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5" d="100"/>
          <a:sy n="85" d="100"/>
        </p:scale>
        <p:origin x="51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1%20mrazo%20febbraio%20con%20dati%20da%20tarantin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1%20mrazo%20febbraio%20con%20dati%20da%20tarantino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'dal 25 gennaio al 1 marzo'!$H$17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25 gennaio al 1 marzo'!$I$16:$P$16</c:f>
              <c:strCache>
                <c:ptCount val="8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</c:strCache>
            </c:strRef>
          </c:cat>
          <c:val>
            <c:numRef>
              <c:f>'dal 25 gennaio al 1 marzo'!$I$17:$P$17</c:f>
              <c:numCache>
                <c:formatCode>General</c:formatCode>
                <c:ptCount val="8"/>
                <c:pt idx="0">
                  <c:v>14</c:v>
                </c:pt>
                <c:pt idx="1">
                  <c:v>6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C4-40CF-A895-16F116A1EFDF}"/>
            </c:ext>
          </c:extLst>
        </c:ser>
        <c:ser>
          <c:idx val="1"/>
          <c:order val="1"/>
          <c:tx>
            <c:strRef>
              <c:f>'dal 25 gennaio al 1 marzo'!$H$18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'dal 25 gennaio al 1 marzo'!$I$16:$P$16</c:f>
              <c:strCache>
                <c:ptCount val="8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</c:strCache>
            </c:strRef>
          </c:cat>
          <c:val>
            <c:numRef>
              <c:f>'dal 25 gennaio al 1 marzo'!$I$18:$P$18</c:f>
              <c:numCache>
                <c:formatCode>General</c:formatCode>
                <c:ptCount val="8"/>
                <c:pt idx="0">
                  <c:v>46</c:v>
                </c:pt>
                <c:pt idx="1">
                  <c:v>41</c:v>
                </c:pt>
                <c:pt idx="2">
                  <c:v>83</c:v>
                </c:pt>
                <c:pt idx="3">
                  <c:v>66</c:v>
                </c:pt>
                <c:pt idx="4">
                  <c:v>44</c:v>
                </c:pt>
                <c:pt idx="5">
                  <c:v>41</c:v>
                </c:pt>
                <c:pt idx="6">
                  <c:v>19</c:v>
                </c:pt>
                <c:pt idx="7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C4-40CF-A895-16F116A1EFDF}"/>
            </c:ext>
          </c:extLst>
        </c:ser>
        <c:ser>
          <c:idx val="2"/>
          <c:order val="2"/>
          <c:tx>
            <c:strRef>
              <c:f>'dal 25 gennaio al 1 marzo'!$H$19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25 gennaio al 1 marzo'!$I$16:$P$16</c:f>
              <c:strCache>
                <c:ptCount val="8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</c:strCache>
            </c:strRef>
          </c:cat>
          <c:val>
            <c:numRef>
              <c:f>'dal 25 gennaio al 1 marzo'!$I$19:$P$19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C4-40CF-A895-16F116A1EFDF}"/>
            </c:ext>
          </c:extLst>
        </c:ser>
        <c:ser>
          <c:idx val="3"/>
          <c:order val="3"/>
          <c:tx>
            <c:strRef>
              <c:f>'dal 25 gennaio al 1 marzo'!$H$20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25 gennaio al 1 marzo'!$I$16:$P$16</c:f>
              <c:strCache>
                <c:ptCount val="8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</c:strCache>
            </c:strRef>
          </c:cat>
          <c:val>
            <c:numRef>
              <c:f>'dal 25 gennaio al 1 marzo'!$I$20:$P$20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C4-40CF-A895-16F116A1EFDF}"/>
            </c:ext>
          </c:extLst>
        </c:ser>
        <c:ser>
          <c:idx val="4"/>
          <c:order val="4"/>
          <c:tx>
            <c:strRef>
              <c:f>'dal 25 gennaio al 1 marzo'!$H$21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25 gennaio al 1 marzo'!$I$16:$P$16</c:f>
              <c:strCache>
                <c:ptCount val="8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</c:strCache>
            </c:strRef>
          </c:cat>
          <c:val>
            <c:numRef>
              <c:f>'dal 25 gennaio al 1 marzo'!$I$21:$P$21</c:f>
              <c:numCache>
                <c:formatCode>General</c:formatCode>
                <c:ptCount val="8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C4-40CF-A895-16F116A1EFDF}"/>
            </c:ext>
          </c:extLst>
        </c:ser>
        <c:ser>
          <c:idx val="5"/>
          <c:order val="5"/>
          <c:tx>
            <c:strRef>
              <c:f>'dal 25 gennaio al 1 marzo'!$H$22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25 gennaio al 1 marzo'!$I$16:$P$16</c:f>
              <c:strCache>
                <c:ptCount val="8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</c:strCache>
            </c:strRef>
          </c:cat>
          <c:val>
            <c:numRef>
              <c:f>'dal 25 gennaio al 1 marzo'!$I$22:$P$22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C4-40CF-A895-16F116A1EFDF}"/>
            </c:ext>
          </c:extLst>
        </c:ser>
        <c:ser>
          <c:idx val="6"/>
          <c:order val="6"/>
          <c:tx>
            <c:strRef>
              <c:f>'dal 25 gennaio al 1 marzo'!$H$23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25 gennaio al 1 marzo'!$I$16:$P$16</c:f>
              <c:strCache>
                <c:ptCount val="8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</c:strCache>
            </c:strRef>
          </c:cat>
          <c:val>
            <c:numRef>
              <c:f>'dal 25 gennaio al 1 marzo'!$I$23:$P$23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16</c:v>
                </c:pt>
                <c:pt idx="7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BC4-40CF-A895-16F116A1EFDF}"/>
            </c:ext>
          </c:extLst>
        </c:ser>
        <c:ser>
          <c:idx val="7"/>
          <c:order val="7"/>
          <c:tx>
            <c:strRef>
              <c:f>'dal 25 gennaio al 1 marzo'!$H$24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'dal 25 gennaio al 1 marzo'!$I$16:$P$16</c:f>
              <c:strCache>
                <c:ptCount val="8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</c:strCache>
            </c:strRef>
          </c:cat>
          <c:val>
            <c:numRef>
              <c:f>'dal 25 gennaio al 1 marzo'!$I$24:$P$24</c:f>
              <c:numCache>
                <c:formatCode>General</c:formatCode>
                <c:ptCount val="8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BC4-40CF-A895-16F116A1EFDF}"/>
            </c:ext>
          </c:extLst>
        </c:ser>
        <c:ser>
          <c:idx val="8"/>
          <c:order val="8"/>
          <c:tx>
            <c:strRef>
              <c:f>'dal 25 gennaio al 1 marzo'!$H$25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25 gennaio al 1 marzo'!$I$16:$P$16</c:f>
              <c:strCache>
                <c:ptCount val="8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</c:strCache>
            </c:strRef>
          </c:cat>
          <c:val>
            <c:numRef>
              <c:f>'dal 25 gennaio al 1 marzo'!$I$25:$P$25</c:f>
              <c:numCache>
                <c:formatCode>General</c:formatCode>
                <c:ptCount val="8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49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BC4-40CF-A895-16F116A1EF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48046624"/>
        <c:axId val="1948042464"/>
      </c:barChart>
      <c:catAx>
        <c:axId val="1948046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48042464"/>
        <c:crosses val="autoZero"/>
        <c:auto val="1"/>
        <c:lblAlgn val="ctr"/>
        <c:lblOffset val="100"/>
        <c:noMultiLvlLbl val="0"/>
      </c:catAx>
      <c:valAx>
        <c:axId val="1948042464"/>
        <c:scaling>
          <c:orientation val="minMax"/>
          <c:max val="12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948046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4268296550043884E-2"/>
          <c:y val="0.83659351737875609"/>
          <c:w val="0.96588585510916358"/>
          <c:h val="0.132462409997144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9195258861373E-2"/>
          <c:y val="4.3702820818434643E-2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25 gennaio al 1 marzo'!$H$32</c:f>
              <c:strCache>
                <c:ptCount val="1"/>
                <c:pt idx="0">
                  <c:v>positivi asintomatici o pausintomatici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25 gennaio al 1 marzo'!$I$31:$P$31</c:f>
              <c:strCache>
                <c:ptCount val="8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</c:strCache>
            </c:strRef>
          </c:cat>
          <c:val>
            <c:numRef>
              <c:f>'dal 25 gennaio al 1 marzo'!$I$32:$P$32</c:f>
              <c:numCache>
                <c:formatCode>General</c:formatCode>
                <c:ptCount val="8"/>
                <c:pt idx="0">
                  <c:v>68</c:v>
                </c:pt>
                <c:pt idx="1">
                  <c:v>47</c:v>
                </c:pt>
                <c:pt idx="2">
                  <c:v>70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B9-40C7-87DE-0217BC5E5EA1}"/>
            </c:ext>
          </c:extLst>
        </c:ser>
        <c:ser>
          <c:idx val="1"/>
          <c:order val="1"/>
          <c:tx>
            <c:strRef>
              <c:f>'dal 25 gennaio al 1 marzo'!$H$33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25 gennaio al 1 marzo'!$I$31:$P$31</c:f>
              <c:strCache>
                <c:ptCount val="8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</c:strCache>
            </c:strRef>
          </c:cat>
          <c:val>
            <c:numRef>
              <c:f>'dal 25 gennaio al 1 marzo'!$I$33:$P$33</c:f>
              <c:numCache>
                <c:formatCode>General</c:formatCode>
                <c:ptCount val="8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B9-40C7-87DE-0217BC5E5EA1}"/>
            </c:ext>
          </c:extLst>
        </c:ser>
        <c:ser>
          <c:idx val="2"/>
          <c:order val="2"/>
          <c:tx>
            <c:strRef>
              <c:f>'dal 25 gennaio al 1 marzo'!$H$34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2.1645021645021644E-2"/>
                  <c:y val="0.127135478744537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4B9-40C7-87DE-0217BC5E5EA1}"/>
                </c:ext>
              </c:extLst>
            </c:dLbl>
            <c:dLbl>
              <c:idx val="1"/>
              <c:layout>
                <c:manualLayout>
                  <c:x val="9.7402597402596984E-3"/>
                  <c:y val="7.54868469212504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155844155844161E-2"/>
                      <c:h val="0.10655542312276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4B9-40C7-87DE-0217BC5E5EA1}"/>
                </c:ext>
              </c:extLst>
            </c:dLbl>
            <c:dLbl>
              <c:idx val="2"/>
              <c:layout>
                <c:manualLayout>
                  <c:x val="2.1645021645021645E-3"/>
                  <c:y val="0.107270560190703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4B9-40C7-87DE-0217BC5E5EA1}"/>
                </c:ext>
              </c:extLst>
            </c:dLbl>
            <c:dLbl>
              <c:idx val="3"/>
              <c:layout>
                <c:manualLayout>
                  <c:x val="2.1645021645020825E-3"/>
                  <c:y val="0.139054586293519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991341991341993E-2"/>
                      <c:h val="0.110528406833531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4B9-40C7-87DE-0217BC5E5EA1}"/>
                </c:ext>
              </c:extLst>
            </c:dLbl>
            <c:dLbl>
              <c:idx val="4"/>
              <c:layout>
                <c:manualLayout>
                  <c:x val="-1.5872832508700251E-16"/>
                  <c:y val="3.9729837107667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4B9-40C7-87DE-0217BC5E5EA1}"/>
                </c:ext>
              </c:extLst>
            </c:dLbl>
            <c:dLbl>
              <c:idx val="5"/>
              <c:layout>
                <c:manualLayout>
                  <c:x val="7.5757575757574077E-3"/>
                  <c:y val="5.36352800953516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19480519480518E-2"/>
                      <c:h val="0.103238138140956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24B9-40C7-87DE-0217BC5E5E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25 gennaio al 1 marzo'!$I$31:$P$31</c:f>
              <c:strCache>
                <c:ptCount val="8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</c:strCache>
            </c:strRef>
          </c:cat>
          <c:val>
            <c:numRef>
              <c:f>'dal 25 gennaio al 1 marzo'!$I$34:$P$34</c:f>
              <c:numCache>
                <c:formatCode>General</c:formatCode>
                <c:ptCount val="8"/>
                <c:pt idx="0">
                  <c:v>68</c:v>
                </c:pt>
                <c:pt idx="1">
                  <c:v>51</c:v>
                </c:pt>
                <c:pt idx="2">
                  <c:v>80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4B9-40C7-87DE-0217BC5E5E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56810304"/>
        <c:axId val="1956806144"/>
      </c:areaChart>
      <c:catAx>
        <c:axId val="1956810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56806144"/>
        <c:crosses val="autoZero"/>
        <c:auto val="1"/>
        <c:lblAlgn val="ctr"/>
        <c:lblOffset val="100"/>
        <c:noMultiLvlLbl val="0"/>
      </c:catAx>
      <c:valAx>
        <c:axId val="1956806144"/>
        <c:scaling>
          <c:orientation val="minMax"/>
          <c:max val="15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95681030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it-IT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0.28595</cdr:x>
      <cdr:y>0.3147</cdr:y>
    </cdr:from>
    <cdr:to>
      <cdr:x>0.33389</cdr:x>
      <cdr:y>0.43389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209620" y="1429762"/>
          <a:ext cx="538091" cy="5415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 dirty="0"/>
            <a:t>90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01/03/2021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01/03/2021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01/03/2021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01/03/2021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01/03/2021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01/03/2021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01/03/2021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01/03/2021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01/03/2021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01/03/2021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01/03/2021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01/03/2021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96471" y="8446"/>
            <a:ext cx="11018161" cy="75050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</a:t>
            </a:r>
            <a:r>
              <a:rPr lang="it-IT" sz="2800" b="1" dirty="0" smtClean="0"/>
              <a:t>1°</a:t>
            </a:r>
            <a:r>
              <a:rPr lang="it-IT" sz="2800" b="1" dirty="0" smtClean="0"/>
              <a:t> marzo </a:t>
            </a:r>
            <a:r>
              <a:rPr lang="it-IT" sz="2800" b="1" dirty="0" smtClean="0"/>
              <a:t>2021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74153"/>
              </p:ext>
            </p:extLst>
          </p:nvPr>
        </p:nvGraphicFramePr>
        <p:xfrm>
          <a:off x="73152" y="877824"/>
          <a:ext cx="11778191" cy="5709249"/>
        </p:xfrm>
        <a:graphic>
          <a:graphicData uri="http://schemas.openxmlformats.org/drawingml/2006/table">
            <a:tbl>
              <a:tblPr/>
              <a:tblGrid>
                <a:gridCol w="1395139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2440321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878541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834639">
                  <a:extLst>
                    <a:ext uri="{9D8B030D-6E8A-4147-A177-3AD203B41FA5}">
                      <a16:colId xmlns:a16="http://schemas.microsoft.com/office/drawing/2014/main" val="1858651912"/>
                    </a:ext>
                  </a:extLst>
                </a:gridCol>
                <a:gridCol w="876784">
                  <a:extLst>
                    <a:ext uri="{9D8B030D-6E8A-4147-A177-3AD203B41FA5}">
                      <a16:colId xmlns:a16="http://schemas.microsoft.com/office/drawing/2014/main" val="336994102"/>
                    </a:ext>
                  </a:extLst>
                </a:gridCol>
                <a:gridCol w="973230">
                  <a:extLst>
                    <a:ext uri="{9D8B030D-6E8A-4147-A177-3AD203B41FA5}">
                      <a16:colId xmlns:a16="http://schemas.microsoft.com/office/drawing/2014/main" val="2018798648"/>
                    </a:ext>
                  </a:extLst>
                </a:gridCol>
                <a:gridCol w="903088">
                  <a:extLst>
                    <a:ext uri="{9D8B030D-6E8A-4147-A177-3AD203B41FA5}">
                      <a16:colId xmlns:a16="http://schemas.microsoft.com/office/drawing/2014/main" val="3118862096"/>
                    </a:ext>
                  </a:extLst>
                </a:gridCol>
                <a:gridCol w="973230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979217">
                  <a:extLst>
                    <a:ext uri="{9D8B030D-6E8A-4147-A177-3AD203B41FA5}">
                      <a16:colId xmlns:a16="http://schemas.microsoft.com/office/drawing/2014/main" val="4000281447"/>
                    </a:ext>
                  </a:extLst>
                </a:gridCol>
                <a:gridCol w="1524002">
                  <a:extLst>
                    <a:ext uri="{9D8B030D-6E8A-4147-A177-3AD203B41FA5}">
                      <a16:colId xmlns:a16="http://schemas.microsoft.com/office/drawing/2014/main" val="2308737938"/>
                    </a:ext>
                  </a:extLst>
                </a:gridCol>
              </a:tblGrid>
              <a:tr h="559060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25-gen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08-feb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22-feb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01-mar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3129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72706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 </a:t>
                      </a:r>
                      <a:endParaRPr lang="it-IT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 </a:t>
                      </a:r>
                      <a:endParaRPr lang="it-IT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 </a:t>
                      </a:r>
                      <a:endParaRPr lang="it-IT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6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 </a:t>
                      </a:r>
                      <a:endParaRPr lang="it-IT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2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</a:t>
                      </a:r>
                      <a:endParaRPr lang="it-IT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38513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Istituti di pena)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85130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16564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di pena)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8513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91163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2715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19463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48866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89884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50165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 4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10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9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di cui 8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2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1286256" y="127318"/>
            <a:ext cx="1031748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</a:t>
            </a:r>
            <a:r>
              <a:rPr lang="it-IT" b="1" dirty="0" smtClean="0"/>
              <a:t>gennaio </a:t>
            </a:r>
            <a:r>
              <a:rPr lang="it-IT" b="1" dirty="0" smtClean="0"/>
              <a:t>al </a:t>
            </a:r>
            <a:r>
              <a:rPr lang="it-IT" b="1" dirty="0" smtClean="0"/>
              <a:t>1 marzo 2021</a:t>
            </a: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6199489"/>
              </p:ext>
            </p:extLst>
          </p:nvPr>
        </p:nvGraphicFramePr>
        <p:xfrm>
          <a:off x="474561" y="1103877"/>
          <a:ext cx="11586259" cy="5754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84631" y="127318"/>
            <a:ext cx="11268097" cy="110084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</a:t>
            </a:r>
            <a:r>
              <a:rPr lang="it-IT" b="1" dirty="0" smtClean="0"/>
              <a:t>gennaio </a:t>
            </a:r>
            <a:r>
              <a:rPr lang="it-IT" b="1" dirty="0" smtClean="0"/>
              <a:t>al </a:t>
            </a:r>
            <a:r>
              <a:rPr lang="it-IT" b="1" dirty="0" smtClean="0"/>
              <a:t>1° marzo </a:t>
            </a:r>
            <a:r>
              <a:rPr lang="it-IT" b="1" dirty="0" smtClean="0"/>
              <a:t>2021</a:t>
            </a:r>
          </a:p>
          <a:p>
            <a:pPr marL="0" indent="0" algn="ctr">
              <a:buNone/>
            </a:pP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8104606"/>
              </p:ext>
            </p:extLst>
          </p:nvPr>
        </p:nvGraphicFramePr>
        <p:xfrm>
          <a:off x="483870" y="1228165"/>
          <a:ext cx="11224260" cy="5629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274</Words>
  <Application>Microsoft Office PowerPoint</Application>
  <PresentationFormat>Widescreen</PresentationFormat>
  <Paragraphs>125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33</cp:revision>
  <dcterms:created xsi:type="dcterms:W3CDTF">2021-02-16T11:24:19Z</dcterms:created>
  <dcterms:modified xsi:type="dcterms:W3CDTF">2021-03-01T14:56:30Z</dcterms:modified>
</cp:coreProperties>
</file>