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8B0D"/>
    <a:srgbClr val="F98C07"/>
    <a:srgbClr val="F30D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aggiornamento%2022%20marzo%20con%20dati%20da%20tarantino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aggiornamento%2022%20marzo%20con%20dati%20da%20tarantino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971784776902887E-2"/>
          <c:y val="2.4579388080562682E-2"/>
          <c:w val="0.95882381889763779"/>
          <c:h val="0.7587194367537332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'dal 25 gennaio al 15 marzo'!$H$17</c:f>
              <c:strCache>
                <c:ptCount val="1"/>
                <c:pt idx="0">
                  <c:v>Regina Coeli 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'dal 25 gennaio al 15 marzo'!$I$16:$T$16</c:f>
              <c:strCache>
                <c:ptCount val="12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1 febbraio</c:v>
                </c:pt>
                <c:pt idx="4">
                  <c:v>8 febbraio</c:v>
                </c:pt>
                <c:pt idx="5">
                  <c:v>15 febbraio</c:v>
                </c:pt>
                <c:pt idx="6">
                  <c:v>22 febbraio</c:v>
                </c:pt>
                <c:pt idx="7">
                  <c:v>1 marzo</c:v>
                </c:pt>
                <c:pt idx="8">
                  <c:v>8 marzo</c:v>
                </c:pt>
                <c:pt idx="9">
                  <c:v>15 marzo</c:v>
                </c:pt>
                <c:pt idx="10">
                  <c:v>22 marzo</c:v>
                </c:pt>
                <c:pt idx="11">
                  <c:v>29 marzo</c:v>
                </c:pt>
              </c:strCache>
            </c:strRef>
          </c:cat>
          <c:val>
            <c:numRef>
              <c:f>'dal 25 gennaio al 15 marzo'!$I$17:$T$17</c:f>
              <c:numCache>
                <c:formatCode>General</c:formatCode>
                <c:ptCount val="12"/>
                <c:pt idx="0">
                  <c:v>14</c:v>
                </c:pt>
                <c:pt idx="1">
                  <c:v>6</c:v>
                </c:pt>
                <c:pt idx="2">
                  <c:v>3</c:v>
                </c:pt>
                <c:pt idx="3">
                  <c:v>3</c:v>
                </c:pt>
                <c:pt idx="4">
                  <c:v>2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10</c:v>
                </c:pt>
                <c:pt idx="10">
                  <c:v>11</c:v>
                </c:pt>
                <c:pt idx="11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5C-4AE4-80CA-12D4D5336B75}"/>
            </c:ext>
          </c:extLst>
        </c:ser>
        <c:ser>
          <c:idx val="1"/>
          <c:order val="1"/>
          <c:tx>
            <c:strRef>
              <c:f>'dal 25 gennaio al 15 marzo'!$H$18</c:f>
              <c:strCache>
                <c:ptCount val="1"/>
                <c:pt idx="0">
                  <c:v>Rebibbia (4 II.PP.)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'dal 25 gennaio al 15 marzo'!$I$16:$T$16</c:f>
              <c:strCache>
                <c:ptCount val="12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1 febbraio</c:v>
                </c:pt>
                <c:pt idx="4">
                  <c:v>8 febbraio</c:v>
                </c:pt>
                <c:pt idx="5">
                  <c:v>15 febbraio</c:v>
                </c:pt>
                <c:pt idx="6">
                  <c:v>22 febbraio</c:v>
                </c:pt>
                <c:pt idx="7">
                  <c:v>1 marzo</c:v>
                </c:pt>
                <c:pt idx="8">
                  <c:v>8 marzo</c:v>
                </c:pt>
                <c:pt idx="9">
                  <c:v>15 marzo</c:v>
                </c:pt>
                <c:pt idx="10">
                  <c:v>22 marzo</c:v>
                </c:pt>
                <c:pt idx="11">
                  <c:v>29 marzo</c:v>
                </c:pt>
              </c:strCache>
            </c:strRef>
          </c:cat>
          <c:val>
            <c:numRef>
              <c:f>'dal 25 gennaio al 15 marzo'!$I$18:$T$18</c:f>
              <c:numCache>
                <c:formatCode>General</c:formatCode>
                <c:ptCount val="12"/>
                <c:pt idx="0">
                  <c:v>46</c:v>
                </c:pt>
                <c:pt idx="1">
                  <c:v>41</c:v>
                </c:pt>
                <c:pt idx="2">
                  <c:v>83</c:v>
                </c:pt>
                <c:pt idx="3">
                  <c:v>66</c:v>
                </c:pt>
                <c:pt idx="4">
                  <c:v>44</c:v>
                </c:pt>
                <c:pt idx="5">
                  <c:v>41</c:v>
                </c:pt>
                <c:pt idx="6">
                  <c:v>19</c:v>
                </c:pt>
                <c:pt idx="7">
                  <c:v>17</c:v>
                </c:pt>
                <c:pt idx="8">
                  <c:v>6</c:v>
                </c:pt>
                <c:pt idx="9">
                  <c:v>3</c:v>
                </c:pt>
                <c:pt idx="10">
                  <c:v>2</c:v>
                </c:pt>
                <c:pt idx="11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B5C-4AE4-80CA-12D4D5336B75}"/>
            </c:ext>
          </c:extLst>
        </c:ser>
        <c:ser>
          <c:idx val="2"/>
          <c:order val="2"/>
          <c:tx>
            <c:strRef>
              <c:f>'dal 25 gennaio al 15 marzo'!$H$19</c:f>
              <c:strCache>
                <c:ptCount val="1"/>
                <c:pt idx="0">
                  <c:v>Civitavecchia (2 II.PP.)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'dal 25 gennaio al 15 marzo'!$I$16:$T$16</c:f>
              <c:strCache>
                <c:ptCount val="12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1 febbraio</c:v>
                </c:pt>
                <c:pt idx="4">
                  <c:v>8 febbraio</c:v>
                </c:pt>
                <c:pt idx="5">
                  <c:v>15 febbraio</c:v>
                </c:pt>
                <c:pt idx="6">
                  <c:v>22 febbraio</c:v>
                </c:pt>
                <c:pt idx="7">
                  <c:v>1 marzo</c:v>
                </c:pt>
                <c:pt idx="8">
                  <c:v>8 marzo</c:v>
                </c:pt>
                <c:pt idx="9">
                  <c:v>15 marzo</c:v>
                </c:pt>
                <c:pt idx="10">
                  <c:v>22 marzo</c:v>
                </c:pt>
                <c:pt idx="11">
                  <c:v>29 marzo</c:v>
                </c:pt>
              </c:strCache>
            </c:strRef>
          </c:cat>
          <c:val>
            <c:numRef>
              <c:f>'dal 25 gennaio al 15 marzo'!$I$19:$T$19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2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  <c:pt idx="1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B5C-4AE4-80CA-12D4D5336B75}"/>
            </c:ext>
          </c:extLst>
        </c:ser>
        <c:ser>
          <c:idx val="3"/>
          <c:order val="3"/>
          <c:tx>
            <c:strRef>
              <c:f>'dal 25 gennaio al 15 marzo'!$H$20</c:f>
              <c:strCache>
                <c:ptCount val="1"/>
                <c:pt idx="0">
                  <c:v>Velletri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'dal 25 gennaio al 15 marzo'!$I$16:$T$16</c:f>
              <c:strCache>
                <c:ptCount val="12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1 febbraio</c:v>
                </c:pt>
                <c:pt idx="4">
                  <c:v>8 febbraio</c:v>
                </c:pt>
                <c:pt idx="5">
                  <c:v>15 febbraio</c:v>
                </c:pt>
                <c:pt idx="6">
                  <c:v>22 febbraio</c:v>
                </c:pt>
                <c:pt idx="7">
                  <c:v>1 marzo</c:v>
                </c:pt>
                <c:pt idx="8">
                  <c:v>8 marzo</c:v>
                </c:pt>
                <c:pt idx="9">
                  <c:v>15 marzo</c:v>
                </c:pt>
                <c:pt idx="10">
                  <c:v>22 marzo</c:v>
                </c:pt>
                <c:pt idx="11">
                  <c:v>29 marzo</c:v>
                </c:pt>
              </c:strCache>
            </c:strRef>
          </c:cat>
          <c:val>
            <c:numRef>
              <c:f>'dal 25 gennaio al 15 marzo'!$I$20:$T$20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B5C-4AE4-80CA-12D4D5336B75}"/>
            </c:ext>
          </c:extLst>
        </c:ser>
        <c:ser>
          <c:idx val="4"/>
          <c:order val="4"/>
          <c:tx>
            <c:strRef>
              <c:f>'dal 25 gennaio al 15 marzo'!$H$21</c:f>
              <c:strCache>
                <c:ptCount val="1"/>
                <c:pt idx="0">
                  <c:v>Frosinone/Cassino/Paliano: (3 II.PP.)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25 gennaio al 15 marzo'!$I$16:$T$16</c:f>
              <c:strCache>
                <c:ptCount val="12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1 febbraio</c:v>
                </c:pt>
                <c:pt idx="4">
                  <c:v>8 febbraio</c:v>
                </c:pt>
                <c:pt idx="5">
                  <c:v>15 febbraio</c:v>
                </c:pt>
                <c:pt idx="6">
                  <c:v>22 febbraio</c:v>
                </c:pt>
                <c:pt idx="7">
                  <c:v>1 marzo</c:v>
                </c:pt>
                <c:pt idx="8">
                  <c:v>8 marzo</c:v>
                </c:pt>
                <c:pt idx="9">
                  <c:v>15 marzo</c:v>
                </c:pt>
                <c:pt idx="10">
                  <c:v>22 marzo</c:v>
                </c:pt>
                <c:pt idx="11">
                  <c:v>29 marzo</c:v>
                </c:pt>
              </c:strCache>
            </c:strRef>
          </c:cat>
          <c:val>
            <c:numRef>
              <c:f>'dal 25 gennaio al 15 marzo'!$I$21:$T$21</c:f>
              <c:numCache>
                <c:formatCode>General</c:formatCode>
                <c:ptCount val="12"/>
                <c:pt idx="0">
                  <c:v>5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0</c:v>
                </c:pt>
                <c:pt idx="7">
                  <c:v>4</c:v>
                </c:pt>
                <c:pt idx="8">
                  <c:v>4</c:v>
                </c:pt>
                <c:pt idx="9">
                  <c:v>2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B5C-4AE4-80CA-12D4D5336B75}"/>
            </c:ext>
          </c:extLst>
        </c:ser>
        <c:ser>
          <c:idx val="5"/>
          <c:order val="5"/>
          <c:tx>
            <c:strRef>
              <c:f>'dal 25 gennaio al 15 marzo'!$H$22</c:f>
              <c:strCache>
                <c:ptCount val="1"/>
                <c:pt idx="0">
                  <c:v>Latina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'dal 25 gennaio al 15 marzo'!$I$16:$T$16</c:f>
              <c:strCache>
                <c:ptCount val="12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1 febbraio</c:v>
                </c:pt>
                <c:pt idx="4">
                  <c:v>8 febbraio</c:v>
                </c:pt>
                <c:pt idx="5">
                  <c:v>15 febbraio</c:v>
                </c:pt>
                <c:pt idx="6">
                  <c:v>22 febbraio</c:v>
                </c:pt>
                <c:pt idx="7">
                  <c:v>1 marzo</c:v>
                </c:pt>
                <c:pt idx="8">
                  <c:v>8 marzo</c:v>
                </c:pt>
                <c:pt idx="9">
                  <c:v>15 marzo</c:v>
                </c:pt>
                <c:pt idx="10">
                  <c:v>22 marzo</c:v>
                </c:pt>
                <c:pt idx="11">
                  <c:v>29 marzo</c:v>
                </c:pt>
              </c:strCache>
            </c:strRef>
          </c:cat>
          <c:val>
            <c:numRef>
              <c:f>'dal 25 gennaio al 15 marzo'!$I$22:$T$22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B5C-4AE4-80CA-12D4D5336B75}"/>
            </c:ext>
          </c:extLst>
        </c:ser>
        <c:ser>
          <c:idx val="6"/>
          <c:order val="6"/>
          <c:tx>
            <c:strRef>
              <c:f>'dal 25 gennaio al 15 marzo'!$H$23</c:f>
              <c:strCache>
                <c:ptCount val="1"/>
                <c:pt idx="0">
                  <c:v>Rieti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25 gennaio al 15 marzo'!$I$16:$T$16</c:f>
              <c:strCache>
                <c:ptCount val="12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1 febbraio</c:v>
                </c:pt>
                <c:pt idx="4">
                  <c:v>8 febbraio</c:v>
                </c:pt>
                <c:pt idx="5">
                  <c:v>15 febbraio</c:v>
                </c:pt>
                <c:pt idx="6">
                  <c:v>22 febbraio</c:v>
                </c:pt>
                <c:pt idx="7">
                  <c:v>1 marzo</c:v>
                </c:pt>
                <c:pt idx="8">
                  <c:v>8 marzo</c:v>
                </c:pt>
                <c:pt idx="9">
                  <c:v>15 marzo</c:v>
                </c:pt>
                <c:pt idx="10">
                  <c:v>22 marzo</c:v>
                </c:pt>
                <c:pt idx="11">
                  <c:v>29 marzo</c:v>
                </c:pt>
              </c:strCache>
            </c:strRef>
          </c:cat>
          <c:val>
            <c:numRef>
              <c:f>'dal 25 gennaio al 15 marzo'!$I$23:$T$23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16</c:v>
                </c:pt>
                <c:pt idx="7">
                  <c:v>20</c:v>
                </c:pt>
                <c:pt idx="8">
                  <c:v>11</c:v>
                </c:pt>
                <c:pt idx="9">
                  <c:v>14</c:v>
                </c:pt>
                <c:pt idx="10">
                  <c:v>6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B5C-4AE4-80CA-12D4D5336B75}"/>
            </c:ext>
          </c:extLst>
        </c:ser>
        <c:ser>
          <c:idx val="7"/>
          <c:order val="7"/>
          <c:tx>
            <c:strRef>
              <c:f>'dal 25 gennaio al 15 marzo'!$H$24</c:f>
              <c:strCache>
                <c:ptCount val="1"/>
                <c:pt idx="0">
                  <c:v>Viterbo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25 gennaio al 15 marzo'!$I$16:$T$16</c:f>
              <c:strCache>
                <c:ptCount val="12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1 febbraio</c:v>
                </c:pt>
                <c:pt idx="4">
                  <c:v>8 febbraio</c:v>
                </c:pt>
                <c:pt idx="5">
                  <c:v>15 febbraio</c:v>
                </c:pt>
                <c:pt idx="6">
                  <c:v>22 febbraio</c:v>
                </c:pt>
                <c:pt idx="7">
                  <c:v>1 marzo</c:v>
                </c:pt>
                <c:pt idx="8">
                  <c:v>8 marzo</c:v>
                </c:pt>
                <c:pt idx="9">
                  <c:v>15 marzo</c:v>
                </c:pt>
                <c:pt idx="10">
                  <c:v>22 marzo</c:v>
                </c:pt>
                <c:pt idx="11">
                  <c:v>29 marzo</c:v>
                </c:pt>
              </c:strCache>
            </c:strRef>
          </c:cat>
          <c:val>
            <c:numRef>
              <c:f>'dal 25 gennaio al 15 marzo'!$I$24:$T$24</c:f>
              <c:numCache>
                <c:formatCode>General</c:formatCode>
                <c:ptCount val="12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FB5C-4AE4-80CA-12D4D5336B75}"/>
            </c:ext>
          </c:extLst>
        </c:ser>
        <c:ser>
          <c:idx val="8"/>
          <c:order val="8"/>
          <c:tx>
            <c:strRef>
              <c:f>'dal 25 gennaio al 15 marzo'!$H$25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'dal 25 gennaio al 15 marzo'!$I$16:$T$16</c:f>
              <c:strCache>
                <c:ptCount val="12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1 febbraio</c:v>
                </c:pt>
                <c:pt idx="4">
                  <c:v>8 febbraio</c:v>
                </c:pt>
                <c:pt idx="5">
                  <c:v>15 febbraio</c:v>
                </c:pt>
                <c:pt idx="6">
                  <c:v>22 febbraio</c:v>
                </c:pt>
                <c:pt idx="7">
                  <c:v>1 marzo</c:v>
                </c:pt>
                <c:pt idx="8">
                  <c:v>8 marzo</c:v>
                </c:pt>
                <c:pt idx="9">
                  <c:v>15 marzo</c:v>
                </c:pt>
                <c:pt idx="10">
                  <c:v>22 marzo</c:v>
                </c:pt>
                <c:pt idx="11">
                  <c:v>29 marzo</c:v>
                </c:pt>
              </c:strCache>
            </c:strRef>
          </c:cat>
          <c:val>
            <c:numRef>
              <c:f>'dal 25 gennaio al 15 marzo'!$I$25:$T$25</c:f>
              <c:numCache>
                <c:formatCode>General</c:formatCode>
                <c:ptCount val="12"/>
                <c:pt idx="0">
                  <c:v>68</c:v>
                </c:pt>
                <c:pt idx="1">
                  <c:v>51</c:v>
                </c:pt>
                <c:pt idx="2">
                  <c:v>90</c:v>
                </c:pt>
                <c:pt idx="3">
                  <c:v>72</c:v>
                </c:pt>
                <c:pt idx="4">
                  <c:v>49</c:v>
                </c:pt>
                <c:pt idx="5">
                  <c:v>45</c:v>
                </c:pt>
                <c:pt idx="6">
                  <c:v>36</c:v>
                </c:pt>
                <c:pt idx="7">
                  <c:v>43</c:v>
                </c:pt>
                <c:pt idx="8">
                  <c:v>22</c:v>
                </c:pt>
                <c:pt idx="9">
                  <c:v>29</c:v>
                </c:pt>
                <c:pt idx="10">
                  <c:v>19</c:v>
                </c:pt>
                <c:pt idx="11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B5C-4AE4-80CA-12D4D5336B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48046624"/>
        <c:axId val="1948042464"/>
      </c:barChart>
      <c:catAx>
        <c:axId val="1948046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948042464"/>
        <c:crosses val="autoZero"/>
        <c:auto val="1"/>
        <c:lblAlgn val="ctr"/>
        <c:lblOffset val="100"/>
        <c:noMultiLvlLbl val="0"/>
      </c:catAx>
      <c:valAx>
        <c:axId val="1948042464"/>
        <c:scaling>
          <c:orientation val="minMax"/>
          <c:max val="12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9480466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174825060721761"/>
          <c:y val="0.86802240964567678"/>
          <c:w val="0.64083736591096629"/>
          <c:h val="0.1165861781145269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4437629969620633E-2"/>
          <c:y val="0.10770061603124352"/>
          <c:w val="0.86304086989126361"/>
          <c:h val="0.78157813885304472"/>
        </c:manualLayout>
      </c:layout>
      <c:areaChart>
        <c:grouping val="stacked"/>
        <c:varyColors val="0"/>
        <c:ser>
          <c:idx val="0"/>
          <c:order val="0"/>
          <c:tx>
            <c:strRef>
              <c:f>'dal 25 gennaio al 15 marzo'!$H$32</c:f>
              <c:strCache>
                <c:ptCount val="1"/>
                <c:pt idx="0">
                  <c:v>positivi asintomatici o pausintomatici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'dal 25 gennaio al 15 marzo'!$I$31:$T$31</c:f>
              <c:strCache>
                <c:ptCount val="12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1 febbraio</c:v>
                </c:pt>
                <c:pt idx="4">
                  <c:v>8 febbraio</c:v>
                </c:pt>
                <c:pt idx="5">
                  <c:v>15 febbraio</c:v>
                </c:pt>
                <c:pt idx="6">
                  <c:v>22 febbraio</c:v>
                </c:pt>
                <c:pt idx="7">
                  <c:v>1 marzo</c:v>
                </c:pt>
                <c:pt idx="8">
                  <c:v> 8 marzo</c:v>
                </c:pt>
                <c:pt idx="9">
                  <c:v>15 marzo</c:v>
                </c:pt>
                <c:pt idx="10">
                  <c:v>22 marzo</c:v>
                </c:pt>
                <c:pt idx="11">
                  <c:v>29-mar</c:v>
                </c:pt>
              </c:strCache>
            </c:strRef>
          </c:cat>
          <c:val>
            <c:numRef>
              <c:f>'dal 25 gennaio al 15 marzo'!$I$32:$T$32</c:f>
              <c:numCache>
                <c:formatCode>General</c:formatCode>
                <c:ptCount val="12"/>
                <c:pt idx="0">
                  <c:v>68</c:v>
                </c:pt>
                <c:pt idx="1">
                  <c:v>47</c:v>
                </c:pt>
                <c:pt idx="2">
                  <c:v>70</c:v>
                </c:pt>
                <c:pt idx="3">
                  <c:v>63</c:v>
                </c:pt>
                <c:pt idx="4">
                  <c:v>47</c:v>
                </c:pt>
                <c:pt idx="5">
                  <c:v>37</c:v>
                </c:pt>
                <c:pt idx="6">
                  <c:v>34</c:v>
                </c:pt>
                <c:pt idx="7">
                  <c:v>42</c:v>
                </c:pt>
                <c:pt idx="8">
                  <c:v>21</c:v>
                </c:pt>
                <c:pt idx="9">
                  <c:v>28</c:v>
                </c:pt>
                <c:pt idx="10">
                  <c:v>19</c:v>
                </c:pt>
                <c:pt idx="11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A71-4115-BE15-C6831BD05952}"/>
            </c:ext>
          </c:extLst>
        </c:ser>
        <c:ser>
          <c:idx val="1"/>
          <c:order val="1"/>
          <c:tx>
            <c:strRef>
              <c:f>'dal 25 gennaio al 15 marzo'!$H$33</c:f>
              <c:strCache>
                <c:ptCount val="1"/>
                <c:pt idx="0">
                  <c:v>ricoverati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'dal 25 gennaio al 15 marzo'!$I$31:$T$31</c:f>
              <c:strCache>
                <c:ptCount val="12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1 febbraio</c:v>
                </c:pt>
                <c:pt idx="4">
                  <c:v>8 febbraio</c:v>
                </c:pt>
                <c:pt idx="5">
                  <c:v>15 febbraio</c:v>
                </c:pt>
                <c:pt idx="6">
                  <c:v>22 febbraio</c:v>
                </c:pt>
                <c:pt idx="7">
                  <c:v>1 marzo</c:v>
                </c:pt>
                <c:pt idx="8">
                  <c:v> 8 marzo</c:v>
                </c:pt>
                <c:pt idx="9">
                  <c:v>15 marzo</c:v>
                </c:pt>
                <c:pt idx="10">
                  <c:v>22 marzo</c:v>
                </c:pt>
                <c:pt idx="11">
                  <c:v>29-mar</c:v>
                </c:pt>
              </c:strCache>
            </c:strRef>
          </c:cat>
          <c:val>
            <c:numRef>
              <c:f>'dal 25 gennaio al 15 marzo'!$I$33:$T$33</c:f>
              <c:numCache>
                <c:formatCode>General</c:formatCode>
                <c:ptCount val="12"/>
                <c:pt idx="0">
                  <c:v>0</c:v>
                </c:pt>
                <c:pt idx="1">
                  <c:v>4</c:v>
                </c:pt>
                <c:pt idx="2">
                  <c:v>10</c:v>
                </c:pt>
                <c:pt idx="3">
                  <c:v>9</c:v>
                </c:pt>
                <c:pt idx="4">
                  <c:v>8</c:v>
                </c:pt>
                <c:pt idx="5">
                  <c:v>8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A71-4115-BE15-C6831BD05952}"/>
            </c:ext>
          </c:extLst>
        </c:ser>
        <c:ser>
          <c:idx val="2"/>
          <c:order val="2"/>
          <c:tx>
            <c:strRef>
              <c:f>'dal 25 gennaio al 15 marzo'!$H$34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 w="25400">
              <a:noFill/>
            </a:ln>
            <a:effectLst/>
          </c:spPr>
          <c:dLbls>
            <c:dLbl>
              <c:idx val="0"/>
              <c:layout>
                <c:manualLayout>
                  <c:x val="2.1645021645021644E-2"/>
                  <c:y val="0.1271354787445371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A71-4115-BE15-C6831BD05952}"/>
                </c:ext>
              </c:extLst>
            </c:dLbl>
            <c:dLbl>
              <c:idx val="1"/>
              <c:layout>
                <c:manualLayout>
                  <c:x val="9.7402597402596984E-3"/>
                  <c:y val="7.548684692125046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4155844155844161E-2"/>
                      <c:h val="0.106555423122765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1A71-4115-BE15-C6831BD05952}"/>
                </c:ext>
              </c:extLst>
            </c:dLbl>
            <c:dLbl>
              <c:idx val="2"/>
              <c:layout>
                <c:manualLayout>
                  <c:x val="2.1645021645021645E-3"/>
                  <c:y val="0.1072705601907032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A71-4115-BE15-C6831BD05952}"/>
                </c:ext>
              </c:extLst>
            </c:dLbl>
            <c:dLbl>
              <c:idx val="3"/>
              <c:layout>
                <c:manualLayout>
                  <c:x val="2.1645021645020825E-3"/>
                  <c:y val="0.1390545862935190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1991341991341993E-2"/>
                      <c:h val="0.1105284068335319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1A71-4115-BE15-C6831BD05952}"/>
                </c:ext>
              </c:extLst>
            </c:dLbl>
            <c:dLbl>
              <c:idx val="4"/>
              <c:layout>
                <c:manualLayout>
                  <c:x val="-1.5872832508700251E-16"/>
                  <c:y val="3.972983710766785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A71-4115-BE15-C6831BD05952}"/>
                </c:ext>
              </c:extLst>
            </c:dLbl>
            <c:dLbl>
              <c:idx val="5"/>
              <c:layout>
                <c:manualLayout>
                  <c:x val="7.5757575757574077E-3"/>
                  <c:y val="5.363528009535160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519480519480518E-2"/>
                      <c:h val="0.1032381381409564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1A71-4115-BE15-C6831BD05952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1A71-4115-BE15-C6831BD05952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1A71-4115-BE15-C6831BD05952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1A71-4115-BE15-C6831BD0595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'dal 25 gennaio al 15 marzo'!$I$31:$T$31</c:f>
              <c:strCache>
                <c:ptCount val="12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1 febbraio</c:v>
                </c:pt>
                <c:pt idx="4">
                  <c:v>8 febbraio</c:v>
                </c:pt>
                <c:pt idx="5">
                  <c:v>15 febbraio</c:v>
                </c:pt>
                <c:pt idx="6">
                  <c:v>22 febbraio</c:v>
                </c:pt>
                <c:pt idx="7">
                  <c:v>1 marzo</c:v>
                </c:pt>
                <c:pt idx="8">
                  <c:v> 8 marzo</c:v>
                </c:pt>
                <c:pt idx="9">
                  <c:v>15 marzo</c:v>
                </c:pt>
                <c:pt idx="10">
                  <c:v>22 marzo</c:v>
                </c:pt>
                <c:pt idx="11">
                  <c:v>29-mar</c:v>
                </c:pt>
              </c:strCache>
            </c:strRef>
          </c:cat>
          <c:val>
            <c:numRef>
              <c:f>'dal 25 gennaio al 15 marzo'!$I$34:$T$34</c:f>
              <c:numCache>
                <c:formatCode>General</c:formatCode>
                <c:ptCount val="12"/>
                <c:pt idx="0">
                  <c:v>68</c:v>
                </c:pt>
                <c:pt idx="1">
                  <c:v>51</c:v>
                </c:pt>
                <c:pt idx="2">
                  <c:v>80</c:v>
                </c:pt>
                <c:pt idx="3">
                  <c:v>72</c:v>
                </c:pt>
                <c:pt idx="4">
                  <c:v>55</c:v>
                </c:pt>
                <c:pt idx="5">
                  <c:v>45</c:v>
                </c:pt>
                <c:pt idx="6">
                  <c:v>36</c:v>
                </c:pt>
                <c:pt idx="7">
                  <c:v>43</c:v>
                </c:pt>
                <c:pt idx="8">
                  <c:v>22</c:v>
                </c:pt>
                <c:pt idx="9">
                  <c:v>29</c:v>
                </c:pt>
                <c:pt idx="10">
                  <c:v>19</c:v>
                </c:pt>
                <c:pt idx="11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1A71-4115-BE15-C6831BD059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956810304"/>
        <c:axId val="1956806144"/>
      </c:areaChart>
      <c:catAx>
        <c:axId val="19568103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956806144"/>
        <c:crosses val="autoZero"/>
        <c:auto val="1"/>
        <c:lblAlgn val="ctr"/>
        <c:lblOffset val="100"/>
        <c:noMultiLvlLbl val="0"/>
      </c:catAx>
      <c:valAx>
        <c:axId val="1956806144"/>
        <c:scaling>
          <c:orientation val="minMax"/>
          <c:max val="15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956810304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0.17799</cdr:x>
      <cdr:y>0.35482</cdr:y>
    </cdr:from>
    <cdr:to>
      <cdr:x>0.22593</cdr:x>
      <cdr:y>0.47401</cdr:y>
    </cdr:to>
    <cdr:sp macro="" textlink="">
      <cdr:nvSpPr>
        <cdr:cNvPr id="2" name="CasellaDiTesto 1"/>
        <cdr:cNvSpPr txBox="1"/>
      </cdr:nvSpPr>
      <cdr:spPr>
        <a:xfrm xmlns:a="http://schemas.openxmlformats.org/drawingml/2006/main">
          <a:off x="1619406" y="1888305"/>
          <a:ext cx="436171" cy="6343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it-IT" sz="2000" b="1" dirty="0"/>
            <a:t>90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30/03/2021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779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30/03/2021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079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30/03/2021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8086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30/03/2021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6766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30/03/2021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5453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30/03/2021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6315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30/03/2021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0379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30/03/2021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1221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30/03/2021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4252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30/03/2021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6381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30/03/2021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790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7281F-00D8-464F-A07C-DAC407B65616}" type="datetimeFigureOut">
              <a:rPr lang="it-IT" smtClean="0"/>
              <a:t>30/03/2021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2392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46"/>
            <a:ext cx="12192001" cy="750506"/>
          </a:xfr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it-IT" sz="2800" b="1" dirty="0" smtClean="0"/>
              <a:t>Situazione della diffusione del Covid-19 tra i detenuti reclusi negli Istituti di Pena del Lazio dal 15 gennaio 2021 al 29 marzo 2021</a:t>
            </a:r>
            <a:endParaRPr lang="it-IT" sz="2800" b="1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1449562"/>
              </p:ext>
            </p:extLst>
          </p:nvPr>
        </p:nvGraphicFramePr>
        <p:xfrm>
          <a:off x="82294" y="777240"/>
          <a:ext cx="11823192" cy="5971994"/>
        </p:xfrm>
        <a:graphic>
          <a:graphicData uri="http://schemas.openxmlformats.org/drawingml/2006/table">
            <a:tbl>
              <a:tblPr/>
              <a:tblGrid>
                <a:gridCol w="951080">
                  <a:extLst>
                    <a:ext uri="{9D8B030D-6E8A-4147-A177-3AD203B41FA5}">
                      <a16:colId xmlns:a16="http://schemas.microsoft.com/office/drawing/2014/main" val="3678982572"/>
                    </a:ext>
                  </a:extLst>
                </a:gridCol>
                <a:gridCol w="1445927">
                  <a:extLst>
                    <a:ext uri="{9D8B030D-6E8A-4147-A177-3AD203B41FA5}">
                      <a16:colId xmlns:a16="http://schemas.microsoft.com/office/drawing/2014/main" val="3694388136"/>
                    </a:ext>
                  </a:extLst>
                </a:gridCol>
                <a:gridCol w="812669">
                  <a:extLst>
                    <a:ext uri="{9D8B030D-6E8A-4147-A177-3AD203B41FA5}">
                      <a16:colId xmlns:a16="http://schemas.microsoft.com/office/drawing/2014/main" val="299421036"/>
                    </a:ext>
                  </a:extLst>
                </a:gridCol>
                <a:gridCol w="664912">
                  <a:extLst>
                    <a:ext uri="{9D8B030D-6E8A-4147-A177-3AD203B41FA5}">
                      <a16:colId xmlns:a16="http://schemas.microsoft.com/office/drawing/2014/main" val="1858651912"/>
                    </a:ext>
                  </a:extLst>
                </a:gridCol>
                <a:gridCol w="784966">
                  <a:extLst>
                    <a:ext uri="{9D8B030D-6E8A-4147-A177-3AD203B41FA5}">
                      <a16:colId xmlns:a16="http://schemas.microsoft.com/office/drawing/2014/main" val="336994102"/>
                    </a:ext>
                  </a:extLst>
                </a:gridCol>
                <a:gridCol w="692618">
                  <a:extLst>
                    <a:ext uri="{9D8B030D-6E8A-4147-A177-3AD203B41FA5}">
                      <a16:colId xmlns:a16="http://schemas.microsoft.com/office/drawing/2014/main" val="2018798648"/>
                    </a:ext>
                  </a:extLst>
                </a:gridCol>
                <a:gridCol w="692617">
                  <a:extLst>
                    <a:ext uri="{9D8B030D-6E8A-4147-A177-3AD203B41FA5}">
                      <a16:colId xmlns:a16="http://schemas.microsoft.com/office/drawing/2014/main" val="3118862096"/>
                    </a:ext>
                  </a:extLst>
                </a:gridCol>
                <a:gridCol w="837753">
                  <a:extLst>
                    <a:ext uri="{9D8B030D-6E8A-4147-A177-3AD203B41FA5}">
                      <a16:colId xmlns:a16="http://schemas.microsoft.com/office/drawing/2014/main" val="2673930764"/>
                    </a:ext>
                  </a:extLst>
                </a:gridCol>
                <a:gridCol w="685185">
                  <a:extLst>
                    <a:ext uri="{9D8B030D-6E8A-4147-A177-3AD203B41FA5}">
                      <a16:colId xmlns:a16="http://schemas.microsoft.com/office/drawing/2014/main" val="4000281447"/>
                    </a:ext>
                  </a:extLst>
                </a:gridCol>
                <a:gridCol w="818133">
                  <a:extLst>
                    <a:ext uri="{9D8B030D-6E8A-4147-A177-3AD203B41FA5}">
                      <a16:colId xmlns:a16="http://schemas.microsoft.com/office/drawing/2014/main" val="2308737938"/>
                    </a:ext>
                  </a:extLst>
                </a:gridCol>
                <a:gridCol w="859039">
                  <a:extLst>
                    <a:ext uri="{9D8B030D-6E8A-4147-A177-3AD203B41FA5}">
                      <a16:colId xmlns:a16="http://schemas.microsoft.com/office/drawing/2014/main" val="128002370"/>
                    </a:ext>
                  </a:extLst>
                </a:gridCol>
                <a:gridCol w="859431">
                  <a:extLst>
                    <a:ext uri="{9D8B030D-6E8A-4147-A177-3AD203B41FA5}">
                      <a16:colId xmlns:a16="http://schemas.microsoft.com/office/drawing/2014/main" val="2991445641"/>
                    </a:ext>
                  </a:extLst>
                </a:gridCol>
                <a:gridCol w="859431">
                  <a:extLst>
                    <a:ext uri="{9D8B030D-6E8A-4147-A177-3AD203B41FA5}">
                      <a16:colId xmlns:a16="http://schemas.microsoft.com/office/drawing/2014/main" val="26782790"/>
                    </a:ext>
                  </a:extLst>
                </a:gridCol>
                <a:gridCol w="859431">
                  <a:extLst>
                    <a:ext uri="{9D8B030D-6E8A-4147-A177-3AD203B41FA5}">
                      <a16:colId xmlns:a16="http://schemas.microsoft.com/office/drawing/2014/main" val="2998623051"/>
                    </a:ext>
                  </a:extLst>
                </a:gridCol>
              </a:tblGrid>
              <a:tr h="548952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ASL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ISTITUTI DI PENA 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15-gen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25-gen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29-gen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01-feb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08-feb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15-feb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22-feb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01-mar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08-mar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15-</a:t>
                      </a:r>
                      <a:r>
                        <a:rPr lang="it-IT" sz="16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mar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22-mar</a:t>
                      </a:r>
                    </a:p>
                    <a:p>
                      <a:pPr algn="ctr" rtl="0" fontAlgn="b"/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29-mar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974704"/>
                  </a:ext>
                </a:extLst>
              </a:tr>
              <a:tr h="32530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Regina Coeli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6762"/>
                  </a:ext>
                </a:extLst>
              </a:tr>
              <a:tr h="365968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Rebibbia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 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1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 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7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 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7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 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6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 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5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 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2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 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1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 </a:t>
                      </a:r>
                    </a:p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 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</a:t>
                      </a:r>
                    </a:p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 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052278"/>
                  </a:ext>
                </a:extLst>
              </a:tr>
              <a:tr h="54184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(4 Istituti di pena)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736440"/>
                  </a:ext>
                </a:extLst>
              </a:tr>
              <a:tr h="378167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Civitavecchia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996507"/>
                  </a:ext>
                </a:extLst>
              </a:tr>
              <a:tr h="54184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(2 Istituti di pena)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664223"/>
                  </a:ext>
                </a:extLst>
              </a:tr>
              <a:tr h="37816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Velletri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257765"/>
                  </a:ext>
                </a:extLst>
              </a:tr>
              <a:tr h="89515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Frosinone; Cassino; Paliano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621194"/>
                  </a:ext>
                </a:extLst>
              </a:tr>
              <a:tr h="321239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2154539"/>
                  </a:ext>
                </a:extLst>
              </a:tr>
              <a:tr h="27248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773011"/>
                  </a:ext>
                </a:extLst>
              </a:tr>
              <a:tr h="47982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618872"/>
                  </a:ext>
                </a:extLst>
              </a:tr>
              <a:tr h="284643">
                <a:tc rowSpan="2" grid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590886"/>
                  </a:ext>
                </a:extLst>
              </a:tr>
              <a:tr h="638410"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 4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10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9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di cui 8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7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2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</a:t>
                      </a:r>
                      <a:r>
                        <a:rPr lang="it-IT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cui 1 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</a:t>
                      </a:r>
                      <a:r>
                        <a:rPr lang="it-IT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cui 1 </a:t>
                      </a:r>
                    </a:p>
                    <a:p>
                      <a:pPr algn="ctr" rtl="0" fontAlgn="ctr"/>
                      <a:r>
                        <a:rPr lang="it-IT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</a:t>
                      </a:r>
                      <a:r>
                        <a:rPr lang="it-IT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cui 0 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0 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1382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2670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2"/>
          <p:cNvSpPr txBox="1">
            <a:spLocks/>
          </p:cNvSpPr>
          <p:nvPr/>
        </p:nvSpPr>
        <p:spPr>
          <a:xfrm>
            <a:off x="1286256" y="127318"/>
            <a:ext cx="10317480" cy="104705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Situazione della diffusione del Covid-19 tra i detenuti reclusi negli Istituti di Pena del Lazio dal 15 gennaio al 29 marzo 2021</a:t>
            </a:r>
            <a:endParaRPr lang="it-IT" b="1" dirty="0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0138215"/>
              </p:ext>
            </p:extLst>
          </p:nvPr>
        </p:nvGraphicFramePr>
        <p:xfrm>
          <a:off x="0" y="1174376"/>
          <a:ext cx="12192000" cy="5683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20259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5357146"/>
              </p:ext>
            </p:extLst>
          </p:nvPr>
        </p:nvGraphicFramePr>
        <p:xfrm>
          <a:off x="1161288" y="859536"/>
          <a:ext cx="8942832" cy="5175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ottotitolo 2"/>
          <p:cNvSpPr txBox="1">
            <a:spLocks/>
          </p:cNvSpPr>
          <p:nvPr/>
        </p:nvSpPr>
        <p:spPr>
          <a:xfrm>
            <a:off x="475847" y="233998"/>
            <a:ext cx="11268097" cy="1100847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Andamento della diffusione del Covid-19 tra i detenuti reclusi nell’insieme degli Istituti di Pena del Lazio dal 15 gennaio al 29 marzo 2021</a:t>
            </a:r>
          </a:p>
          <a:p>
            <a:pPr marL="0" indent="0" algn="ctr">
              <a:buNone/>
            </a:pP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2059268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522</TotalTime>
  <Words>343</Words>
  <Application>Microsoft Office PowerPoint</Application>
  <PresentationFormat>Widescreen</PresentationFormat>
  <Paragraphs>166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Lorenzo</dc:creator>
  <cp:lastModifiedBy>Lorenzo</cp:lastModifiedBy>
  <cp:revision>52</cp:revision>
  <dcterms:created xsi:type="dcterms:W3CDTF">2021-02-16T11:24:19Z</dcterms:created>
  <dcterms:modified xsi:type="dcterms:W3CDTF">2021-03-30T08:35:08Z</dcterms:modified>
</cp:coreProperties>
</file>