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Lorenzo\Dropbox\GARANTE%20DETENUTI\Covid%20lazio\aggiornamento%2022%20marzo%20con%20dati%20da%20tarantino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Lorenzo\Dropbox\GARANTE%20DETENUTI\Covid%20lazio\aggiornamento%2022%20marzo%20con%20dati%20da%20tarantino.xlsx" TargetMode="Externa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2.9717847769028881E-2"/>
          <c:y val="2.4579388080562686E-2"/>
          <c:w val="0.95882381889763779"/>
          <c:h val="0.75871943675373343"/>
        </c:manualLayout>
      </c:layout>
      <c:barChart>
        <c:barDir val="col"/>
        <c:grouping val="stacked"/>
        <c:ser>
          <c:idx val="0"/>
          <c:order val="0"/>
          <c:tx>
            <c:strRef>
              <c:f>'dal 25 gennaio al 15 marzo'!$H$17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marzo'!$I$17:$T$17</c:f>
              <c:numCache>
                <c:formatCode>General</c:formatCode>
                <c:ptCount val="12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10</c:v>
                </c:pt>
                <c:pt idx="10">
                  <c:v>11</c:v>
                </c:pt>
                <c:pt idx="1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5C-4AE4-80CA-12D4D5336B75}"/>
            </c:ext>
          </c:extLst>
        </c:ser>
        <c:ser>
          <c:idx val="1"/>
          <c:order val="1"/>
          <c:tx>
            <c:strRef>
              <c:f>'dal 25 gennaio al 15 marzo'!$H$18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marzo'!$I$18:$T$18</c:f>
              <c:numCache>
                <c:formatCode>General</c:formatCode>
                <c:ptCount val="12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66</c:v>
                </c:pt>
                <c:pt idx="4">
                  <c:v>44</c:v>
                </c:pt>
                <c:pt idx="5">
                  <c:v>41</c:v>
                </c:pt>
                <c:pt idx="6">
                  <c:v>19</c:v>
                </c:pt>
                <c:pt idx="7">
                  <c:v>17</c:v>
                </c:pt>
                <c:pt idx="8">
                  <c:v>6</c:v>
                </c:pt>
                <c:pt idx="9">
                  <c:v>3</c:v>
                </c:pt>
                <c:pt idx="10">
                  <c:v>2</c:v>
                </c:pt>
                <c:pt idx="11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B5C-4AE4-80CA-12D4D5336B75}"/>
            </c:ext>
          </c:extLst>
        </c:ser>
        <c:ser>
          <c:idx val="2"/>
          <c:order val="2"/>
          <c:tx>
            <c:strRef>
              <c:f>'dal 25 gennaio al 15 marzo'!$H$19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marzo'!$I$19:$T$19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B5C-4AE4-80CA-12D4D5336B75}"/>
            </c:ext>
          </c:extLst>
        </c:ser>
        <c:ser>
          <c:idx val="3"/>
          <c:order val="3"/>
          <c:tx>
            <c:strRef>
              <c:f>'dal 25 gennaio al 15 marzo'!$H$20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marzo'!$I$20:$T$20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B5C-4AE4-80CA-12D4D5336B75}"/>
            </c:ext>
          </c:extLst>
        </c:ser>
        <c:ser>
          <c:idx val="4"/>
          <c:order val="4"/>
          <c:tx>
            <c:strRef>
              <c:f>'dal 25 gennaio al 15 marzo'!$H$21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marzo'!$I$21:$T$21</c:f>
              <c:numCache>
                <c:formatCode>General</c:formatCode>
                <c:ptCount val="12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B5C-4AE4-80CA-12D4D5336B75}"/>
            </c:ext>
          </c:extLst>
        </c:ser>
        <c:ser>
          <c:idx val="5"/>
          <c:order val="5"/>
          <c:tx>
            <c:strRef>
              <c:f>'dal 25 gennaio al 15 marzo'!$H$22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marzo'!$I$22:$T$22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B5C-4AE4-80CA-12D4D5336B75}"/>
            </c:ext>
          </c:extLst>
        </c:ser>
        <c:ser>
          <c:idx val="6"/>
          <c:order val="6"/>
          <c:tx>
            <c:strRef>
              <c:f>'dal 25 gennaio al 15 marzo'!$H$23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marzo'!$I$23:$T$23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</c:v>
                </c:pt>
                <c:pt idx="7">
                  <c:v>20</c:v>
                </c:pt>
                <c:pt idx="8">
                  <c:v>11</c:v>
                </c:pt>
                <c:pt idx="9">
                  <c:v>14</c:v>
                </c:pt>
                <c:pt idx="10">
                  <c:v>6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AE4-80CA-12D4D5336B75}"/>
            </c:ext>
          </c:extLst>
        </c:ser>
        <c:ser>
          <c:idx val="7"/>
          <c:order val="7"/>
          <c:tx>
            <c:strRef>
              <c:f>'dal 25 gennaio al 15 marzo'!$H$24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marzo'!$I$24:$T$24</c:f>
              <c:numCache>
                <c:formatCode>General</c:formatCode>
                <c:ptCount val="12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B5C-4AE4-80CA-12D4D5336B75}"/>
            </c:ext>
          </c:extLst>
        </c:ser>
        <c:ser>
          <c:idx val="8"/>
          <c:order val="8"/>
          <c:tx>
            <c:strRef>
              <c:f>'dal 25 gennaio al 15 marzo'!$H$25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marzo'!$I$25:$T$25</c:f>
              <c:numCache>
                <c:formatCode>General</c:formatCode>
                <c:ptCount val="12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49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B5C-4AE4-80CA-12D4D5336B75}"/>
            </c:ext>
          </c:extLst>
        </c:ser>
        <c:dLbls/>
        <c:overlap val="100"/>
        <c:axId val="102306560"/>
        <c:axId val="102308096"/>
      </c:barChart>
      <c:catAx>
        <c:axId val="1023065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2308096"/>
        <c:crosses val="autoZero"/>
        <c:auto val="1"/>
        <c:lblAlgn val="ctr"/>
        <c:lblOffset val="100"/>
      </c:catAx>
      <c:valAx>
        <c:axId val="102308096"/>
        <c:scaling>
          <c:orientation val="minMax"/>
          <c:max val="12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2306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6"/>
          <c:y val="0.8680224096456769"/>
          <c:w val="0.64083736591096618"/>
          <c:h val="0.1165861781145269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4.4437629969620647E-2"/>
          <c:y val="0.10770061603124353"/>
          <c:w val="0.8630408698912635"/>
          <c:h val="0.78157813885304461"/>
        </c:manualLayout>
      </c:layout>
      <c:areaChart>
        <c:grouping val="stacked"/>
        <c:ser>
          <c:idx val="0"/>
          <c:order val="0"/>
          <c:tx>
            <c:strRef>
              <c:f>'dal 25 gennaio al 15 marzo'!$H$32</c:f>
              <c:strCache>
                <c:ptCount val="1"/>
                <c:pt idx="0">
                  <c:v>positivi asintomatici o pausintomatici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25 gennaio al 15 marzo'!$I$31:$T$31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 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29-mar</c:v>
                </c:pt>
              </c:strCache>
            </c:strRef>
          </c:cat>
          <c:val>
            <c:numRef>
              <c:f>'dal 25 gennaio al 15 marzo'!$I$32:$T$32</c:f>
              <c:numCache>
                <c:formatCode>General</c:formatCode>
                <c:ptCount val="12"/>
                <c:pt idx="0">
                  <c:v>68</c:v>
                </c:pt>
                <c:pt idx="1">
                  <c:v>47</c:v>
                </c:pt>
                <c:pt idx="2">
                  <c:v>70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A71-4115-BE15-C6831BD05952}"/>
            </c:ext>
          </c:extLst>
        </c:ser>
        <c:ser>
          <c:idx val="1"/>
          <c:order val="1"/>
          <c:tx>
            <c:strRef>
              <c:f>'dal 25 gennaio al 15 marzo'!$H$33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25 gennaio al 15 marzo'!$I$31:$T$31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 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29-mar</c:v>
                </c:pt>
              </c:strCache>
            </c:strRef>
          </c:cat>
          <c:val>
            <c:numRef>
              <c:f>'dal 25 gennaio al 15 marzo'!$I$33:$T$33</c:f>
              <c:numCache>
                <c:formatCode>General</c:formatCode>
                <c:ptCount val="12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A71-4115-BE15-C6831BD05952}"/>
            </c:ext>
          </c:extLst>
        </c:ser>
        <c:ser>
          <c:idx val="2"/>
          <c:order val="2"/>
          <c:tx>
            <c:strRef>
              <c:f>'dal 25 gennaio al 15 marzo'!$H$34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1645021645021648E-2"/>
                  <c:y val="0.127135478744537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A71-4115-BE15-C6831BD05952}"/>
                </c:ext>
              </c:extLst>
            </c:dLbl>
            <c:dLbl>
              <c:idx val="1"/>
              <c:layout>
                <c:manualLayout>
                  <c:x val="9.7402597402596984E-3"/>
                  <c:y val="7.5486846921250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A71-4115-BE15-C6831BD05952}"/>
                </c:ext>
              </c:extLst>
            </c:dLbl>
            <c:dLbl>
              <c:idx val="2"/>
              <c:layout>
                <c:manualLayout>
                  <c:x val="2.1645021645021649E-3"/>
                  <c:y val="0.107270560190703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71-4115-BE15-C6831BD05952}"/>
                </c:ext>
              </c:extLst>
            </c:dLbl>
            <c:dLbl>
              <c:idx val="3"/>
              <c:layout>
                <c:manualLayout>
                  <c:x val="2.164502164502083E-3"/>
                  <c:y val="0.139054586293519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1991341991341993E-2"/>
                      <c:h val="0.11052840683353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A71-4115-BE15-C6831BD05952}"/>
                </c:ext>
              </c:extLst>
            </c:dLbl>
            <c:dLbl>
              <c:idx val="4"/>
              <c:layout>
                <c:manualLayout>
                  <c:x val="-1.5872832508700263E-16"/>
                  <c:y val="3.97298371076678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A71-4115-BE15-C6831BD05952}"/>
                </c:ext>
              </c:extLst>
            </c:dLbl>
            <c:dLbl>
              <c:idx val="5"/>
              <c:layout>
                <c:manualLayout>
                  <c:x val="7.5757575757574086E-3"/>
                  <c:y val="5.36352800953516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519480519480518E-2"/>
                      <c:h val="0.103238138140956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A71-4115-BE15-C6831BD05952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25 gennaio al 15 marzo'!$I$31:$T$31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 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29-mar</c:v>
                </c:pt>
              </c:strCache>
            </c:strRef>
          </c:cat>
          <c:val>
            <c:numRef>
              <c:f>'dal 25 gennaio al 15 marzo'!$I$34:$T$34</c:f>
              <c:numCache>
                <c:formatCode>General</c:formatCode>
                <c:ptCount val="12"/>
                <c:pt idx="0">
                  <c:v>68</c:v>
                </c:pt>
                <c:pt idx="1">
                  <c:v>51</c:v>
                </c:pt>
                <c:pt idx="2">
                  <c:v>80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1A71-4115-BE15-C6831BD05952}"/>
            </c:ext>
          </c:extLst>
        </c:ser>
        <c:dLbls/>
        <c:axId val="102259712"/>
        <c:axId val="102327040"/>
      </c:areaChart>
      <c:catAx>
        <c:axId val="102259712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2327040"/>
        <c:crosses val="autoZero"/>
        <c:auto val="1"/>
        <c:lblAlgn val="ctr"/>
        <c:lblOffset val="100"/>
      </c:catAx>
      <c:valAx>
        <c:axId val="102327040"/>
        <c:scaling>
          <c:orientation val="minMax"/>
          <c:max val="15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crossAx val="1022597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0.17799</cdr:x>
      <cdr:y>0.35482</cdr:y>
    </cdr:from>
    <cdr:to>
      <cdr:x>0.22593</cdr:x>
      <cdr:y>0.47401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619406" y="1888305"/>
          <a:ext cx="436171" cy="634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90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pPr/>
              <a:t>30/03/2021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pPr/>
              <a:t>30/03/2021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pPr/>
              <a:t>30/03/2021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pPr/>
              <a:t>30/03/2021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pPr/>
              <a:t>30/03/2021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pPr/>
              <a:t>30/03/2021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pPr/>
              <a:t>30/03/2021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pPr/>
              <a:t>30/03/2021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pPr/>
              <a:t>30/03/2021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pPr/>
              <a:t>30/03/2021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pPr/>
              <a:t>30/03/2021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pPr/>
              <a:t>30/03/2021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29 marzo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9981301"/>
              </p:ext>
            </p:extLst>
          </p:nvPr>
        </p:nvGraphicFramePr>
        <p:xfrm>
          <a:off x="82294" y="777240"/>
          <a:ext cx="11823192" cy="5971994"/>
        </p:xfrm>
        <a:graphic>
          <a:graphicData uri="http://schemas.openxmlformats.org/drawingml/2006/table">
            <a:tbl>
              <a:tblPr/>
              <a:tblGrid>
                <a:gridCol w="951080">
                  <a:extLst>
                    <a:ext uri="{9D8B030D-6E8A-4147-A177-3AD203B41FA5}">
                      <a16:colId xmlns:a16="http://schemas.microsoft.com/office/drawing/2014/main" xmlns="" val="3678982572"/>
                    </a:ext>
                  </a:extLst>
                </a:gridCol>
                <a:gridCol w="1445927">
                  <a:extLst>
                    <a:ext uri="{9D8B030D-6E8A-4147-A177-3AD203B41FA5}">
                      <a16:colId xmlns:a16="http://schemas.microsoft.com/office/drawing/2014/main" xmlns="" val="3694388136"/>
                    </a:ext>
                  </a:extLst>
                </a:gridCol>
                <a:gridCol w="812669">
                  <a:extLst>
                    <a:ext uri="{9D8B030D-6E8A-4147-A177-3AD203B41FA5}">
                      <a16:colId xmlns:a16="http://schemas.microsoft.com/office/drawing/2014/main" xmlns="" val="299421036"/>
                    </a:ext>
                  </a:extLst>
                </a:gridCol>
                <a:gridCol w="664912">
                  <a:extLst>
                    <a:ext uri="{9D8B030D-6E8A-4147-A177-3AD203B41FA5}">
                      <a16:colId xmlns:a16="http://schemas.microsoft.com/office/drawing/2014/main" xmlns="" val="1858651912"/>
                    </a:ext>
                  </a:extLst>
                </a:gridCol>
                <a:gridCol w="784966">
                  <a:extLst>
                    <a:ext uri="{9D8B030D-6E8A-4147-A177-3AD203B41FA5}">
                      <a16:colId xmlns:a16="http://schemas.microsoft.com/office/drawing/2014/main" xmlns="" val="336994102"/>
                    </a:ext>
                  </a:extLst>
                </a:gridCol>
                <a:gridCol w="692618">
                  <a:extLst>
                    <a:ext uri="{9D8B030D-6E8A-4147-A177-3AD203B41FA5}">
                      <a16:colId xmlns:a16="http://schemas.microsoft.com/office/drawing/2014/main" xmlns="" val="2018798648"/>
                    </a:ext>
                  </a:extLst>
                </a:gridCol>
                <a:gridCol w="692617">
                  <a:extLst>
                    <a:ext uri="{9D8B030D-6E8A-4147-A177-3AD203B41FA5}">
                      <a16:colId xmlns:a16="http://schemas.microsoft.com/office/drawing/2014/main" xmlns="" val="3118862096"/>
                    </a:ext>
                  </a:extLst>
                </a:gridCol>
                <a:gridCol w="837753">
                  <a:extLst>
                    <a:ext uri="{9D8B030D-6E8A-4147-A177-3AD203B41FA5}">
                      <a16:colId xmlns:a16="http://schemas.microsoft.com/office/drawing/2014/main" xmlns="" val="2673930764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xmlns="" val="4000281447"/>
                    </a:ext>
                  </a:extLst>
                </a:gridCol>
                <a:gridCol w="818133">
                  <a:extLst>
                    <a:ext uri="{9D8B030D-6E8A-4147-A177-3AD203B41FA5}">
                      <a16:colId xmlns:a16="http://schemas.microsoft.com/office/drawing/2014/main" xmlns="" val="2308737938"/>
                    </a:ext>
                  </a:extLst>
                </a:gridCol>
                <a:gridCol w="859039">
                  <a:extLst>
                    <a:ext uri="{9D8B030D-6E8A-4147-A177-3AD203B41FA5}">
                      <a16:colId xmlns:a16="http://schemas.microsoft.com/office/drawing/2014/main" xmlns="" val="128002370"/>
                    </a:ext>
                  </a:extLst>
                </a:gridCol>
                <a:gridCol w="859431">
                  <a:extLst>
                    <a:ext uri="{9D8B030D-6E8A-4147-A177-3AD203B41FA5}">
                      <a16:colId xmlns:a16="http://schemas.microsoft.com/office/drawing/2014/main" xmlns="" val="2991445641"/>
                    </a:ext>
                  </a:extLst>
                </a:gridCol>
                <a:gridCol w="859431">
                  <a:extLst>
                    <a:ext uri="{9D8B030D-6E8A-4147-A177-3AD203B41FA5}">
                      <a16:colId xmlns:a16="http://schemas.microsoft.com/office/drawing/2014/main" xmlns="" val="26782790"/>
                    </a:ext>
                  </a:extLst>
                </a:gridCol>
                <a:gridCol w="859431">
                  <a:extLst>
                    <a:ext uri="{9D8B030D-6E8A-4147-A177-3AD203B41FA5}">
                      <a16:colId xmlns:a16="http://schemas.microsoft.com/office/drawing/2014/main" xmlns="" val="2998623051"/>
                    </a:ext>
                  </a:extLst>
                </a:gridCol>
              </a:tblGrid>
              <a:tr h="54895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</a:t>
                      </a:r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22-mar</a:t>
                      </a:r>
                    </a:p>
                    <a:p>
                      <a:pPr algn="ctr" rtl="0" fontAlgn="b"/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6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9052278"/>
                  </a:ext>
                </a:extLst>
              </a:tr>
              <a:tr h="541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0996507"/>
                  </a:ext>
                </a:extLst>
              </a:tr>
              <a:tr h="541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 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di cui 8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0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0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1286256" y="127318"/>
            <a:ext cx="1031748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29 marzo 2021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50138215"/>
              </p:ext>
            </p:extLst>
          </p:nvPr>
        </p:nvGraphicFramePr>
        <p:xfrm>
          <a:off x="0" y="1174376"/>
          <a:ext cx="12192000" cy="5683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15357146"/>
              </p:ext>
            </p:extLst>
          </p:nvPr>
        </p:nvGraphicFramePr>
        <p:xfrm>
          <a:off x="1161288" y="859536"/>
          <a:ext cx="8942832" cy="517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ottotitolo 2"/>
          <p:cNvSpPr txBox="1">
            <a:spLocks/>
          </p:cNvSpPr>
          <p:nvPr/>
        </p:nvSpPr>
        <p:spPr>
          <a:xfrm>
            <a:off x="475847" y="233998"/>
            <a:ext cx="11268097" cy="110084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29 marzo 2021</a:t>
            </a:r>
          </a:p>
          <a:p>
            <a:pPr marL="0" indent="0" algn="ctr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345</Words>
  <Application>Microsoft Office PowerPoint</Application>
  <PresentationFormat>Personalizzato</PresentationFormat>
  <Paragraphs>175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computer</cp:lastModifiedBy>
  <cp:revision>52</cp:revision>
  <dcterms:created xsi:type="dcterms:W3CDTF">2021-02-16T11:24:19Z</dcterms:created>
  <dcterms:modified xsi:type="dcterms:W3CDTF">2021-03-30T07:45:17Z</dcterms:modified>
</cp:coreProperties>
</file>