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5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>
        <p:scale>
          <a:sx n="66" d="100"/>
          <a:sy n="66" d="100"/>
        </p:scale>
        <p:origin x="974" y="3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3%20marz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3%20marz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16.742796907940971</c:v>
                </c:pt>
                <c:pt idx="1">
                  <c:v>16.531649812838705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E4-41AE-9FDB-831DECF7FB76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16.321152494729446</c:v>
                </c:pt>
                <c:pt idx="1">
                  <c:v>14.782948768087603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E4-41AE-9FDB-831DECF7FB76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66.479269149683759</c:v>
                </c:pt>
                <c:pt idx="1">
                  <c:v>68.009385999217827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E4-41AE-9FDB-831DECF7FB76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0.45678144764581868</c:v>
                </c:pt>
                <c:pt idx="1">
                  <c:v>0.67601541985585789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E4-41AE-9FDB-831DECF7FB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93.411806043569925</c:v>
                </c:pt>
                <c:pt idx="1">
                  <c:v>96.031435648174011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8-4955-835B-76DBEFD5100F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6.5881939564300769</c:v>
                </c:pt>
                <c:pt idx="1">
                  <c:v>3.9685643518259863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C8-4955-835B-76DBEFD51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32656"/>
            <a:ext cx="8444698" cy="612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07504" y="116632"/>
            <a:ext cx="868936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28 febbraio </a:t>
            </a:r>
            <a:r>
              <a:rPr lang="it-IT" sz="2000" b="1" dirty="0" smtClean="0"/>
              <a:t>2021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24095"/>
              </p:ext>
            </p:extLst>
          </p:nvPr>
        </p:nvGraphicFramePr>
        <p:xfrm>
          <a:off x="539552" y="566528"/>
          <a:ext cx="7920879" cy="5627287"/>
        </p:xfrm>
        <a:graphic>
          <a:graphicData uri="http://schemas.openxmlformats.org/drawingml/2006/table">
            <a:tbl>
              <a:tblPr/>
              <a:tblGrid>
                <a:gridCol w="1847200">
                  <a:extLst>
                    <a:ext uri="{9D8B030D-6E8A-4147-A177-3AD203B41FA5}">
                      <a16:colId xmlns:a16="http://schemas.microsoft.com/office/drawing/2014/main" val="3077950863"/>
                    </a:ext>
                  </a:extLst>
                </a:gridCol>
                <a:gridCol w="732858">
                  <a:extLst>
                    <a:ext uri="{9D8B030D-6E8A-4147-A177-3AD203B41FA5}">
                      <a16:colId xmlns:a16="http://schemas.microsoft.com/office/drawing/2014/main" val="2054895767"/>
                    </a:ext>
                  </a:extLst>
                </a:gridCol>
                <a:gridCol w="1034031">
                  <a:extLst>
                    <a:ext uri="{9D8B030D-6E8A-4147-A177-3AD203B41FA5}">
                      <a16:colId xmlns:a16="http://schemas.microsoft.com/office/drawing/2014/main" val="654490825"/>
                    </a:ext>
                  </a:extLst>
                </a:gridCol>
                <a:gridCol w="1375361">
                  <a:extLst>
                    <a:ext uri="{9D8B030D-6E8A-4147-A177-3AD203B41FA5}">
                      <a16:colId xmlns:a16="http://schemas.microsoft.com/office/drawing/2014/main" val="1082189164"/>
                    </a:ext>
                  </a:extLst>
                </a:gridCol>
                <a:gridCol w="1003913">
                  <a:extLst>
                    <a:ext uri="{9D8B030D-6E8A-4147-A177-3AD203B41FA5}">
                      <a16:colId xmlns:a16="http://schemas.microsoft.com/office/drawing/2014/main" val="1151355252"/>
                    </a:ext>
                  </a:extLst>
                </a:gridCol>
                <a:gridCol w="963758">
                  <a:extLst>
                    <a:ext uri="{9D8B030D-6E8A-4147-A177-3AD203B41FA5}">
                      <a16:colId xmlns:a16="http://schemas.microsoft.com/office/drawing/2014/main" val="1220928201"/>
                    </a:ext>
                  </a:extLst>
                </a:gridCol>
                <a:gridCol w="963758">
                  <a:extLst>
                    <a:ext uri="{9D8B030D-6E8A-4147-A177-3AD203B41FA5}">
                      <a16:colId xmlns:a16="http://schemas.microsoft.com/office/drawing/2014/main" val="2815303127"/>
                    </a:ext>
                  </a:extLst>
                </a:gridCol>
              </a:tblGrid>
              <a:tr h="27473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Istituto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Tipo istituto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Capienza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POSTI  </a:t>
                      </a:r>
                      <a:b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effettivamente disponili (*)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Detenuti presenti al  </a:t>
                      </a:r>
                      <a:r>
                        <a:rPr lang="it-IT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28/02/2021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di cui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64460"/>
                  </a:ext>
                </a:extLst>
              </a:tr>
              <a:tr h="16364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Regolamentare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stranieri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213767"/>
                  </a:ext>
                </a:extLst>
              </a:tr>
              <a:tr h="2573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donne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333333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9710766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218547"/>
                  </a:ext>
                </a:extLst>
              </a:tr>
              <a:tr h="389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581352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239126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429861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45688"/>
                  </a:ext>
                </a:extLst>
              </a:tr>
              <a:tr h="43957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1362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751780"/>
                  </a:ext>
                </a:extLst>
              </a:tr>
              <a:tr h="4295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328787"/>
                  </a:ext>
                </a:extLst>
              </a:tr>
              <a:tr h="44457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1.298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134805"/>
                  </a:ext>
                </a:extLst>
              </a:tr>
              <a:tr h="39461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24344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471471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705786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902818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104791"/>
                  </a:ext>
                </a:extLst>
              </a:tr>
              <a:tr h="27473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3988" marR="3988" marT="39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988" marR="3988" marT="3988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5.157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4.760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5.692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375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2.131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73069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260648"/>
            <a:ext cx="856895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28 febbraio 2021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</a:t>
            </a:r>
            <a:r>
              <a:rPr lang="it-IT" sz="1050" dirty="0" smtClean="0"/>
              <a:t>dal </a:t>
            </a:r>
            <a:r>
              <a:rPr lang="it-IT" sz="1050" dirty="0" smtClean="0"/>
              <a:t>DAP</a:t>
            </a:r>
            <a:endParaRPr lang="it-IT" sz="105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92693"/>
            <a:ext cx="8568952" cy="44708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28 febbraio 2021</a:t>
            </a:r>
            <a:endParaRPr lang="it-IT" sz="2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140968"/>
            <a:ext cx="1495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1446312"/>
            <a:ext cx="5610994" cy="518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28 febbraio 2021</a:t>
            </a:r>
            <a:endParaRPr lang="it-IT" sz="20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169345"/>
              </p:ext>
            </p:extLst>
          </p:nvPr>
        </p:nvGraphicFramePr>
        <p:xfrm>
          <a:off x="323528" y="1628800"/>
          <a:ext cx="8635365" cy="4341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dal </a:t>
            </a:r>
            <a:r>
              <a:rPr lang="en-US" sz="2400" b="1" dirty="0" err="1"/>
              <a:t>dicembre</a:t>
            </a:r>
            <a:r>
              <a:rPr lang="en-US" sz="2400" b="1" dirty="0"/>
              <a:t> 2017 al </a:t>
            </a:r>
            <a:r>
              <a:rPr lang="en-US" sz="2400" b="1" dirty="0" err="1" smtClean="0"/>
              <a:t>febbraio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2021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2815"/>
            <a:ext cx="8922795" cy="471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28 febbraio 2021</a:t>
            </a:r>
            <a:endParaRPr lang="it-IT" sz="20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10" y="1417638"/>
            <a:ext cx="8797290" cy="48650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28 febbraio 2021</a:t>
            </a:r>
            <a:endParaRPr lang="it-IT" sz="20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569698"/>
              </p:ext>
            </p:extLst>
          </p:nvPr>
        </p:nvGraphicFramePr>
        <p:xfrm>
          <a:off x="323528" y="1417638"/>
          <a:ext cx="8652645" cy="4846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332</Words>
  <Application>Microsoft Office PowerPoint</Application>
  <PresentationFormat>Presentazione su schermo (4:3)</PresentationFormat>
  <Paragraphs>126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28 febbraio 2021</vt:lpstr>
      <vt:lpstr>Detenuti per Posizione Giuridica  In Italia e nel Lazio al 28 febbraio 2021</vt:lpstr>
      <vt:lpstr>Percentuali di detenuti in attesa di primo giudizio  in Italia e nel Lazio dal dicembre 2017 al febbraio 2021  </vt:lpstr>
      <vt:lpstr>Detenuti per Nazionalità In Italia e nel Lazio al 28 febbraio 2021</vt:lpstr>
      <vt:lpstr>Detenuti per Genere in Italia e nel Lazio al 28 febbraio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68</cp:revision>
  <dcterms:created xsi:type="dcterms:W3CDTF">2020-06-03T15:49:37Z</dcterms:created>
  <dcterms:modified xsi:type="dcterms:W3CDTF">2021-03-03T18:03:34Z</dcterms:modified>
</cp:coreProperties>
</file>