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96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2%20APRILE%20con%20dati%20da%20tarantin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2%20APRILE%20con%20dati%20da%20tarantin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'dal 15 gennaio al 6 APRILE'!$H$17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6 APRILE'!$I$16:$V$16</c:f>
              <c:strCache>
                <c:ptCount val="14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</c:strCache>
            </c:strRef>
          </c:cat>
          <c:val>
            <c:numRef>
              <c:f>'dal 15 gennaio al 6 APRILE'!$I$17:$V$17</c:f>
              <c:numCache>
                <c:formatCode>General</c:formatCode>
                <c:ptCount val="14"/>
                <c:pt idx="0">
                  <c:v>14</c:v>
                </c:pt>
                <c:pt idx="1">
                  <c:v>6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10</c:v>
                </c:pt>
                <c:pt idx="10">
                  <c:v>11</c:v>
                </c:pt>
                <c:pt idx="11">
                  <c:v>3</c:v>
                </c:pt>
                <c:pt idx="12">
                  <c:v>6</c:v>
                </c:pt>
                <c:pt idx="1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B8-48A1-9733-5B9EB7BCCEE0}"/>
            </c:ext>
          </c:extLst>
        </c:ser>
        <c:ser>
          <c:idx val="1"/>
          <c:order val="1"/>
          <c:tx>
            <c:strRef>
              <c:f>'dal 15 gennaio al 6 APRILE'!$H$18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6 APRILE'!$I$16:$V$16</c:f>
              <c:strCache>
                <c:ptCount val="14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</c:strCache>
            </c:strRef>
          </c:cat>
          <c:val>
            <c:numRef>
              <c:f>'dal 15 gennaio al 6 APRILE'!$I$18:$V$18</c:f>
              <c:numCache>
                <c:formatCode>General</c:formatCode>
                <c:ptCount val="14"/>
                <c:pt idx="0">
                  <c:v>46</c:v>
                </c:pt>
                <c:pt idx="1">
                  <c:v>41</c:v>
                </c:pt>
                <c:pt idx="2">
                  <c:v>83</c:v>
                </c:pt>
                <c:pt idx="3">
                  <c:v>66</c:v>
                </c:pt>
                <c:pt idx="4">
                  <c:v>44</c:v>
                </c:pt>
                <c:pt idx="5">
                  <c:v>41</c:v>
                </c:pt>
                <c:pt idx="6">
                  <c:v>19</c:v>
                </c:pt>
                <c:pt idx="7">
                  <c:v>17</c:v>
                </c:pt>
                <c:pt idx="8">
                  <c:v>6</c:v>
                </c:pt>
                <c:pt idx="9">
                  <c:v>3</c:v>
                </c:pt>
                <c:pt idx="10">
                  <c:v>2</c:v>
                </c:pt>
                <c:pt idx="11">
                  <c:v>34</c:v>
                </c:pt>
                <c:pt idx="12">
                  <c:v>62</c:v>
                </c:pt>
                <c:pt idx="13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B8-48A1-9733-5B9EB7BCCEE0}"/>
            </c:ext>
          </c:extLst>
        </c:ser>
        <c:ser>
          <c:idx val="2"/>
          <c:order val="2"/>
          <c:tx>
            <c:strRef>
              <c:f>'dal 15 gennaio al 6 APRILE'!$H$19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6 APRILE'!$I$16:$V$16</c:f>
              <c:strCache>
                <c:ptCount val="14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</c:strCache>
            </c:strRef>
          </c:cat>
          <c:val>
            <c:numRef>
              <c:f>'dal 15 gennaio al 6 APRILE'!$I$19:$V$19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  <c:pt idx="12">
                  <c:v>15</c:v>
                </c:pt>
                <c:pt idx="1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B8-48A1-9733-5B9EB7BCCEE0}"/>
            </c:ext>
          </c:extLst>
        </c:ser>
        <c:ser>
          <c:idx val="3"/>
          <c:order val="3"/>
          <c:tx>
            <c:strRef>
              <c:f>'dal 15 gennaio al 6 APRILE'!$H$20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6 APRILE'!$I$16:$V$16</c:f>
              <c:strCache>
                <c:ptCount val="14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</c:strCache>
            </c:strRef>
          </c:cat>
          <c:val>
            <c:numRef>
              <c:f>'dal 15 gennaio al 6 APRILE'!$I$20:$V$20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5B8-48A1-9733-5B9EB7BCCEE0}"/>
            </c:ext>
          </c:extLst>
        </c:ser>
        <c:ser>
          <c:idx val="4"/>
          <c:order val="4"/>
          <c:tx>
            <c:strRef>
              <c:f>'dal 15 gennaio al 6 APRILE'!$H$21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6 APRILE'!$I$16:$V$16</c:f>
              <c:strCache>
                <c:ptCount val="14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</c:strCache>
            </c:strRef>
          </c:cat>
          <c:val>
            <c:numRef>
              <c:f>'dal 15 gennaio al 6 APRILE'!$I$21:$V$21</c:f>
              <c:numCache>
                <c:formatCode>General</c:formatCode>
                <c:ptCount val="14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4</c:v>
                </c:pt>
                <c:pt idx="8">
                  <c:v>4</c:v>
                </c:pt>
                <c:pt idx="9">
                  <c:v>2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5B8-48A1-9733-5B9EB7BCCEE0}"/>
            </c:ext>
          </c:extLst>
        </c:ser>
        <c:ser>
          <c:idx val="5"/>
          <c:order val="5"/>
          <c:tx>
            <c:strRef>
              <c:f>'dal 15 gennaio al 6 APRILE'!$H$22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6 APRILE'!$I$16:$V$16</c:f>
              <c:strCache>
                <c:ptCount val="14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</c:strCache>
            </c:strRef>
          </c:cat>
          <c:val>
            <c:numRef>
              <c:f>'dal 15 gennaio al 6 APRILE'!$I$22:$V$22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5B8-48A1-9733-5B9EB7BCCEE0}"/>
            </c:ext>
          </c:extLst>
        </c:ser>
        <c:ser>
          <c:idx val="6"/>
          <c:order val="6"/>
          <c:tx>
            <c:strRef>
              <c:f>'dal 15 gennaio al 6 APRILE'!$H$23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6 APRILE'!$I$16:$V$16</c:f>
              <c:strCache>
                <c:ptCount val="14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</c:strCache>
            </c:strRef>
          </c:cat>
          <c:val>
            <c:numRef>
              <c:f>'dal 15 gennaio al 6 APRILE'!$I$23:$V$23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16</c:v>
                </c:pt>
                <c:pt idx="7">
                  <c:v>20</c:v>
                </c:pt>
                <c:pt idx="8">
                  <c:v>11</c:v>
                </c:pt>
                <c:pt idx="9">
                  <c:v>14</c:v>
                </c:pt>
                <c:pt idx="10">
                  <c:v>6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5B8-48A1-9733-5B9EB7BCCEE0}"/>
            </c:ext>
          </c:extLst>
        </c:ser>
        <c:ser>
          <c:idx val="7"/>
          <c:order val="7"/>
          <c:tx>
            <c:strRef>
              <c:f>'dal 15 gennaio al 6 APRILE'!$H$24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6 APRILE'!$I$16:$V$16</c:f>
              <c:strCache>
                <c:ptCount val="14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</c:strCache>
            </c:strRef>
          </c:cat>
          <c:val>
            <c:numRef>
              <c:f>'dal 15 gennaio al 6 APRILE'!$I$24:$V$24</c:f>
              <c:numCache>
                <c:formatCode>General</c:formatCode>
                <c:ptCount val="14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5B8-48A1-9733-5B9EB7BCCEE0}"/>
            </c:ext>
          </c:extLst>
        </c:ser>
        <c:ser>
          <c:idx val="8"/>
          <c:order val="8"/>
          <c:tx>
            <c:strRef>
              <c:f>'dal 15 gennaio al 6 APRILE'!$H$25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6 APRILE'!$I$16:$V$16</c:f>
              <c:strCache>
                <c:ptCount val="14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</c:strCache>
            </c:strRef>
          </c:cat>
          <c:val>
            <c:numRef>
              <c:f>'dal 15 gennaio al 6 APRILE'!$I$25:$V$25</c:f>
              <c:numCache>
                <c:formatCode>General</c:formatCode>
                <c:ptCount val="14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49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5B8-48A1-9733-5B9EB7BCCE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48046624"/>
        <c:axId val="1948042464"/>
      </c:barChart>
      <c:catAx>
        <c:axId val="194804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48042464"/>
        <c:crosses val="autoZero"/>
        <c:auto val="1"/>
        <c:lblAlgn val="ctr"/>
        <c:lblOffset val="100"/>
        <c:noMultiLvlLbl val="0"/>
      </c:catAx>
      <c:valAx>
        <c:axId val="1948042464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4804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174825060721761"/>
          <c:y val="0.93952607012513933"/>
          <c:w val="0.64083736591096629"/>
          <c:h val="4.50825490481236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5258861373E-2"/>
          <c:y val="4.3702820818434643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6 APRILE'!$H$32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6 APRILE'!$I$31:$V$31</c:f>
              <c:strCache>
                <c:ptCount val="14"/>
                <c:pt idx="0">
                  <c:v>15 genn.</c:v>
                </c:pt>
                <c:pt idx="1">
                  <c:v>25 genn.</c:v>
                </c:pt>
                <c:pt idx="2">
                  <c:v>29 genn.</c:v>
                </c:pt>
                <c:pt idx="3">
                  <c:v>1 febb.</c:v>
                </c:pt>
                <c:pt idx="4">
                  <c:v>8 febb.</c:v>
                </c:pt>
                <c:pt idx="5">
                  <c:v>15 febb.</c:v>
                </c:pt>
                <c:pt idx="6">
                  <c:v>22 febb.</c:v>
                </c:pt>
                <c:pt idx="7">
                  <c:v>1 mar.</c:v>
                </c:pt>
                <c:pt idx="8">
                  <c:v> 8 mar.</c:v>
                </c:pt>
                <c:pt idx="9">
                  <c:v>15 mar.</c:v>
                </c:pt>
                <c:pt idx="10">
                  <c:v>22 mar.</c:v>
                </c:pt>
                <c:pt idx="11">
                  <c:v>29 mar.</c:v>
                </c:pt>
                <c:pt idx="12">
                  <c:v>6 apr.</c:v>
                </c:pt>
                <c:pt idx="13">
                  <c:v>12 apr.</c:v>
                </c:pt>
              </c:strCache>
            </c:strRef>
          </c:cat>
          <c:val>
            <c:numRef>
              <c:f>'dal 15 gennaio al 6 APRILE'!$I$32:$V$32</c:f>
              <c:numCache>
                <c:formatCode>General</c:formatCode>
                <c:ptCount val="14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5A-46F1-9D04-5D3766289C54}"/>
            </c:ext>
          </c:extLst>
        </c:ser>
        <c:ser>
          <c:idx val="1"/>
          <c:order val="1"/>
          <c:tx>
            <c:strRef>
              <c:f>'dal 15 gennaio al 6 APRILE'!$H$33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6 APRILE'!$I$31:$V$31</c:f>
              <c:strCache>
                <c:ptCount val="14"/>
                <c:pt idx="0">
                  <c:v>15 genn.</c:v>
                </c:pt>
                <c:pt idx="1">
                  <c:v>25 genn.</c:v>
                </c:pt>
                <c:pt idx="2">
                  <c:v>29 genn.</c:v>
                </c:pt>
                <c:pt idx="3">
                  <c:v>1 febb.</c:v>
                </c:pt>
                <c:pt idx="4">
                  <c:v>8 febb.</c:v>
                </c:pt>
                <c:pt idx="5">
                  <c:v>15 febb.</c:v>
                </c:pt>
                <c:pt idx="6">
                  <c:v>22 febb.</c:v>
                </c:pt>
                <c:pt idx="7">
                  <c:v>1 mar.</c:v>
                </c:pt>
                <c:pt idx="8">
                  <c:v> 8 mar.</c:v>
                </c:pt>
                <c:pt idx="9">
                  <c:v>15 mar.</c:v>
                </c:pt>
                <c:pt idx="10">
                  <c:v>22 mar.</c:v>
                </c:pt>
                <c:pt idx="11">
                  <c:v>29 mar.</c:v>
                </c:pt>
                <c:pt idx="12">
                  <c:v>6 apr.</c:v>
                </c:pt>
                <c:pt idx="13">
                  <c:v>12 apr.</c:v>
                </c:pt>
              </c:strCache>
            </c:strRef>
          </c:cat>
          <c:val>
            <c:numRef>
              <c:f>'dal 15 gennaio al 6 APRILE'!$I$33:$V$33</c:f>
              <c:numCache>
                <c:formatCode>General</c:formatCode>
                <c:ptCount val="14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5A-46F1-9D04-5D3766289C54}"/>
            </c:ext>
          </c:extLst>
        </c:ser>
        <c:ser>
          <c:idx val="2"/>
          <c:order val="2"/>
          <c:tx>
            <c:strRef>
              <c:f>'dal 15 gennaio al 6 APRILE'!$H$34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2.1645021645021644E-2"/>
                  <c:y val="0.127135478744537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75A-46F1-9D04-5D3766289C54}"/>
                </c:ext>
              </c:extLst>
            </c:dLbl>
            <c:dLbl>
              <c:idx val="1"/>
              <c:layout>
                <c:manualLayout>
                  <c:x val="9.7402597402596984E-3"/>
                  <c:y val="7.54868469212504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155844155844161E-2"/>
                      <c:h val="0.10655542312276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75A-46F1-9D04-5D3766289C54}"/>
                </c:ext>
              </c:extLst>
            </c:dLbl>
            <c:dLbl>
              <c:idx val="2"/>
              <c:layout>
                <c:manualLayout>
                  <c:x val="1.0330302398554559E-3"/>
                  <c:y val="0.165241619045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75A-46F1-9D04-5D3766289C54}"/>
                </c:ext>
              </c:extLst>
            </c:dLbl>
            <c:dLbl>
              <c:idx val="3"/>
              <c:layout>
                <c:manualLayout>
                  <c:x val="2.1645021645020825E-3"/>
                  <c:y val="0.139054586293519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991341991341993E-2"/>
                      <c:h val="0.110528406833531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75A-46F1-9D04-5D3766289C54}"/>
                </c:ext>
              </c:extLst>
            </c:dLbl>
            <c:dLbl>
              <c:idx val="4"/>
              <c:layout>
                <c:manualLayout>
                  <c:x val="-1.5872832508700251E-16"/>
                  <c:y val="3.97298371076678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75A-46F1-9D04-5D3766289C54}"/>
                </c:ext>
              </c:extLst>
            </c:dLbl>
            <c:dLbl>
              <c:idx val="5"/>
              <c:layout>
                <c:manualLayout>
                  <c:x val="7.5757575757574077E-3"/>
                  <c:y val="5.36352800953516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19480519480518E-2"/>
                      <c:h val="0.103238138140956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875A-46F1-9D04-5D3766289C54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875A-46F1-9D04-5D3766289C54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875A-46F1-9D04-5D3766289C54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875A-46F1-9D04-5D3766289C54}"/>
                </c:ext>
              </c:extLst>
            </c:dLbl>
            <c:dLbl>
              <c:idx val="12"/>
              <c:layout>
                <c:manualLayout>
                  <c:x val="-2.2629554197782305E-3"/>
                  <c:y val="0.124860646599777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75A-46F1-9D04-5D3766289C54}"/>
                </c:ext>
              </c:extLst>
            </c:dLbl>
            <c:dLbl>
              <c:idx val="13"/>
              <c:layout>
                <c:manualLayout>
                  <c:x val="-5.657388549445576E-3"/>
                  <c:y val="0.136008918617614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875A-46F1-9D04-5D3766289C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6 APRILE'!$I$31:$V$31</c:f>
              <c:strCache>
                <c:ptCount val="14"/>
                <c:pt idx="0">
                  <c:v>15 genn.</c:v>
                </c:pt>
                <c:pt idx="1">
                  <c:v>25 genn.</c:v>
                </c:pt>
                <c:pt idx="2">
                  <c:v>29 genn.</c:v>
                </c:pt>
                <c:pt idx="3">
                  <c:v>1 febb.</c:v>
                </c:pt>
                <c:pt idx="4">
                  <c:v>8 febb.</c:v>
                </c:pt>
                <c:pt idx="5">
                  <c:v>15 febb.</c:v>
                </c:pt>
                <c:pt idx="6">
                  <c:v>22 febb.</c:v>
                </c:pt>
                <c:pt idx="7">
                  <c:v>1 mar.</c:v>
                </c:pt>
                <c:pt idx="8">
                  <c:v> 8 mar.</c:v>
                </c:pt>
                <c:pt idx="9">
                  <c:v>15 mar.</c:v>
                </c:pt>
                <c:pt idx="10">
                  <c:v>22 mar.</c:v>
                </c:pt>
                <c:pt idx="11">
                  <c:v>29 mar.</c:v>
                </c:pt>
                <c:pt idx="12">
                  <c:v>6 apr.</c:v>
                </c:pt>
                <c:pt idx="13">
                  <c:v>12 apr.</c:v>
                </c:pt>
              </c:strCache>
            </c:strRef>
          </c:cat>
          <c:val>
            <c:numRef>
              <c:f>'dal 15 gennaio al 6 APRILE'!$I$34:$V$34</c:f>
              <c:numCache>
                <c:formatCode>General</c:formatCode>
                <c:ptCount val="14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875A-46F1-9D04-5D3766289C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56810304"/>
        <c:axId val="1956806144"/>
      </c:areaChart>
      <c:catAx>
        <c:axId val="195681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56806144"/>
        <c:crosses val="autoZero"/>
        <c:auto val="1"/>
        <c:lblAlgn val="ctr"/>
        <c:lblOffset val="100"/>
        <c:noMultiLvlLbl val="0"/>
      </c:catAx>
      <c:valAx>
        <c:axId val="1956806144"/>
        <c:scaling>
          <c:orientation val="minMax"/>
          <c:max val="18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95681030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12 aprile 2021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479231"/>
              </p:ext>
            </p:extLst>
          </p:nvPr>
        </p:nvGraphicFramePr>
        <p:xfrm>
          <a:off x="137160" y="758952"/>
          <a:ext cx="11713467" cy="5971994"/>
        </p:xfrm>
        <a:graphic>
          <a:graphicData uri="http://schemas.openxmlformats.org/drawingml/2006/table">
            <a:tbl>
              <a:tblPr/>
              <a:tblGrid>
                <a:gridCol w="996696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1122398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718447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587820">
                  <a:extLst>
                    <a:ext uri="{9D8B030D-6E8A-4147-A177-3AD203B41FA5}">
                      <a16:colId xmlns:a16="http://schemas.microsoft.com/office/drawing/2014/main" val="1858651912"/>
                    </a:ext>
                  </a:extLst>
                </a:gridCol>
                <a:gridCol w="693956">
                  <a:extLst>
                    <a:ext uri="{9D8B030D-6E8A-4147-A177-3AD203B41FA5}">
                      <a16:colId xmlns:a16="http://schemas.microsoft.com/office/drawing/2014/main" val="336994102"/>
                    </a:ext>
                  </a:extLst>
                </a:gridCol>
                <a:gridCol w="612315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612314">
                  <a:extLst>
                    <a:ext uri="{9D8B030D-6E8A-4147-A177-3AD203B41FA5}">
                      <a16:colId xmlns:a16="http://schemas.microsoft.com/office/drawing/2014/main" val="3118862096"/>
                    </a:ext>
                  </a:extLst>
                </a:gridCol>
                <a:gridCol w="740623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605744">
                  <a:extLst>
                    <a:ext uri="{9D8B030D-6E8A-4147-A177-3AD203B41FA5}">
                      <a16:colId xmlns:a16="http://schemas.microsoft.com/office/drawing/2014/main" val="4000281447"/>
                    </a:ext>
                  </a:extLst>
                </a:gridCol>
                <a:gridCol w="723278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759441">
                  <a:extLst>
                    <a:ext uri="{9D8B030D-6E8A-4147-A177-3AD203B41FA5}">
                      <a16:colId xmlns:a16="http://schemas.microsoft.com/office/drawing/2014/main" val="128002370"/>
                    </a:ext>
                  </a:extLst>
                </a:gridCol>
                <a:gridCol w="759787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622271">
                  <a:extLst>
                    <a:ext uri="{9D8B030D-6E8A-4147-A177-3AD203B41FA5}">
                      <a16:colId xmlns:a16="http://schemas.microsoft.com/office/drawing/2014/main" val="26782790"/>
                    </a:ext>
                  </a:extLst>
                </a:gridCol>
                <a:gridCol w="719459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719459">
                  <a:extLst>
                    <a:ext uri="{9D8B030D-6E8A-4147-A177-3AD203B41FA5}">
                      <a16:colId xmlns:a16="http://schemas.microsoft.com/office/drawing/2014/main" val="922689046"/>
                    </a:ext>
                  </a:extLst>
                </a:gridCol>
                <a:gridCol w="719459">
                  <a:extLst>
                    <a:ext uri="{9D8B030D-6E8A-4147-A177-3AD203B41FA5}">
                      <a16:colId xmlns:a16="http://schemas.microsoft.com/office/drawing/2014/main" val="141349548"/>
                    </a:ext>
                  </a:extLst>
                </a:gridCol>
              </a:tblGrid>
              <a:tr h="548952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08-feb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22-feb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01-mar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08-mar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</a:t>
                      </a:r>
                      <a:r>
                        <a:rPr lang="it-IT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22-mar</a:t>
                      </a:r>
                    </a:p>
                    <a:p>
                      <a:pPr algn="ctr" rtl="0" fontAlgn="b"/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6596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6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</a:t>
                      </a: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54184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Istituti di pena)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816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54184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di pena)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95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21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724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4798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846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3841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 4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di cui 8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0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0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1286256" y="127318"/>
            <a:ext cx="1031748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al 12 aprile 2021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7050609"/>
              </p:ext>
            </p:extLst>
          </p:nvPr>
        </p:nvGraphicFramePr>
        <p:xfrm>
          <a:off x="912290" y="1383322"/>
          <a:ext cx="10691446" cy="4722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475847" y="233998"/>
            <a:ext cx="11268097" cy="110084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12 aprile 2021</a:t>
            </a:r>
          </a:p>
          <a:p>
            <a:pPr marL="0" indent="0" algn="ctr">
              <a:buNone/>
            </a:pP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8666283"/>
              </p:ext>
            </p:extLst>
          </p:nvPr>
        </p:nvGraphicFramePr>
        <p:xfrm>
          <a:off x="335280" y="581024"/>
          <a:ext cx="11372850" cy="5819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373</Words>
  <Application>Microsoft Office PowerPoint</Application>
  <PresentationFormat>Widescreen</PresentationFormat>
  <Paragraphs>196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Ugo Degl'Innocenti</cp:lastModifiedBy>
  <cp:revision>58</cp:revision>
  <dcterms:created xsi:type="dcterms:W3CDTF">2021-02-16T11:24:19Z</dcterms:created>
  <dcterms:modified xsi:type="dcterms:W3CDTF">2021-04-12T17:23:20Z</dcterms:modified>
</cp:coreProperties>
</file>