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6" autoAdjust="0"/>
    <p:restoredTop sz="94660"/>
  </p:normalViewPr>
  <p:slideViewPr>
    <p:cSldViewPr snapToGrid="0">
      <p:cViewPr>
        <p:scale>
          <a:sx n="75" d="100"/>
          <a:sy n="75" d="100"/>
        </p:scale>
        <p:origin x="-4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Covid%20lazio\aggiornamento%2019%20APRILE%20con%20dati%20da%20tarantin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Covid%20lazio\aggiornamento%2019%20APRILE%20con%20dati%20da%20tarantin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334007292150682E-2"/>
          <c:y val="2.5729221765632391E-2"/>
          <c:w val="0.95797008627510083"/>
          <c:h val="0.779968005151001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19 APRILE'!$H$17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19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  <c:pt idx="14">
                  <c:v>19 aprile</c:v>
                </c:pt>
              </c:strCache>
            </c:strRef>
          </c:cat>
          <c:val>
            <c:numRef>
              <c:f>'dal 15 gennaio al 19 APRILE'!$I$17:$W$17</c:f>
              <c:numCache>
                <c:formatCode>General</c:formatCode>
                <c:ptCount val="15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10</c:v>
                </c:pt>
                <c:pt idx="10">
                  <c:v>11</c:v>
                </c:pt>
                <c:pt idx="11">
                  <c:v>3</c:v>
                </c:pt>
                <c:pt idx="12">
                  <c:v>6</c:v>
                </c:pt>
                <c:pt idx="13">
                  <c:v>6</c:v>
                </c:pt>
                <c:pt idx="1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22-4942-95E9-8F20C151B810}"/>
            </c:ext>
          </c:extLst>
        </c:ser>
        <c:ser>
          <c:idx val="1"/>
          <c:order val="1"/>
          <c:tx>
            <c:strRef>
              <c:f>'dal 15 gennaio al 19 APRILE'!$H$18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19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  <c:pt idx="14">
                  <c:v>19 aprile</c:v>
                </c:pt>
              </c:strCache>
            </c:strRef>
          </c:cat>
          <c:val>
            <c:numRef>
              <c:f>'dal 15 gennaio al 19 APRILE'!$I$18:$W$18</c:f>
              <c:numCache>
                <c:formatCode>General</c:formatCode>
                <c:ptCount val="15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66</c:v>
                </c:pt>
                <c:pt idx="4">
                  <c:v>44</c:v>
                </c:pt>
                <c:pt idx="5">
                  <c:v>41</c:v>
                </c:pt>
                <c:pt idx="6">
                  <c:v>19</c:v>
                </c:pt>
                <c:pt idx="7">
                  <c:v>17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  <c:pt idx="11">
                  <c:v>34</c:v>
                </c:pt>
                <c:pt idx="12">
                  <c:v>62</c:v>
                </c:pt>
                <c:pt idx="13">
                  <c:v>71</c:v>
                </c:pt>
                <c:pt idx="14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22-4942-95E9-8F20C151B810}"/>
            </c:ext>
          </c:extLst>
        </c:ser>
        <c:ser>
          <c:idx val="2"/>
          <c:order val="2"/>
          <c:tx>
            <c:strRef>
              <c:f>'dal 15 gennaio al 19 APRILE'!$H$19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19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  <c:pt idx="14">
                  <c:v>19 aprile</c:v>
                </c:pt>
              </c:strCache>
            </c:strRef>
          </c:cat>
          <c:val>
            <c:numRef>
              <c:f>'dal 15 gennaio al 19 APRILE'!$I$19:$W$19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15</c:v>
                </c:pt>
                <c:pt idx="13">
                  <c:v>11</c:v>
                </c:pt>
                <c:pt idx="14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922-4942-95E9-8F20C151B810}"/>
            </c:ext>
          </c:extLst>
        </c:ser>
        <c:ser>
          <c:idx val="3"/>
          <c:order val="3"/>
          <c:tx>
            <c:strRef>
              <c:f>'dal 15 gennaio al 19 APRILE'!$H$20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19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  <c:pt idx="14">
                  <c:v>19 aprile</c:v>
                </c:pt>
              </c:strCache>
            </c:strRef>
          </c:cat>
          <c:val>
            <c:numRef>
              <c:f>'dal 15 gennaio al 19 APRILE'!$I$20:$W$20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922-4942-95E9-8F20C151B810}"/>
            </c:ext>
          </c:extLst>
        </c:ser>
        <c:ser>
          <c:idx val="4"/>
          <c:order val="4"/>
          <c:tx>
            <c:strRef>
              <c:f>'dal 15 gennaio al 19 APRILE'!$H$21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19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  <c:pt idx="14">
                  <c:v>19 aprile</c:v>
                </c:pt>
              </c:strCache>
            </c:strRef>
          </c:cat>
          <c:val>
            <c:numRef>
              <c:f>'dal 15 gennaio al 19 APRILE'!$I$21:$W$21</c:f>
              <c:numCache>
                <c:formatCode>General</c:formatCode>
                <c:ptCount val="15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922-4942-95E9-8F20C151B810}"/>
            </c:ext>
          </c:extLst>
        </c:ser>
        <c:ser>
          <c:idx val="5"/>
          <c:order val="5"/>
          <c:tx>
            <c:strRef>
              <c:f>'dal 15 gennaio al 19 APRILE'!$H$22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19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  <c:pt idx="14">
                  <c:v>19 aprile</c:v>
                </c:pt>
              </c:strCache>
            </c:strRef>
          </c:cat>
          <c:val>
            <c:numRef>
              <c:f>'dal 15 gennaio al 19 APRILE'!$I$22:$W$22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922-4942-95E9-8F20C151B810}"/>
            </c:ext>
          </c:extLst>
        </c:ser>
        <c:ser>
          <c:idx val="6"/>
          <c:order val="6"/>
          <c:tx>
            <c:strRef>
              <c:f>'dal 15 gennaio al 19 APRILE'!$H$23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19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  <c:pt idx="14">
                  <c:v>19 aprile</c:v>
                </c:pt>
              </c:strCache>
            </c:strRef>
          </c:cat>
          <c:val>
            <c:numRef>
              <c:f>'dal 15 gennaio al 19 APRILE'!$I$23:$W$23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20</c:v>
                </c:pt>
                <c:pt idx="8">
                  <c:v>11</c:v>
                </c:pt>
                <c:pt idx="9">
                  <c:v>14</c:v>
                </c:pt>
                <c:pt idx="10">
                  <c:v>6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922-4942-95E9-8F20C151B810}"/>
            </c:ext>
          </c:extLst>
        </c:ser>
        <c:ser>
          <c:idx val="7"/>
          <c:order val="7"/>
          <c:tx>
            <c:strRef>
              <c:f>'dal 15 gennaio al 19 APRILE'!$H$24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19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  <c:pt idx="14">
                  <c:v>19 aprile</c:v>
                </c:pt>
              </c:strCache>
            </c:strRef>
          </c:cat>
          <c:val>
            <c:numRef>
              <c:f>'dal 15 gennaio al 19 APRILE'!$I$24:$W$24</c:f>
              <c:numCache>
                <c:formatCode>General</c:formatCode>
                <c:ptCount val="1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922-4942-95E9-8F20C151B810}"/>
            </c:ext>
          </c:extLst>
        </c:ser>
        <c:ser>
          <c:idx val="8"/>
          <c:order val="8"/>
          <c:tx>
            <c:strRef>
              <c:f>'dal 15 gennaio al 19 APRILE'!$H$25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19 APRILE'!$I$16:$W$16</c:f>
              <c:strCache>
                <c:ptCount val="15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  <c:pt idx="14">
                  <c:v>19 aprile</c:v>
                </c:pt>
              </c:strCache>
            </c:strRef>
          </c:cat>
          <c:val>
            <c:numRef>
              <c:f>'dal 15 gennaio al 19 APRILE'!$I$25:$W$25</c:f>
              <c:numCache>
                <c:formatCode>General</c:formatCode>
                <c:ptCount val="15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49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922-4942-95E9-8F20C151B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478976"/>
        <c:axId val="121445696"/>
      </c:barChart>
      <c:catAx>
        <c:axId val="19647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1445696"/>
        <c:crosses val="autoZero"/>
        <c:auto val="1"/>
        <c:lblAlgn val="ctr"/>
        <c:lblOffset val="100"/>
        <c:noMultiLvlLbl val="0"/>
      </c:catAx>
      <c:valAx>
        <c:axId val="121445696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64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24827755905512"/>
          <c:y val="0.91379679329544738"/>
          <c:w val="0.85542068569553809"/>
          <c:h val="7.08117173491203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19 APRILE'!$H$32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19 APRILE'!$I$31:$W$31</c:f>
              <c:strCache>
                <c:ptCount val="15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  <c:pt idx="14">
                  <c:v>19 apr.</c:v>
                </c:pt>
              </c:strCache>
            </c:strRef>
          </c:cat>
          <c:val>
            <c:numRef>
              <c:f>'dal 15 gennaio al 19 APRILE'!$I$32:$W$32</c:f>
              <c:numCache>
                <c:formatCode>General</c:formatCode>
                <c:ptCount val="15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FC-4C56-A7FE-0DD3D049FB9F}"/>
            </c:ext>
          </c:extLst>
        </c:ser>
        <c:ser>
          <c:idx val="1"/>
          <c:order val="1"/>
          <c:tx>
            <c:strRef>
              <c:f>'dal 15 gennaio al 19 APRILE'!$H$33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19 APRILE'!$I$31:$W$31</c:f>
              <c:strCache>
                <c:ptCount val="15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  <c:pt idx="14">
                  <c:v>19 apr.</c:v>
                </c:pt>
              </c:strCache>
            </c:strRef>
          </c:cat>
          <c:val>
            <c:numRef>
              <c:f>'dal 15 gennaio al 19 APRILE'!$I$33:$W$33</c:f>
              <c:numCache>
                <c:formatCode>General</c:formatCode>
                <c:ptCount val="15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BFC-4C56-A7FE-0DD3D049FB9F}"/>
            </c:ext>
          </c:extLst>
        </c:ser>
        <c:ser>
          <c:idx val="2"/>
          <c:order val="2"/>
          <c:tx>
            <c:strRef>
              <c:f>'dal 15 gennaio al 19 APRILE'!$H$34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4E-2"/>
                  <c:y val="0.127135478744537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BFC-4C56-A7FE-0DD3D049FB9F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FC-4C56-A7FE-0DD3D049FB9F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BFC-4C56-A7FE-0DD3D049FB9F}"/>
                </c:ext>
              </c:extLst>
            </c:dLbl>
            <c:dLbl>
              <c:idx val="3"/>
              <c:layout>
                <c:manualLayout>
                  <c:x val="2.1645021645020825E-3"/>
                  <c:y val="0.13905458629351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FC-4C56-A7FE-0DD3D049FB9F}"/>
                </c:ext>
              </c:extLst>
            </c:dLbl>
            <c:dLbl>
              <c:idx val="4"/>
              <c:layout>
                <c:manualLayout>
                  <c:x val="-1.5872832508700251E-16"/>
                  <c:y val="3.972983710766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BFC-4C56-A7FE-0DD3D049FB9F}"/>
                </c:ext>
              </c:extLst>
            </c:dLbl>
            <c:dLbl>
              <c:idx val="5"/>
              <c:layout>
                <c:manualLayout>
                  <c:x val="7.5757575757574077E-3"/>
                  <c:y val="5.3635280095351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BFC-4C56-A7FE-0DD3D049FB9F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2629554197782305E-3"/>
                  <c:y val="0.124860646599777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BFC-4C56-A7FE-0DD3D049FB9F}"/>
                </c:ext>
              </c:extLst>
            </c:dLbl>
            <c:dLbl>
              <c:idx val="13"/>
              <c:layout>
                <c:manualLayout>
                  <c:x val="-3.3333379083235999E-3"/>
                  <c:y val="0.1360088829760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F78-4414-8320-4E7792BA5E1B}"/>
                </c:ext>
              </c:extLst>
            </c:dLbl>
            <c:dLbl>
              <c:idx val="14"/>
              <c:layout>
                <c:manualLayout>
                  <c:x val="2.3240950554875989E-3"/>
                  <c:y val="0.10041475660336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19 APRILE'!$I$31:$W$31</c:f>
              <c:strCache>
                <c:ptCount val="15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  <c:pt idx="14">
                  <c:v>19 apr.</c:v>
                </c:pt>
              </c:strCache>
            </c:strRef>
          </c:cat>
          <c:val>
            <c:numRef>
              <c:f>'dal 15 gennaio al 19 APRILE'!$I$34:$W$34</c:f>
              <c:numCache>
                <c:formatCode>General</c:formatCode>
                <c:ptCount val="15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BFC-4C56-A7FE-0DD3D049FB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007744"/>
        <c:axId val="35086336"/>
      </c:areaChart>
      <c:catAx>
        <c:axId val="15100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086336"/>
        <c:crosses val="autoZero"/>
        <c:auto val="1"/>
        <c:lblAlgn val="ctr"/>
        <c:lblOffset val="100"/>
        <c:noMultiLvlLbl val="0"/>
      </c:catAx>
      <c:valAx>
        <c:axId val="35086336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510077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19 aprile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232979"/>
              </p:ext>
            </p:extLst>
          </p:nvPr>
        </p:nvGraphicFramePr>
        <p:xfrm>
          <a:off x="137160" y="758952"/>
          <a:ext cx="11902438" cy="5805023"/>
        </p:xfrm>
        <a:graphic>
          <a:graphicData uri="http://schemas.openxmlformats.org/drawingml/2006/table">
            <a:tbl>
              <a:tblPr/>
              <a:tblGrid>
                <a:gridCol w="954169">
                  <a:extLst>
                    <a:ext uri="{9D8B030D-6E8A-4147-A177-3AD203B41FA5}">
                      <a16:colId xmlns="" xmlns:a16="http://schemas.microsoft.com/office/drawing/2014/main" val="3678982572"/>
                    </a:ext>
                  </a:extLst>
                </a:gridCol>
                <a:gridCol w="1245471">
                  <a:extLst>
                    <a:ext uri="{9D8B030D-6E8A-4147-A177-3AD203B41FA5}">
                      <a16:colId xmlns="" xmlns:a16="http://schemas.microsoft.com/office/drawing/2014/main" val="3694388136"/>
                    </a:ext>
                  </a:extLst>
                </a:gridCol>
                <a:gridCol w="516829">
                  <a:extLst>
                    <a:ext uri="{9D8B030D-6E8A-4147-A177-3AD203B41FA5}">
                      <a16:colId xmlns="" xmlns:a16="http://schemas.microsoft.com/office/drawing/2014/main" val="299421036"/>
                    </a:ext>
                  </a:extLst>
                </a:gridCol>
                <a:gridCol w="562739">
                  <a:extLst>
                    <a:ext uri="{9D8B030D-6E8A-4147-A177-3AD203B41FA5}">
                      <a16:colId xmlns="" xmlns:a16="http://schemas.microsoft.com/office/drawing/2014/main" val="1858651912"/>
                    </a:ext>
                  </a:extLst>
                </a:gridCol>
                <a:gridCol w="664347">
                  <a:extLst>
                    <a:ext uri="{9D8B030D-6E8A-4147-A177-3AD203B41FA5}">
                      <a16:colId xmlns="" xmlns:a16="http://schemas.microsoft.com/office/drawing/2014/main" val="336994102"/>
                    </a:ext>
                  </a:extLst>
                </a:gridCol>
                <a:gridCol w="586189">
                  <a:extLst>
                    <a:ext uri="{9D8B030D-6E8A-4147-A177-3AD203B41FA5}">
                      <a16:colId xmlns="" xmlns:a16="http://schemas.microsoft.com/office/drawing/2014/main" val="2018798648"/>
                    </a:ext>
                  </a:extLst>
                </a:gridCol>
                <a:gridCol w="586188">
                  <a:extLst>
                    <a:ext uri="{9D8B030D-6E8A-4147-A177-3AD203B41FA5}">
                      <a16:colId xmlns="" xmlns:a16="http://schemas.microsoft.com/office/drawing/2014/main" val="3118862096"/>
                    </a:ext>
                  </a:extLst>
                </a:gridCol>
                <a:gridCol w="709022">
                  <a:extLst>
                    <a:ext uri="{9D8B030D-6E8A-4147-A177-3AD203B41FA5}">
                      <a16:colId xmlns="" xmlns:a16="http://schemas.microsoft.com/office/drawing/2014/main" val="2673930764"/>
                    </a:ext>
                  </a:extLst>
                </a:gridCol>
                <a:gridCol w="579898">
                  <a:extLst>
                    <a:ext uri="{9D8B030D-6E8A-4147-A177-3AD203B41FA5}">
                      <a16:colId xmlns="" xmlns:a16="http://schemas.microsoft.com/office/drawing/2014/main" val="4000281447"/>
                    </a:ext>
                  </a:extLst>
                </a:gridCol>
                <a:gridCol w="692417">
                  <a:extLst>
                    <a:ext uri="{9D8B030D-6E8A-4147-A177-3AD203B41FA5}">
                      <a16:colId xmlns="" xmlns:a16="http://schemas.microsoft.com/office/drawing/2014/main" val="2308737938"/>
                    </a:ext>
                  </a:extLst>
                </a:gridCol>
                <a:gridCol w="727037">
                  <a:extLst>
                    <a:ext uri="{9D8B030D-6E8A-4147-A177-3AD203B41FA5}">
                      <a16:colId xmlns="" xmlns:a16="http://schemas.microsoft.com/office/drawing/2014/main" val="128002370"/>
                    </a:ext>
                  </a:extLst>
                </a:gridCol>
                <a:gridCol w="727368">
                  <a:extLst>
                    <a:ext uri="{9D8B030D-6E8A-4147-A177-3AD203B41FA5}">
                      <a16:colId xmlns="" xmlns:a16="http://schemas.microsoft.com/office/drawing/2014/main" val="2991445641"/>
                    </a:ext>
                  </a:extLst>
                </a:gridCol>
                <a:gridCol w="683766">
                  <a:extLst>
                    <a:ext uri="{9D8B030D-6E8A-4147-A177-3AD203B41FA5}">
                      <a16:colId xmlns="" xmlns:a16="http://schemas.microsoft.com/office/drawing/2014/main" val="26782790"/>
                    </a:ext>
                  </a:extLst>
                </a:gridCol>
                <a:gridCol w="600715">
                  <a:extLst>
                    <a:ext uri="{9D8B030D-6E8A-4147-A177-3AD203B41FA5}">
                      <a16:colId xmlns="" xmlns:a16="http://schemas.microsoft.com/office/drawing/2014/main" val="2998623051"/>
                    </a:ext>
                  </a:extLst>
                </a:gridCol>
                <a:gridCol w="688761">
                  <a:extLst>
                    <a:ext uri="{9D8B030D-6E8A-4147-A177-3AD203B41FA5}">
                      <a16:colId xmlns="" xmlns:a16="http://schemas.microsoft.com/office/drawing/2014/main" val="922689046"/>
                    </a:ext>
                  </a:extLst>
                </a:gridCol>
                <a:gridCol w="688761">
                  <a:extLst>
                    <a:ext uri="{9D8B030D-6E8A-4147-A177-3AD203B41FA5}">
                      <a16:colId xmlns="" xmlns:a16="http://schemas.microsoft.com/office/drawing/2014/main" val="141349548"/>
                    </a:ext>
                  </a:extLst>
                </a:gridCol>
                <a:gridCol w="688761"/>
              </a:tblGrid>
              <a:tr h="54895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22-mar</a:t>
                      </a:r>
                    </a:p>
                    <a:p>
                      <a:pPr algn="ctr" rtl="0" fontAlgn="b"/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6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 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di cui 8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19 </a:t>
            </a:r>
            <a:r>
              <a:rPr lang="it-IT" b="1" dirty="0" smtClean="0"/>
              <a:t>aprile 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524405"/>
              </p:ext>
            </p:extLst>
          </p:nvPr>
        </p:nvGraphicFramePr>
        <p:xfrm>
          <a:off x="0" y="1174376"/>
          <a:ext cx="12192000" cy="5429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475847" y="233998"/>
            <a:ext cx="11268097" cy="110084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19 </a:t>
            </a:r>
            <a:r>
              <a:rPr lang="it-IT" b="1" dirty="0" smtClean="0"/>
              <a:t>aprile 2021</a:t>
            </a:r>
          </a:p>
          <a:p>
            <a:pPr marL="0" indent="0" algn="ctr">
              <a:buNone/>
            </a:pP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030357"/>
              </p:ext>
            </p:extLst>
          </p:nvPr>
        </p:nvGraphicFramePr>
        <p:xfrm>
          <a:off x="1028149" y="1334845"/>
          <a:ext cx="10163492" cy="5194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373</Words>
  <Application>Microsoft Office PowerPoint</Application>
  <PresentationFormat>Personalizzato</PresentationFormat>
  <Paragraphs>207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62</cp:revision>
  <dcterms:created xsi:type="dcterms:W3CDTF">2021-02-16T11:24:19Z</dcterms:created>
  <dcterms:modified xsi:type="dcterms:W3CDTF">2021-04-19T14:31:52Z</dcterms:modified>
</cp:coreProperties>
</file>