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1219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6%20APRILE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6%20APRILE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33264863631177E-2"/>
          <c:y val="2.5462962962962962E-2"/>
          <c:w val="0.95907957157529222"/>
          <c:h val="0.743101487314085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6 APRILE'!$H$17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APRILE'!$I$17:$U$17</c:f>
              <c:numCache>
                <c:formatCode>General</c:formatCode>
                <c:ptCount val="13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  <c:pt idx="11">
                  <c:v>3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4-484D-B173-CF0C68F1E633}"/>
            </c:ext>
          </c:extLst>
        </c:ser>
        <c:ser>
          <c:idx val="1"/>
          <c:order val="1"/>
          <c:tx>
            <c:strRef>
              <c:f>'dal 15 gennaio al 6 APRILE'!$H$18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APRILE'!$I$18:$U$18</c:f>
              <c:numCache>
                <c:formatCode>General</c:formatCode>
                <c:ptCount val="13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34</c:v>
                </c:pt>
                <c:pt idx="1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4-484D-B173-CF0C68F1E633}"/>
            </c:ext>
          </c:extLst>
        </c:ser>
        <c:ser>
          <c:idx val="2"/>
          <c:order val="2"/>
          <c:tx>
            <c:strRef>
              <c:f>'dal 15 gennaio al 6 APRILE'!$H$19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APRILE'!$I$19:$U$19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44-484D-B173-CF0C68F1E633}"/>
            </c:ext>
          </c:extLst>
        </c:ser>
        <c:ser>
          <c:idx val="3"/>
          <c:order val="3"/>
          <c:tx>
            <c:strRef>
              <c:f>'dal 15 gennaio al 6 APRILE'!$H$20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APRILE'!$I$20:$U$20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44-484D-B173-CF0C68F1E633}"/>
            </c:ext>
          </c:extLst>
        </c:ser>
        <c:ser>
          <c:idx val="4"/>
          <c:order val="4"/>
          <c:tx>
            <c:strRef>
              <c:f>'dal 15 gennaio al 6 APRILE'!$H$21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APRILE'!$I$21:$U$21</c:f>
              <c:numCache>
                <c:formatCode>General</c:formatCode>
                <c:ptCount val="13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44-484D-B173-CF0C68F1E633}"/>
            </c:ext>
          </c:extLst>
        </c:ser>
        <c:ser>
          <c:idx val="5"/>
          <c:order val="5"/>
          <c:tx>
            <c:strRef>
              <c:f>'dal 15 gennaio al 6 APRILE'!$H$22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APRILE'!$I$22:$U$22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44-484D-B173-CF0C68F1E633}"/>
            </c:ext>
          </c:extLst>
        </c:ser>
        <c:ser>
          <c:idx val="6"/>
          <c:order val="6"/>
          <c:tx>
            <c:strRef>
              <c:f>'dal 15 gennaio al 6 APRILE'!$H$23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APRILE'!$I$23:$U$23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44-484D-B173-CF0C68F1E633}"/>
            </c:ext>
          </c:extLst>
        </c:ser>
        <c:ser>
          <c:idx val="7"/>
          <c:order val="7"/>
          <c:tx>
            <c:strRef>
              <c:f>'dal 15 gennaio al 6 APRILE'!$H$24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APRILE'!$I$24:$U$24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44-484D-B173-CF0C68F1E633}"/>
            </c:ext>
          </c:extLst>
        </c:ser>
        <c:ser>
          <c:idx val="8"/>
          <c:order val="8"/>
          <c:tx>
            <c:strRef>
              <c:f>'dal 15 gennaio al 6 APRILE'!$H$25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APRILE'!$I$16:$U$16</c:f>
              <c:strCache>
                <c:ptCount val="13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  <c:pt idx="12">
                  <c:v>6 aprile</c:v>
                </c:pt>
              </c:strCache>
            </c:strRef>
          </c:cat>
          <c:val>
            <c:numRef>
              <c:f>'dal 15 gennaio al 6 APRILE'!$I$25:$U$25</c:f>
              <c:numCache>
                <c:formatCode>General</c:formatCode>
                <c:ptCount val="13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44-484D-B173-CF0C68F1E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1"/>
          <c:y val="0.87373653128885209"/>
          <c:w val="0.64083736591096629"/>
          <c:h val="0.11087201270893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02530183727037E-2"/>
          <c:y val="8.0430202122636595E-4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6 APRILE'!$H$32</c:f>
              <c:strCache>
                <c:ptCount val="1"/>
                <c:pt idx="0">
                  <c:v>positivi asintomatici o pausintomatici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6 APRILE'!$I$31:$U$31</c:f>
              <c:strCache>
                <c:ptCount val="13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</c:strCache>
            </c:strRef>
          </c:cat>
          <c:val>
            <c:numRef>
              <c:f>'dal 15 gennaio al 6 APRILE'!$I$32:$U$32</c:f>
              <c:numCache>
                <c:formatCode>General</c:formatCode>
                <c:ptCount val="13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D-4463-B8FA-AA4A0846D055}"/>
            </c:ext>
          </c:extLst>
        </c:ser>
        <c:ser>
          <c:idx val="1"/>
          <c:order val="1"/>
          <c:tx>
            <c:strRef>
              <c:f>'dal 15 gennaio al 6 APRILE'!$H$33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6 APRILE'!$I$31:$U$31</c:f>
              <c:strCache>
                <c:ptCount val="13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</c:strCache>
            </c:strRef>
          </c:cat>
          <c:val>
            <c:numRef>
              <c:f>'dal 15 gennaio al 6 APRILE'!$I$33:$U$33</c:f>
              <c:numCache>
                <c:formatCode>General</c:formatCode>
                <c:ptCount val="13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ED-4463-B8FA-AA4A0846D055}"/>
            </c:ext>
          </c:extLst>
        </c:ser>
        <c:ser>
          <c:idx val="2"/>
          <c:order val="2"/>
          <c:tx>
            <c:strRef>
              <c:f>'dal 15 gennaio al 6 APRILE'!$H$34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AED-4463-B8FA-AA4A0846D055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AED-4463-B8FA-AA4A0846D055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AED-4463-B8FA-AA4A0846D055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AED-4463-B8FA-AA4A0846D055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AED-4463-B8FA-AA4A0846D055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AED-4463-B8FA-AA4A0846D05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AED-4463-B8FA-AA4A0846D05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AED-4463-B8FA-AA4A0846D05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AED-4463-B8FA-AA4A0846D055}"/>
                </c:ext>
              </c:extLst>
            </c:dLbl>
            <c:dLbl>
              <c:idx val="12"/>
              <c:layout>
                <c:manualLayout>
                  <c:x val="-2.2629554197782305E-3"/>
                  <c:y val="0.1248606465997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AED-4463-B8FA-AA4A0846D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6 APRILE'!$I$31:$U$31</c:f>
              <c:strCache>
                <c:ptCount val="13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</c:strCache>
            </c:strRef>
          </c:cat>
          <c:val>
            <c:numRef>
              <c:f>'dal 15 gennaio al 6 APRILE'!$I$34:$U$34</c:f>
              <c:numCache>
                <c:formatCode>General</c:formatCode>
                <c:ptCount val="13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AED-4463-B8FA-AA4A0846D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6 aprile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49776"/>
              </p:ext>
            </p:extLst>
          </p:nvPr>
        </p:nvGraphicFramePr>
        <p:xfrm>
          <a:off x="18288" y="758952"/>
          <a:ext cx="11713465" cy="5971994"/>
        </p:xfrm>
        <a:graphic>
          <a:graphicData uri="http://schemas.openxmlformats.org/drawingml/2006/table">
            <a:tbl>
              <a:tblPr/>
              <a:tblGrid>
                <a:gridCol w="895833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361936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76546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626288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739369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652385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52384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789090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45384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770610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809140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  <a:gridCol w="809508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62993">
                  <a:extLst>
                    <a:ext uri="{9D8B030D-6E8A-4147-A177-3AD203B41FA5}">
                      <a16:colId xmlns:a16="http://schemas.microsoft.com/office/drawing/2014/main" val="26782790"/>
                    </a:ext>
                  </a:extLst>
                </a:gridCol>
                <a:gridCol w="766541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766541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6 aprile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477583"/>
              </p:ext>
            </p:extLst>
          </p:nvPr>
        </p:nvGraphicFramePr>
        <p:xfrm>
          <a:off x="228600" y="1066800"/>
          <a:ext cx="11963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475847" y="23399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6 aprile 2021</a:t>
            </a:r>
            <a:endParaRPr lang="it-IT" b="1" dirty="0" smtClean="0"/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825880"/>
              </p:ext>
            </p:extLst>
          </p:nvPr>
        </p:nvGraphicFramePr>
        <p:xfrm>
          <a:off x="483870" y="1334845"/>
          <a:ext cx="11906250" cy="532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362</Words>
  <Application>Microsoft Office PowerPoint</Application>
  <PresentationFormat>Widescreen</PresentationFormat>
  <Paragraphs>185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55</cp:revision>
  <dcterms:created xsi:type="dcterms:W3CDTF">2021-02-16T11:24:19Z</dcterms:created>
  <dcterms:modified xsi:type="dcterms:W3CDTF">2021-04-06T16:46:47Z</dcterms:modified>
</cp:coreProperties>
</file>