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1219" y="4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6%20APRILE%20con%20dati%20da%20tarantin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6%20APRILE%20con%20dati%20da%20tarantin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533264863631177E-2"/>
          <c:y val="2.5462962962962962E-2"/>
          <c:w val="0.95907957157529222"/>
          <c:h val="0.7431014873140857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6 APRILE'!$H$17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6 APRILE'!$I$16:$U$16</c:f>
              <c:strCache>
                <c:ptCount val="13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</c:strCache>
            </c:strRef>
          </c:cat>
          <c:val>
            <c:numRef>
              <c:f>'dal 15 gennaio al 6 APRILE'!$I$17:$U$17</c:f>
              <c:numCache>
                <c:formatCode>General</c:formatCode>
                <c:ptCount val="13"/>
                <c:pt idx="0">
                  <c:v>14</c:v>
                </c:pt>
                <c:pt idx="1">
                  <c:v>6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10</c:v>
                </c:pt>
                <c:pt idx="10">
                  <c:v>11</c:v>
                </c:pt>
                <c:pt idx="11">
                  <c:v>3</c:v>
                </c:pt>
                <c:pt idx="1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44-484D-B173-CF0C68F1E633}"/>
            </c:ext>
          </c:extLst>
        </c:ser>
        <c:ser>
          <c:idx val="1"/>
          <c:order val="1"/>
          <c:tx>
            <c:strRef>
              <c:f>'dal 15 gennaio al 6 APRILE'!$H$18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6 APRILE'!$I$16:$U$16</c:f>
              <c:strCache>
                <c:ptCount val="13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</c:strCache>
            </c:strRef>
          </c:cat>
          <c:val>
            <c:numRef>
              <c:f>'dal 15 gennaio al 6 APRILE'!$I$18:$U$18</c:f>
              <c:numCache>
                <c:formatCode>General</c:formatCode>
                <c:ptCount val="13"/>
                <c:pt idx="0">
                  <c:v>46</c:v>
                </c:pt>
                <c:pt idx="1">
                  <c:v>41</c:v>
                </c:pt>
                <c:pt idx="2">
                  <c:v>83</c:v>
                </c:pt>
                <c:pt idx="3">
                  <c:v>66</c:v>
                </c:pt>
                <c:pt idx="4">
                  <c:v>44</c:v>
                </c:pt>
                <c:pt idx="5">
                  <c:v>41</c:v>
                </c:pt>
                <c:pt idx="6">
                  <c:v>19</c:v>
                </c:pt>
                <c:pt idx="7">
                  <c:v>17</c:v>
                </c:pt>
                <c:pt idx="8">
                  <c:v>6</c:v>
                </c:pt>
                <c:pt idx="9">
                  <c:v>3</c:v>
                </c:pt>
                <c:pt idx="10">
                  <c:v>2</c:v>
                </c:pt>
                <c:pt idx="11">
                  <c:v>34</c:v>
                </c:pt>
                <c:pt idx="12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44-484D-B173-CF0C68F1E633}"/>
            </c:ext>
          </c:extLst>
        </c:ser>
        <c:ser>
          <c:idx val="2"/>
          <c:order val="2"/>
          <c:tx>
            <c:strRef>
              <c:f>'dal 15 gennaio al 6 APRILE'!$H$19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6 APRILE'!$I$16:$U$16</c:f>
              <c:strCache>
                <c:ptCount val="13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</c:strCache>
            </c:strRef>
          </c:cat>
          <c:val>
            <c:numRef>
              <c:f>'dal 15 gennaio al 6 APRILE'!$I$19:$U$19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2</c:v>
                </c:pt>
                <c:pt idx="1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44-484D-B173-CF0C68F1E633}"/>
            </c:ext>
          </c:extLst>
        </c:ser>
        <c:ser>
          <c:idx val="3"/>
          <c:order val="3"/>
          <c:tx>
            <c:strRef>
              <c:f>'dal 15 gennaio al 6 APRILE'!$H$20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6 APRILE'!$I$16:$U$16</c:f>
              <c:strCache>
                <c:ptCount val="13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</c:strCache>
            </c:strRef>
          </c:cat>
          <c:val>
            <c:numRef>
              <c:f>'dal 15 gennaio al 6 APRILE'!$I$20:$U$20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644-484D-B173-CF0C68F1E633}"/>
            </c:ext>
          </c:extLst>
        </c:ser>
        <c:ser>
          <c:idx val="4"/>
          <c:order val="4"/>
          <c:tx>
            <c:strRef>
              <c:f>'dal 15 gennaio al 6 APRILE'!$H$21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6 APRILE'!$I$16:$U$16</c:f>
              <c:strCache>
                <c:ptCount val="13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</c:strCache>
            </c:strRef>
          </c:cat>
          <c:val>
            <c:numRef>
              <c:f>'dal 15 gennaio al 6 APRILE'!$I$21:$U$21</c:f>
              <c:numCache>
                <c:formatCode>General</c:formatCode>
                <c:ptCount val="13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4</c:v>
                </c:pt>
                <c:pt idx="8">
                  <c:v>4</c:v>
                </c:pt>
                <c:pt idx="9">
                  <c:v>2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644-484D-B173-CF0C68F1E633}"/>
            </c:ext>
          </c:extLst>
        </c:ser>
        <c:ser>
          <c:idx val="5"/>
          <c:order val="5"/>
          <c:tx>
            <c:strRef>
              <c:f>'dal 15 gennaio al 6 APRILE'!$H$22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6 APRILE'!$I$16:$U$16</c:f>
              <c:strCache>
                <c:ptCount val="13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</c:strCache>
            </c:strRef>
          </c:cat>
          <c:val>
            <c:numRef>
              <c:f>'dal 15 gennaio al 6 APRILE'!$I$22:$U$22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644-484D-B173-CF0C68F1E633}"/>
            </c:ext>
          </c:extLst>
        </c:ser>
        <c:ser>
          <c:idx val="6"/>
          <c:order val="6"/>
          <c:tx>
            <c:strRef>
              <c:f>'dal 15 gennaio al 6 APRILE'!$H$23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6 APRILE'!$I$16:$U$16</c:f>
              <c:strCache>
                <c:ptCount val="13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</c:strCache>
            </c:strRef>
          </c:cat>
          <c:val>
            <c:numRef>
              <c:f>'dal 15 gennaio al 6 APRILE'!$I$23:$U$23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16</c:v>
                </c:pt>
                <c:pt idx="7">
                  <c:v>20</c:v>
                </c:pt>
                <c:pt idx="8">
                  <c:v>11</c:v>
                </c:pt>
                <c:pt idx="9">
                  <c:v>14</c:v>
                </c:pt>
                <c:pt idx="10">
                  <c:v>6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644-484D-B173-CF0C68F1E633}"/>
            </c:ext>
          </c:extLst>
        </c:ser>
        <c:ser>
          <c:idx val="7"/>
          <c:order val="7"/>
          <c:tx>
            <c:strRef>
              <c:f>'dal 15 gennaio al 6 APRILE'!$H$24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6 APRILE'!$I$16:$U$16</c:f>
              <c:strCache>
                <c:ptCount val="13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</c:strCache>
            </c:strRef>
          </c:cat>
          <c:val>
            <c:numRef>
              <c:f>'dal 15 gennaio al 6 APRILE'!$I$24:$U$24</c:f>
              <c:numCache>
                <c:formatCode>General</c:formatCode>
                <c:ptCount val="13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644-484D-B173-CF0C68F1E633}"/>
            </c:ext>
          </c:extLst>
        </c:ser>
        <c:ser>
          <c:idx val="8"/>
          <c:order val="8"/>
          <c:tx>
            <c:strRef>
              <c:f>'dal 15 gennaio al 6 APRILE'!$H$25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6 APRILE'!$I$16:$U$16</c:f>
              <c:strCache>
                <c:ptCount val="13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</c:strCache>
            </c:strRef>
          </c:cat>
          <c:val>
            <c:numRef>
              <c:f>'dal 15 gennaio al 6 APRILE'!$I$25:$U$25</c:f>
              <c:numCache>
                <c:formatCode>General</c:formatCode>
                <c:ptCount val="13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49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644-484D-B173-CF0C68F1E6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48046624"/>
        <c:axId val="1948042464"/>
      </c:barChart>
      <c:catAx>
        <c:axId val="1948046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48042464"/>
        <c:crosses val="autoZero"/>
        <c:auto val="1"/>
        <c:lblAlgn val="ctr"/>
        <c:lblOffset val="100"/>
        <c:noMultiLvlLbl val="0"/>
      </c:catAx>
      <c:valAx>
        <c:axId val="1948042464"/>
        <c:scaling>
          <c:orientation val="minMax"/>
          <c:max val="12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948046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174825060721761"/>
          <c:y val="0.87373653128885209"/>
          <c:w val="0.64083736591096629"/>
          <c:h val="0.110872012708937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302530183727037E-2"/>
          <c:y val="8.0430202122636595E-4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6 APRILE'!$H$32</c:f>
              <c:strCache>
                <c:ptCount val="1"/>
                <c:pt idx="0">
                  <c:v>positivi asintomatici o pausintomatici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6 APRILE'!$I$31:$U$31</c:f>
              <c:strCache>
                <c:ptCount val="13"/>
                <c:pt idx="0">
                  <c:v>15 genn.</c:v>
                </c:pt>
                <c:pt idx="1">
                  <c:v>25 genn.</c:v>
                </c:pt>
                <c:pt idx="2">
                  <c:v>29 genn.</c:v>
                </c:pt>
                <c:pt idx="3">
                  <c:v>1 febb.</c:v>
                </c:pt>
                <c:pt idx="4">
                  <c:v>8 febb.</c:v>
                </c:pt>
                <c:pt idx="5">
                  <c:v>15 febb.</c:v>
                </c:pt>
                <c:pt idx="6">
                  <c:v>22 febb.</c:v>
                </c:pt>
                <c:pt idx="7">
                  <c:v>1 mar.</c:v>
                </c:pt>
                <c:pt idx="8">
                  <c:v> 8 mar.</c:v>
                </c:pt>
                <c:pt idx="9">
                  <c:v>15 mar.</c:v>
                </c:pt>
                <c:pt idx="10">
                  <c:v>22 mar.</c:v>
                </c:pt>
                <c:pt idx="11">
                  <c:v>29 mar.</c:v>
                </c:pt>
                <c:pt idx="12">
                  <c:v>6 apr.</c:v>
                </c:pt>
              </c:strCache>
            </c:strRef>
          </c:cat>
          <c:val>
            <c:numRef>
              <c:f>'dal 15 gennaio al 6 APRILE'!$I$32:$U$32</c:f>
              <c:numCache>
                <c:formatCode>General</c:formatCode>
                <c:ptCount val="13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ED-4463-B8FA-AA4A0846D055}"/>
            </c:ext>
          </c:extLst>
        </c:ser>
        <c:ser>
          <c:idx val="1"/>
          <c:order val="1"/>
          <c:tx>
            <c:strRef>
              <c:f>'dal 15 gennaio al 6 APRILE'!$H$33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6 APRILE'!$I$31:$U$31</c:f>
              <c:strCache>
                <c:ptCount val="13"/>
                <c:pt idx="0">
                  <c:v>15 genn.</c:v>
                </c:pt>
                <c:pt idx="1">
                  <c:v>25 genn.</c:v>
                </c:pt>
                <c:pt idx="2">
                  <c:v>29 genn.</c:v>
                </c:pt>
                <c:pt idx="3">
                  <c:v>1 febb.</c:v>
                </c:pt>
                <c:pt idx="4">
                  <c:v>8 febb.</c:v>
                </c:pt>
                <c:pt idx="5">
                  <c:v>15 febb.</c:v>
                </c:pt>
                <c:pt idx="6">
                  <c:v>22 febb.</c:v>
                </c:pt>
                <c:pt idx="7">
                  <c:v>1 mar.</c:v>
                </c:pt>
                <c:pt idx="8">
                  <c:v> 8 mar.</c:v>
                </c:pt>
                <c:pt idx="9">
                  <c:v>15 mar.</c:v>
                </c:pt>
                <c:pt idx="10">
                  <c:v>22 mar.</c:v>
                </c:pt>
                <c:pt idx="11">
                  <c:v>29 mar.</c:v>
                </c:pt>
                <c:pt idx="12">
                  <c:v>6 apr.</c:v>
                </c:pt>
              </c:strCache>
            </c:strRef>
          </c:cat>
          <c:val>
            <c:numRef>
              <c:f>'dal 15 gennaio al 6 APRILE'!$I$33:$U$33</c:f>
              <c:numCache>
                <c:formatCode>General</c:formatCode>
                <c:ptCount val="13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ED-4463-B8FA-AA4A0846D055}"/>
            </c:ext>
          </c:extLst>
        </c:ser>
        <c:ser>
          <c:idx val="2"/>
          <c:order val="2"/>
          <c:tx>
            <c:strRef>
              <c:f>'dal 15 gennaio al 6 APRILE'!$H$34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2.1645021645021644E-2"/>
                  <c:y val="0.1271354787445371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AED-4463-B8FA-AA4A0846D055}"/>
                </c:ext>
              </c:extLst>
            </c:dLbl>
            <c:dLbl>
              <c:idx val="1"/>
              <c:layout>
                <c:manualLayout>
                  <c:x val="9.7402597402596984E-3"/>
                  <c:y val="7.54868469212504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155844155844161E-2"/>
                      <c:h val="0.10655542312276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AED-4463-B8FA-AA4A0846D055}"/>
                </c:ext>
              </c:extLst>
            </c:dLbl>
            <c:dLbl>
              <c:idx val="2"/>
              <c:layout>
                <c:manualLayout>
                  <c:x val="1.0330302398554559E-3"/>
                  <c:y val="0.1652416190451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AED-4463-B8FA-AA4A0846D055}"/>
                </c:ext>
              </c:extLst>
            </c:dLbl>
            <c:dLbl>
              <c:idx val="3"/>
              <c:layout>
                <c:manualLayout>
                  <c:x val="2.1645021645020825E-3"/>
                  <c:y val="0.1390545862935190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991341991341993E-2"/>
                      <c:h val="0.110528406833531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AED-4463-B8FA-AA4A0846D055}"/>
                </c:ext>
              </c:extLst>
            </c:dLbl>
            <c:dLbl>
              <c:idx val="4"/>
              <c:layout>
                <c:manualLayout>
                  <c:x val="-1.5872832508700251E-16"/>
                  <c:y val="3.97298371076678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FAED-4463-B8FA-AA4A0846D055}"/>
                </c:ext>
              </c:extLst>
            </c:dLbl>
            <c:dLbl>
              <c:idx val="5"/>
              <c:layout>
                <c:manualLayout>
                  <c:x val="7.5757575757574077E-3"/>
                  <c:y val="5.36352800953516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19480519480518E-2"/>
                      <c:h val="0.103238138140956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FAED-4463-B8FA-AA4A0846D055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FAED-4463-B8FA-AA4A0846D055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FAED-4463-B8FA-AA4A0846D055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FAED-4463-B8FA-AA4A0846D055}"/>
                </c:ext>
              </c:extLst>
            </c:dLbl>
            <c:dLbl>
              <c:idx val="12"/>
              <c:layout>
                <c:manualLayout>
                  <c:x val="-2.2629554197782305E-3"/>
                  <c:y val="0.124860646599777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FAED-4463-B8FA-AA4A0846D0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6 APRILE'!$I$31:$U$31</c:f>
              <c:strCache>
                <c:ptCount val="13"/>
                <c:pt idx="0">
                  <c:v>15 genn.</c:v>
                </c:pt>
                <c:pt idx="1">
                  <c:v>25 genn.</c:v>
                </c:pt>
                <c:pt idx="2">
                  <c:v>29 genn.</c:v>
                </c:pt>
                <c:pt idx="3">
                  <c:v>1 febb.</c:v>
                </c:pt>
                <c:pt idx="4">
                  <c:v>8 febb.</c:v>
                </c:pt>
                <c:pt idx="5">
                  <c:v>15 febb.</c:v>
                </c:pt>
                <c:pt idx="6">
                  <c:v>22 febb.</c:v>
                </c:pt>
                <c:pt idx="7">
                  <c:v>1 mar.</c:v>
                </c:pt>
                <c:pt idx="8">
                  <c:v> 8 mar.</c:v>
                </c:pt>
                <c:pt idx="9">
                  <c:v>15 mar.</c:v>
                </c:pt>
                <c:pt idx="10">
                  <c:v>22 mar.</c:v>
                </c:pt>
                <c:pt idx="11">
                  <c:v>29 mar.</c:v>
                </c:pt>
                <c:pt idx="12">
                  <c:v>6 apr.</c:v>
                </c:pt>
              </c:strCache>
            </c:strRef>
          </c:cat>
          <c:val>
            <c:numRef>
              <c:f>'dal 15 gennaio al 6 APRILE'!$I$34:$U$34</c:f>
              <c:numCache>
                <c:formatCode>General</c:formatCode>
                <c:ptCount val="13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AED-4463-B8FA-AA4A0846D0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56810304"/>
        <c:axId val="1956806144"/>
      </c:areaChart>
      <c:catAx>
        <c:axId val="1956810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56806144"/>
        <c:crosses val="autoZero"/>
        <c:auto val="1"/>
        <c:lblAlgn val="ctr"/>
        <c:lblOffset val="100"/>
        <c:noMultiLvlLbl val="0"/>
      </c:catAx>
      <c:valAx>
        <c:axId val="1956806144"/>
        <c:scaling>
          <c:orientation val="minMax"/>
          <c:max val="18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95681030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06/04/2021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06/04/2021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06/04/2021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06/04/2021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75050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</a:t>
            </a:r>
            <a:r>
              <a:rPr lang="it-IT" sz="2800" b="1" dirty="0" smtClean="0"/>
              <a:t>6 aprile 2021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949776"/>
              </p:ext>
            </p:extLst>
          </p:nvPr>
        </p:nvGraphicFramePr>
        <p:xfrm>
          <a:off x="18288" y="758952"/>
          <a:ext cx="11713465" cy="5971994"/>
        </p:xfrm>
        <a:graphic>
          <a:graphicData uri="http://schemas.openxmlformats.org/drawingml/2006/table">
            <a:tbl>
              <a:tblPr/>
              <a:tblGrid>
                <a:gridCol w="895833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1361936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765463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626288">
                  <a:extLst>
                    <a:ext uri="{9D8B030D-6E8A-4147-A177-3AD203B41FA5}">
                      <a16:colId xmlns:a16="http://schemas.microsoft.com/office/drawing/2014/main" val="1858651912"/>
                    </a:ext>
                  </a:extLst>
                </a:gridCol>
                <a:gridCol w="739369">
                  <a:extLst>
                    <a:ext uri="{9D8B030D-6E8A-4147-A177-3AD203B41FA5}">
                      <a16:colId xmlns:a16="http://schemas.microsoft.com/office/drawing/2014/main" val="336994102"/>
                    </a:ext>
                  </a:extLst>
                </a:gridCol>
                <a:gridCol w="652385">
                  <a:extLst>
                    <a:ext uri="{9D8B030D-6E8A-4147-A177-3AD203B41FA5}">
                      <a16:colId xmlns:a16="http://schemas.microsoft.com/office/drawing/2014/main" val="2018798648"/>
                    </a:ext>
                  </a:extLst>
                </a:gridCol>
                <a:gridCol w="652384">
                  <a:extLst>
                    <a:ext uri="{9D8B030D-6E8A-4147-A177-3AD203B41FA5}">
                      <a16:colId xmlns:a16="http://schemas.microsoft.com/office/drawing/2014/main" val="3118862096"/>
                    </a:ext>
                  </a:extLst>
                </a:gridCol>
                <a:gridCol w="789090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645384">
                  <a:extLst>
                    <a:ext uri="{9D8B030D-6E8A-4147-A177-3AD203B41FA5}">
                      <a16:colId xmlns:a16="http://schemas.microsoft.com/office/drawing/2014/main" val="4000281447"/>
                    </a:ext>
                  </a:extLst>
                </a:gridCol>
                <a:gridCol w="770610">
                  <a:extLst>
                    <a:ext uri="{9D8B030D-6E8A-4147-A177-3AD203B41FA5}">
                      <a16:colId xmlns:a16="http://schemas.microsoft.com/office/drawing/2014/main" val="2308737938"/>
                    </a:ext>
                  </a:extLst>
                </a:gridCol>
                <a:gridCol w="809140">
                  <a:extLst>
                    <a:ext uri="{9D8B030D-6E8A-4147-A177-3AD203B41FA5}">
                      <a16:colId xmlns:a16="http://schemas.microsoft.com/office/drawing/2014/main" val="128002370"/>
                    </a:ext>
                  </a:extLst>
                </a:gridCol>
                <a:gridCol w="809508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662993">
                  <a:extLst>
                    <a:ext uri="{9D8B030D-6E8A-4147-A177-3AD203B41FA5}">
                      <a16:colId xmlns:a16="http://schemas.microsoft.com/office/drawing/2014/main" val="26782790"/>
                    </a:ext>
                  </a:extLst>
                </a:gridCol>
                <a:gridCol w="766541">
                  <a:extLst>
                    <a:ext uri="{9D8B030D-6E8A-4147-A177-3AD203B41FA5}">
                      <a16:colId xmlns:a16="http://schemas.microsoft.com/office/drawing/2014/main" val="2998623051"/>
                    </a:ext>
                  </a:extLst>
                </a:gridCol>
                <a:gridCol w="766541">
                  <a:extLst>
                    <a:ext uri="{9D8B030D-6E8A-4147-A177-3AD203B41FA5}">
                      <a16:colId xmlns:a16="http://schemas.microsoft.com/office/drawing/2014/main" val="922689046"/>
                    </a:ext>
                  </a:extLst>
                </a:gridCol>
              </a:tblGrid>
              <a:tr h="548952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25-gen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08-feb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22-feb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01-mar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08-mar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</a:t>
                      </a:r>
                      <a:r>
                        <a:rPr lang="it-IT" sz="16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22-mar</a:t>
                      </a:r>
                    </a:p>
                    <a:p>
                      <a:pPr algn="ctr" rtl="0" fontAlgn="b"/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29-mar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6-apr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2530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6596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6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</a:t>
                      </a: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54184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Istituti di pena)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816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54184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di pena)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781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8951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2123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7248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47982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8464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38410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 4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10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9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di cui 8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0 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0 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1286256" y="127318"/>
            <a:ext cx="1031748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al </a:t>
            </a:r>
            <a:r>
              <a:rPr lang="it-IT" b="1" dirty="0" smtClean="0"/>
              <a:t>6 aprile 2021</a:t>
            </a: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8477583"/>
              </p:ext>
            </p:extLst>
          </p:nvPr>
        </p:nvGraphicFramePr>
        <p:xfrm>
          <a:off x="228600" y="1066800"/>
          <a:ext cx="119634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475847" y="233998"/>
            <a:ext cx="11268097" cy="110084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</a:t>
            </a:r>
            <a:r>
              <a:rPr lang="it-IT" b="1" dirty="0" smtClean="0"/>
              <a:t>6 aprile 2021</a:t>
            </a:r>
            <a:endParaRPr lang="it-IT" b="1" dirty="0" smtClean="0"/>
          </a:p>
          <a:p>
            <a:pPr marL="0" indent="0" algn="ctr">
              <a:buNone/>
            </a:pP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3825880"/>
              </p:ext>
            </p:extLst>
          </p:nvPr>
        </p:nvGraphicFramePr>
        <p:xfrm>
          <a:off x="483870" y="1334845"/>
          <a:ext cx="11906250" cy="5328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362</Words>
  <Application>Microsoft Office PowerPoint</Application>
  <PresentationFormat>Widescreen</PresentationFormat>
  <Paragraphs>185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55</cp:revision>
  <dcterms:created xsi:type="dcterms:W3CDTF">2021-02-16T11:24:19Z</dcterms:created>
  <dcterms:modified xsi:type="dcterms:W3CDTF">2021-04-06T16:46:47Z</dcterms:modified>
</cp:coreProperties>
</file>