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65" r:id="rId5"/>
    <p:sldId id="259" r:id="rId6"/>
    <p:sldId id="264" r:id="rId7"/>
    <p:sldId id="261" r:id="rId8"/>
    <p:sldId id="260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>
      <p:cViewPr>
        <p:scale>
          <a:sx n="59" d="100"/>
          <a:sy n="59" d="100"/>
        </p:scale>
        <p:origin x="1877" y="5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in%20attesa%20di%20giudizio%20tren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4%20april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4%20apri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Foglio1!$B$25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Foglio1!$A$26:$A$42</c:f>
              <c:strCache>
                <c:ptCount val="17"/>
                <c:pt idx="0">
                  <c:v>mar 21</c:v>
                </c:pt>
                <c:pt idx="1">
                  <c:v>feb 21</c:v>
                </c:pt>
                <c:pt idx="2">
                  <c:v>gen 21</c:v>
                </c:pt>
                <c:pt idx="3">
                  <c:v>dic 20</c:v>
                </c:pt>
                <c:pt idx="4">
                  <c:v>nov 20</c:v>
                </c:pt>
                <c:pt idx="5">
                  <c:v>ott 20</c:v>
                </c:pt>
                <c:pt idx="6">
                  <c:v>giu 20</c:v>
                </c:pt>
                <c:pt idx="7">
                  <c:v>mar 20</c:v>
                </c:pt>
                <c:pt idx="8">
                  <c:v>dic 19</c:v>
                </c:pt>
                <c:pt idx="9">
                  <c:v>ott 19</c:v>
                </c:pt>
                <c:pt idx="10">
                  <c:v>giu 19</c:v>
                </c:pt>
                <c:pt idx="11">
                  <c:v>mar 19</c:v>
                </c:pt>
                <c:pt idx="12">
                  <c:v>dic 18</c:v>
                </c:pt>
                <c:pt idx="13">
                  <c:v>ott 18</c:v>
                </c:pt>
                <c:pt idx="14">
                  <c:v>giu 18</c:v>
                </c:pt>
                <c:pt idx="15">
                  <c:v>mar 18</c:v>
                </c:pt>
                <c:pt idx="16">
                  <c:v>dic 17</c:v>
                </c:pt>
              </c:strCache>
            </c:strRef>
          </c:cat>
          <c:val>
            <c:numRef>
              <c:f>Foglio1!$B$26:$B$42</c:f>
              <c:numCache>
                <c:formatCode>0.0%</c:formatCode>
                <c:ptCount val="17"/>
                <c:pt idx="0">
                  <c:v>0.159</c:v>
                </c:pt>
                <c:pt idx="1">
                  <c:v>0.16500000000000001</c:v>
                </c:pt>
                <c:pt idx="2">
                  <c:v>0.152</c:v>
                </c:pt>
                <c:pt idx="3">
                  <c:v>0.16200000000000001</c:v>
                </c:pt>
                <c:pt idx="4">
                  <c:v>0.17</c:v>
                </c:pt>
                <c:pt idx="5">
                  <c:v>0.17403586790114456</c:v>
                </c:pt>
                <c:pt idx="6">
                  <c:v>0.16924541331491816</c:v>
                </c:pt>
                <c:pt idx="7">
                  <c:v>0.15335546105175812</c:v>
                </c:pt>
                <c:pt idx="8">
                  <c:v>0.15996643025226678</c:v>
                </c:pt>
                <c:pt idx="9">
                  <c:v>0.16410592768713619</c:v>
                </c:pt>
                <c:pt idx="10">
                  <c:v>0.15843825385810117</c:v>
                </c:pt>
                <c:pt idx="11">
                  <c:v>0.16492055897444358</c:v>
                </c:pt>
                <c:pt idx="12">
                  <c:v>0.16491492749979045</c:v>
                </c:pt>
                <c:pt idx="13">
                  <c:v>0.16955671120177918</c:v>
                </c:pt>
                <c:pt idx="14">
                  <c:v>0.16479177657890706</c:v>
                </c:pt>
                <c:pt idx="15">
                  <c:v>0.16680693196846608</c:v>
                </c:pt>
                <c:pt idx="16">
                  <c:v>0.16723371753923066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8F-4FB4-B5BF-8830E96C89CD}"/>
            </c:ext>
          </c:extLst>
        </c:ser>
        <c:ser>
          <c:idx val="1"/>
          <c:order val="1"/>
          <c:tx>
            <c:strRef>
              <c:f>Foglio1!$C$25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6"/>
              <c:layout>
                <c:manualLayout>
                  <c:x val="-4.9161791166636715E-2"/>
                  <c:y val="2.97398565315027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18F-4FB4-B5BF-8830E96C89CD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chemeClr val="accent2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Foglio1!$A$26:$A$42</c:f>
              <c:strCache>
                <c:ptCount val="17"/>
                <c:pt idx="0">
                  <c:v>mar 21</c:v>
                </c:pt>
                <c:pt idx="1">
                  <c:v>feb 21</c:v>
                </c:pt>
                <c:pt idx="2">
                  <c:v>gen 21</c:v>
                </c:pt>
                <c:pt idx="3">
                  <c:v>dic 20</c:v>
                </c:pt>
                <c:pt idx="4">
                  <c:v>nov 20</c:v>
                </c:pt>
                <c:pt idx="5">
                  <c:v>ott 20</c:v>
                </c:pt>
                <c:pt idx="6">
                  <c:v>giu 20</c:v>
                </c:pt>
                <c:pt idx="7">
                  <c:v>mar 20</c:v>
                </c:pt>
                <c:pt idx="8">
                  <c:v>dic 19</c:v>
                </c:pt>
                <c:pt idx="9">
                  <c:v>ott 19</c:v>
                </c:pt>
                <c:pt idx="10">
                  <c:v>giu 19</c:v>
                </c:pt>
                <c:pt idx="11">
                  <c:v>mar 19</c:v>
                </c:pt>
                <c:pt idx="12">
                  <c:v>dic 18</c:v>
                </c:pt>
                <c:pt idx="13">
                  <c:v>ott 18</c:v>
                </c:pt>
                <c:pt idx="14">
                  <c:v>giu 18</c:v>
                </c:pt>
                <c:pt idx="15">
                  <c:v>mar 18</c:v>
                </c:pt>
                <c:pt idx="16">
                  <c:v>dic 17</c:v>
                </c:pt>
              </c:strCache>
            </c:strRef>
          </c:cat>
          <c:val>
            <c:numRef>
              <c:f>Foglio1!$C$26:$C$42</c:f>
              <c:numCache>
                <c:formatCode>0.0%</c:formatCode>
                <c:ptCount val="17"/>
                <c:pt idx="0">
                  <c:v>0.16200000000000001</c:v>
                </c:pt>
                <c:pt idx="1">
                  <c:v>0.16700000000000001</c:v>
                </c:pt>
                <c:pt idx="2">
                  <c:v>0.17599999999999999</c:v>
                </c:pt>
                <c:pt idx="3">
                  <c:v>0.17399999999999999</c:v>
                </c:pt>
                <c:pt idx="4">
                  <c:v>0.18099999999999999</c:v>
                </c:pt>
                <c:pt idx="5">
                  <c:v>0.19027230690186675</c:v>
                </c:pt>
                <c:pt idx="6">
                  <c:v>0.20340159666782368</c:v>
                </c:pt>
                <c:pt idx="7">
                  <c:v>0.17827208252740168</c:v>
                </c:pt>
                <c:pt idx="8">
                  <c:v>0.18413036856533657</c:v>
                </c:pt>
                <c:pt idx="9">
                  <c:v>0.17952612393681652</c:v>
                </c:pt>
                <c:pt idx="10">
                  <c:v>0.16918568784700802</c:v>
                </c:pt>
                <c:pt idx="11">
                  <c:v>0.169612922889363</c:v>
                </c:pt>
                <c:pt idx="12">
                  <c:v>0.16467707376798285</c:v>
                </c:pt>
                <c:pt idx="13">
                  <c:v>0.17067159581022798</c:v>
                </c:pt>
                <c:pt idx="14">
                  <c:v>0.16739606126914661</c:v>
                </c:pt>
                <c:pt idx="15">
                  <c:v>0.16277962874821514</c:v>
                </c:pt>
                <c:pt idx="16">
                  <c:v>0.15167548500881833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18F-4FB4-B5BF-8830E96C89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392975"/>
        <c:axId val="504390895"/>
      </c:lineChart>
      <c:catAx>
        <c:axId val="50439297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4390895"/>
        <c:crosses val="autoZero"/>
        <c:auto val="1"/>
        <c:lblAlgn val="ctr"/>
        <c:lblOffset val="100"/>
        <c:noMultiLvlLbl val="0"/>
      </c:catAx>
      <c:valAx>
        <c:axId val="504390895"/>
        <c:scaling>
          <c:orientation val="minMax"/>
          <c:min val="0.1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04392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>
              <a:lumMod val="95000"/>
              <a:lumOff val="5000"/>
            </a:schemeClr>
          </a:solidFill>
        </a:defRPr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62.172218284904325</c:v>
                </c:pt>
                <c:pt idx="1">
                  <c:v>67.984824982713192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71-4B69-BD2C-3AF44969CE81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37.827781715095675</c:v>
                </c:pt>
                <c:pt idx="1">
                  <c:v>32.015175017286815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71-4B69-BD2C-3AF44969CE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 b="1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93.408929836995043</c:v>
                </c:pt>
                <c:pt idx="1">
                  <c:v>96.010017006484887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C0-4F38-B189-7D7B39CEA512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6.5910701630049608</c:v>
                </c:pt>
                <c:pt idx="1">
                  <c:v>3.9899829935151092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C0-4F38-B189-7D7B39CEA51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 b="1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111" y="188640"/>
            <a:ext cx="8728502" cy="632638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7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Dettaglio dei detenuti presenti negli Istituti di Pena del Lazio al </a:t>
            </a:r>
            <a:r>
              <a:rPr lang="it-IT" sz="2000" b="1" dirty="0" smtClean="0"/>
              <a:t>31</a:t>
            </a:r>
            <a:r>
              <a:rPr lang="it-IT" sz="2000" b="1" dirty="0" smtClean="0"/>
              <a:t>/03/2021</a:t>
            </a:r>
            <a:endParaRPr lang="it-IT" sz="2000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8276" y="656448"/>
            <a:ext cx="6386092" cy="57218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88640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di pena del Lazio calcolato sul totale dei posti effettivamente disponibili al </a:t>
            </a:r>
            <a:r>
              <a:rPr lang="it-IT" b="1" dirty="0" smtClean="0"/>
              <a:t>31 marzo 2021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dal DAP</a:t>
            </a:r>
            <a:endParaRPr lang="it-IT" sz="105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591" y="1119964"/>
            <a:ext cx="8731224" cy="454432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496" y="-2738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per regione e numero di detenuti presenti </a:t>
            </a:r>
            <a:br>
              <a:rPr lang="it-IT" sz="2000" b="1" dirty="0" smtClean="0"/>
            </a:br>
            <a:r>
              <a:rPr lang="it-IT" sz="2000" b="1" dirty="0" smtClean="0"/>
              <a:t>negli Istituti di pena d’Italia al </a:t>
            </a:r>
            <a:r>
              <a:rPr lang="it-IT" sz="2000" b="1" dirty="0" smtClean="0"/>
              <a:t>31 marzo</a:t>
            </a:r>
            <a:r>
              <a:rPr lang="it-IT" sz="2000" b="1" dirty="0" smtClean="0"/>
              <a:t> </a:t>
            </a:r>
            <a:r>
              <a:rPr lang="it-IT" sz="2000" b="1" dirty="0" smtClean="0"/>
              <a:t>2021</a:t>
            </a:r>
            <a:endParaRPr lang="it-IT" sz="2000" b="1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140968"/>
            <a:ext cx="14954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4122" y="1196752"/>
            <a:ext cx="6492945" cy="5486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335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</a:t>
            </a:r>
            <a:r>
              <a:rPr lang="it-IT" sz="2000" b="1" dirty="0" smtClean="0"/>
              <a:t>31 marzo</a:t>
            </a:r>
            <a:r>
              <a:rPr lang="it-IT" sz="2000" b="1" dirty="0" smtClean="0"/>
              <a:t> </a:t>
            </a:r>
            <a:r>
              <a:rPr lang="it-IT" sz="2000" b="1" dirty="0" smtClean="0"/>
              <a:t>2021</a:t>
            </a:r>
            <a:endParaRPr lang="it-IT" sz="2000" b="1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513" y="1197670"/>
            <a:ext cx="8650974" cy="446265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Lazio dal </a:t>
            </a:r>
            <a:r>
              <a:rPr lang="en-US" sz="2400" b="1" dirty="0" err="1"/>
              <a:t>dicembre</a:t>
            </a:r>
            <a:r>
              <a:rPr lang="en-US" sz="2400" b="1" dirty="0"/>
              <a:t> 2017 al </a:t>
            </a:r>
            <a:r>
              <a:rPr lang="en-US" sz="2400" b="1" dirty="0" err="1" smtClean="0"/>
              <a:t>marzo</a:t>
            </a:r>
            <a:r>
              <a:rPr lang="en-US" sz="2400" b="1" dirty="0" smtClean="0"/>
              <a:t> </a:t>
            </a:r>
            <a:r>
              <a:rPr lang="en-US" sz="2400" b="1" dirty="0" smtClean="0"/>
              <a:t>2021 </a:t>
            </a:r>
            <a:r>
              <a:rPr lang="en-US" sz="2400" b="1" dirty="0"/>
              <a:t/>
            </a:r>
            <a:br>
              <a:rPr lang="en-US" sz="2400" b="1" dirty="0"/>
            </a:br>
            <a:endParaRPr lang="it-IT" sz="2400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5131648"/>
              </p:ext>
            </p:extLst>
          </p:nvPr>
        </p:nvGraphicFramePr>
        <p:xfrm>
          <a:off x="575048" y="1484784"/>
          <a:ext cx="8568952" cy="4875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</a:t>
            </a:r>
            <a:r>
              <a:rPr lang="it-IT" sz="2000" b="1" dirty="0" smtClean="0"/>
              <a:t>31 marzo 2021</a:t>
            </a:r>
            <a:endParaRPr lang="it-IT" sz="2000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3491461"/>
              </p:ext>
            </p:extLst>
          </p:nvPr>
        </p:nvGraphicFramePr>
        <p:xfrm>
          <a:off x="295828" y="1412776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</a:t>
            </a:r>
            <a:r>
              <a:rPr lang="it-IT" sz="2000" dirty="0" smtClean="0"/>
              <a:t>31 marzo 2021</a:t>
            </a:r>
            <a:endParaRPr lang="it-IT" sz="20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7047647"/>
              </p:ext>
            </p:extLst>
          </p:nvPr>
        </p:nvGraphicFramePr>
        <p:xfrm>
          <a:off x="251520" y="1484784"/>
          <a:ext cx="856895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185</Words>
  <Application>Microsoft Office PowerPoint</Application>
  <PresentationFormat>Presentazione su schermo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di pena d’Italia al 31 marzo 2021</vt:lpstr>
      <vt:lpstr>Detenuti per Posizione Giuridica  In Italia e nel Lazio al 31 marzo 2021</vt:lpstr>
      <vt:lpstr>Percentuali di detenuti in attesa di primo giudizio  in Italia e nel Lazio dal dicembre 2017 al marzo 2021  </vt:lpstr>
      <vt:lpstr>Detenuti per Nazionalità In Italia e nel Lazio al 31 marzo 2021</vt:lpstr>
      <vt:lpstr>Detenuti per Genere in Italia e nel Lazio al 31 marzo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</cp:lastModifiedBy>
  <cp:revision>80</cp:revision>
  <dcterms:created xsi:type="dcterms:W3CDTF">2020-06-03T15:49:37Z</dcterms:created>
  <dcterms:modified xsi:type="dcterms:W3CDTF">2021-04-03T01:56:31Z</dcterms:modified>
</cp:coreProperties>
</file>