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89" d="100"/>
          <a:sy n="89" d="100"/>
        </p:scale>
        <p:origin x="336" y="-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0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0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63110533064279E-2"/>
          <c:y val="2.4876255320482561E-2"/>
          <c:w val="0.97587377893387139"/>
          <c:h val="0.731064174862446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maggio 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'!$I$17:$Y$17</c:f>
              <c:numCache>
                <c:formatCode>General</c:formatCode>
                <c:ptCount val="17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11</c:v>
                </c:pt>
                <c:pt idx="10">
                  <c:v>3</c:v>
                </c:pt>
                <c:pt idx="11">
                  <c:v>6</c:v>
                </c:pt>
                <c:pt idx="12">
                  <c:v>6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78-4078-A11C-6355FF1899B3}"/>
            </c:ext>
          </c:extLst>
        </c:ser>
        <c:ser>
          <c:idx val="1"/>
          <c:order val="1"/>
          <c:tx>
            <c:strRef>
              <c:f>'dal 15 gennaio al 10 maggio 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'!$I$18:$Y$18</c:f>
              <c:numCache>
                <c:formatCode>General</c:formatCode>
                <c:ptCount val="17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44</c:v>
                </c:pt>
                <c:pt idx="4">
                  <c:v>41</c:v>
                </c:pt>
                <c:pt idx="5">
                  <c:v>19</c:v>
                </c:pt>
                <c:pt idx="6">
                  <c:v>17</c:v>
                </c:pt>
                <c:pt idx="7">
                  <c:v>6</c:v>
                </c:pt>
                <c:pt idx="8">
                  <c:v>3</c:v>
                </c:pt>
                <c:pt idx="9">
                  <c:v>2</c:v>
                </c:pt>
                <c:pt idx="10">
                  <c:v>34</c:v>
                </c:pt>
                <c:pt idx="11">
                  <c:v>62</c:v>
                </c:pt>
                <c:pt idx="12">
                  <c:v>71</c:v>
                </c:pt>
                <c:pt idx="13">
                  <c:v>62</c:v>
                </c:pt>
                <c:pt idx="14">
                  <c:v>40</c:v>
                </c:pt>
                <c:pt idx="15">
                  <c:v>33</c:v>
                </c:pt>
                <c:pt idx="1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78-4078-A11C-6355FF1899B3}"/>
            </c:ext>
          </c:extLst>
        </c:ser>
        <c:ser>
          <c:idx val="2"/>
          <c:order val="2"/>
          <c:tx>
            <c:strRef>
              <c:f>'dal 15 gennaio al 10 maggio 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'!$I$19:$Y$19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15</c:v>
                </c:pt>
                <c:pt idx="12">
                  <c:v>11</c:v>
                </c:pt>
                <c:pt idx="13">
                  <c:v>14</c:v>
                </c:pt>
                <c:pt idx="14">
                  <c:v>11</c:v>
                </c:pt>
                <c:pt idx="15">
                  <c:v>5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78-4078-A11C-6355FF1899B3}"/>
            </c:ext>
          </c:extLst>
        </c:ser>
        <c:ser>
          <c:idx val="3"/>
          <c:order val="3"/>
          <c:tx>
            <c:strRef>
              <c:f>'dal 15 gennaio al 10 maggio 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'!$I$20:$Y$20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78-4078-A11C-6355FF1899B3}"/>
            </c:ext>
          </c:extLst>
        </c:ser>
        <c:ser>
          <c:idx val="4"/>
          <c:order val="4"/>
          <c:tx>
            <c:strRef>
              <c:f>'dal 15 gennaio al 10 maggio 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'!$I$21:$Y$21</c:f>
              <c:numCache>
                <c:formatCode>General</c:formatCode>
                <c:ptCount val="1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78-4078-A11C-6355FF1899B3}"/>
            </c:ext>
          </c:extLst>
        </c:ser>
        <c:ser>
          <c:idx val="5"/>
          <c:order val="5"/>
          <c:tx>
            <c:strRef>
              <c:f>'dal 15 gennaio al 10 maggio 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'!$I$22:$Y$22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78-4078-A11C-6355FF1899B3}"/>
            </c:ext>
          </c:extLst>
        </c:ser>
        <c:ser>
          <c:idx val="6"/>
          <c:order val="6"/>
          <c:tx>
            <c:strRef>
              <c:f>'dal 15 gennaio al 10 maggio 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'!$I$23:$Y$23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16</c:v>
                </c:pt>
                <c:pt idx="6">
                  <c:v>20</c:v>
                </c:pt>
                <c:pt idx="7">
                  <c:v>11</c:v>
                </c:pt>
                <c:pt idx="8">
                  <c:v>14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78-4078-A11C-6355FF1899B3}"/>
            </c:ext>
          </c:extLst>
        </c:ser>
        <c:ser>
          <c:idx val="7"/>
          <c:order val="7"/>
          <c:tx>
            <c:strRef>
              <c:f>'dal 15 gennaio al 10 maggio 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'!$I$24:$Y$24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78-4078-A11C-6355FF1899B3}"/>
            </c:ext>
          </c:extLst>
        </c:ser>
        <c:ser>
          <c:idx val="8"/>
          <c:order val="8"/>
          <c:tx>
            <c:strRef>
              <c:f>'dal 15 gennaio al 10 maggio 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maggio '!$I$16:$Y$16</c:f>
              <c:strCache>
                <c:ptCount val="17"/>
                <c:pt idx="0">
                  <c:v>15 gen.</c:v>
                </c:pt>
                <c:pt idx="1">
                  <c:v>25 gen.</c:v>
                </c:pt>
                <c:pt idx="2">
                  <c:v>29 gen.</c:v>
                </c:pt>
                <c:pt idx="3">
                  <c:v>8 
feb.</c:v>
                </c:pt>
                <c:pt idx="4">
                  <c:v>15 feb.</c:v>
                </c:pt>
                <c:pt idx="5">
                  <c:v>22 feb.</c:v>
                </c:pt>
                <c:pt idx="6">
                  <c:v>1 mar.</c:v>
                </c:pt>
                <c:pt idx="7">
                  <c:v>8 mar.</c:v>
                </c:pt>
                <c:pt idx="8">
                  <c:v>15 mar.</c:v>
                </c:pt>
                <c:pt idx="9">
                  <c:v>22 mar.</c:v>
                </c:pt>
                <c:pt idx="10">
                  <c:v>29 mar.</c:v>
                </c:pt>
                <c:pt idx="11">
                  <c:v>6 apr.</c:v>
                </c:pt>
                <c:pt idx="12">
                  <c:v>12 apr.</c:v>
                </c:pt>
                <c:pt idx="13">
                  <c:v>19 apr.</c:v>
                </c:pt>
                <c:pt idx="14">
                  <c:v>26 apr.</c:v>
                </c:pt>
                <c:pt idx="15">
                  <c:v>3 mag.</c:v>
                </c:pt>
                <c:pt idx="16">
                  <c:v>10 mag.</c:v>
                </c:pt>
              </c:strCache>
            </c:strRef>
          </c:cat>
          <c:val>
            <c:numRef>
              <c:f>'dal 15 gennaio al 10 maggio '!$I$25:$Y$25</c:f>
              <c:numCache>
                <c:formatCode>General</c:formatCode>
                <c:ptCount val="17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49</c:v>
                </c:pt>
                <c:pt idx="4">
                  <c:v>45</c:v>
                </c:pt>
                <c:pt idx="5">
                  <c:v>36</c:v>
                </c:pt>
                <c:pt idx="6">
                  <c:v>43</c:v>
                </c:pt>
                <c:pt idx="7">
                  <c:v>22</c:v>
                </c:pt>
                <c:pt idx="8">
                  <c:v>29</c:v>
                </c:pt>
                <c:pt idx="9">
                  <c:v>19</c:v>
                </c:pt>
                <c:pt idx="10">
                  <c:v>39</c:v>
                </c:pt>
                <c:pt idx="11">
                  <c:v>84</c:v>
                </c:pt>
                <c:pt idx="12">
                  <c:v>89</c:v>
                </c:pt>
                <c:pt idx="13">
                  <c:v>77</c:v>
                </c:pt>
                <c:pt idx="14">
                  <c:v>52</c:v>
                </c:pt>
                <c:pt idx="15">
                  <c:v>40</c:v>
                </c:pt>
                <c:pt idx="1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78-4078-A11C-6355FF189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125092556525429E-2"/>
          <c:y val="0.8241907604566191"/>
          <c:w val="0.82946051645483398"/>
          <c:h val="0.16041783561620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191847619789197E-2"/>
          <c:y val="4.3702820818434643E-2"/>
          <c:w val="0.82801821048635915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maggio 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maggio '!$I$31:$Z$31</c:f>
              <c:strCache>
                <c:ptCount val="18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</c:strCache>
            </c:strRef>
          </c:cat>
          <c:val>
            <c:numRef>
              <c:f>'dal 15 gennaio al 10 maggio '!$I$32:$Z$32</c:f>
              <c:numCache>
                <c:formatCode>General</c:formatCode>
                <c:ptCount val="18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80-4A1D-884A-A7D49529F7D1}"/>
            </c:ext>
          </c:extLst>
        </c:ser>
        <c:ser>
          <c:idx val="1"/>
          <c:order val="1"/>
          <c:tx>
            <c:strRef>
              <c:f>'dal 15 gennaio al 10 maggio 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maggio '!$I$31:$Z$31</c:f>
              <c:strCache>
                <c:ptCount val="18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</c:strCache>
            </c:strRef>
          </c:cat>
          <c:val>
            <c:numRef>
              <c:f>'dal 15 gennaio al 10 maggio '!$I$33:$Z$33</c:f>
              <c:numCache>
                <c:formatCode>General</c:formatCode>
                <c:ptCount val="18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80-4A1D-884A-A7D49529F7D1}"/>
            </c:ext>
          </c:extLst>
        </c:ser>
        <c:ser>
          <c:idx val="2"/>
          <c:order val="2"/>
          <c:tx>
            <c:strRef>
              <c:f>'dal 15 gennaio al 10 maggio 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F80-4A1D-884A-A7D49529F7D1}"/>
                </c:ext>
              </c:extLst>
            </c:dLbl>
            <c:dLbl>
              <c:idx val="1"/>
              <c:layout>
                <c:manualLayout>
                  <c:x val="-8.3756811308912573E-3"/>
                  <c:y val="7.5486793247833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F80-4A1D-884A-A7D49529F7D1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F80-4A1D-884A-A7D49529F7D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80-4A1D-884A-A7D49529F7D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80-4A1D-884A-A7D49529F7D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80-4A1D-884A-A7D49529F7D1}"/>
                </c:ext>
              </c:extLst>
            </c:dLbl>
            <c:dLbl>
              <c:idx val="6"/>
              <c:layout>
                <c:manualLayout>
                  <c:x val="0"/>
                  <c:y val="4.01337792642140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F80-4A1D-884A-A7D49529F7D1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F80-4A1D-884A-A7D49529F7D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80-4A1D-884A-A7D49529F7D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80-4A1D-884A-A7D49529F7D1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F80-4A1D-884A-A7D49529F7D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80-4A1D-884A-A7D49529F7D1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F80-4A1D-884A-A7D49529F7D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80-4A1D-884A-A7D49529F7D1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F80-4A1D-884A-A7D49529F7D1}"/>
                </c:ext>
              </c:extLst>
            </c:dLbl>
            <c:dLbl>
              <c:idx val="16"/>
              <c:layout>
                <c:manualLayout>
                  <c:x val="-2.0601565718994645E-3"/>
                  <c:y val="2.91885580852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F80-4A1D-884A-A7D49529F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10 maggio '!$I$31:$Z$31</c:f>
              <c:strCache>
                <c:ptCount val="18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</c:strCache>
            </c:strRef>
          </c:cat>
          <c:val>
            <c:numRef>
              <c:f>'dal 15 gennaio al 10 maggio '!$I$34:$Z$34</c:f>
              <c:numCache>
                <c:formatCode>General</c:formatCode>
                <c:ptCount val="1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F80-4A1D-884A-A7D49529F7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44496226831349417"/>
          <c:h val="3.9897924318129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10/05/2021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10 </a:t>
            </a:r>
            <a:r>
              <a:rPr lang="it-IT" sz="2800" b="1" dirty="0" smtClean="0"/>
              <a:t>maggio2021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83561"/>
              </p:ext>
            </p:extLst>
          </p:nvPr>
        </p:nvGraphicFramePr>
        <p:xfrm>
          <a:off x="667512" y="850392"/>
          <a:ext cx="10433300" cy="5746929"/>
        </p:xfrm>
        <a:graphic>
          <a:graphicData uri="http://schemas.openxmlformats.org/drawingml/2006/table">
            <a:tbl>
              <a:tblPr/>
              <a:tblGrid>
                <a:gridCol w="92239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204000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78048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6379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566671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8541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69361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03149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716757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634146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526253">
                  <a:extLst>
                    <a:ext uri="{9D8B030D-6E8A-4147-A177-3AD203B41FA5}">
                      <a16:colId xmlns:a16="http://schemas.microsoft.com/office/drawing/2014/main" val="141349548"/>
                    </a:ext>
                  </a:extLst>
                </a:gridCol>
                <a:gridCol w="66582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65827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665827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665827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10-mag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10 </a:t>
            </a:r>
            <a:r>
              <a:rPr lang="it-IT" b="1" dirty="0" smtClean="0"/>
              <a:t>maggio 2021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1050285"/>
              </p:ext>
            </p:extLst>
          </p:nvPr>
        </p:nvGraphicFramePr>
        <p:xfrm>
          <a:off x="409956" y="1242203"/>
          <a:ext cx="11580761" cy="5615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94891" y="0"/>
            <a:ext cx="11714671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</a:t>
            </a:r>
            <a:r>
              <a:rPr lang="it-IT" b="1" dirty="0" smtClean="0"/>
              <a:t>Lazio dal </a:t>
            </a:r>
            <a:r>
              <a:rPr lang="it-IT" b="1" dirty="0" smtClean="0"/>
              <a:t>15 gennaio al </a:t>
            </a:r>
            <a:r>
              <a:rPr lang="it-IT" b="1" dirty="0" smtClean="0"/>
              <a:t>10 </a:t>
            </a:r>
            <a:r>
              <a:rPr lang="it-IT" b="1" dirty="0" smtClean="0"/>
              <a:t>maggio </a:t>
            </a:r>
            <a:r>
              <a:rPr lang="it-IT" b="1" dirty="0" smtClean="0"/>
              <a:t>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63914"/>
              </p:ext>
            </p:extLst>
          </p:nvPr>
        </p:nvGraphicFramePr>
        <p:xfrm>
          <a:off x="293298" y="1181819"/>
          <a:ext cx="11516264" cy="5268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300</Words>
  <Application>Microsoft Office PowerPoint</Application>
  <PresentationFormat>Widescreen</PresentationFormat>
  <Paragraphs>174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74</cp:revision>
  <dcterms:created xsi:type="dcterms:W3CDTF">2021-02-16T11:24:19Z</dcterms:created>
  <dcterms:modified xsi:type="dcterms:W3CDTF">2021-05-10T15:16:02Z</dcterms:modified>
</cp:coreProperties>
</file>