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82" d="100"/>
          <a:sy n="82" d="100"/>
        </p:scale>
        <p:origin x="590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7%20maggi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7%20maggi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43543465997050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17 maggio 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'!$I$17:$Z$17</c:f>
              <c:numCache>
                <c:formatCode>General</c:formatCode>
                <c:ptCount val="18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</c:v>
                </c:pt>
                <c:pt idx="9">
                  <c:v>11</c:v>
                </c:pt>
                <c:pt idx="10">
                  <c:v>3</c:v>
                </c:pt>
                <c:pt idx="11">
                  <c:v>6</c:v>
                </c:pt>
                <c:pt idx="12">
                  <c:v>6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05-4C52-AB11-EA506E7BAB10}"/>
            </c:ext>
          </c:extLst>
        </c:ser>
        <c:ser>
          <c:idx val="1"/>
          <c:order val="1"/>
          <c:tx>
            <c:strRef>
              <c:f>'dal 15 gennaio al 17 maggio 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'!$I$18:$Z$18</c:f>
              <c:numCache>
                <c:formatCode>General</c:formatCode>
                <c:ptCount val="18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44</c:v>
                </c:pt>
                <c:pt idx="4">
                  <c:v>41</c:v>
                </c:pt>
                <c:pt idx="5">
                  <c:v>19</c:v>
                </c:pt>
                <c:pt idx="6">
                  <c:v>17</c:v>
                </c:pt>
                <c:pt idx="7">
                  <c:v>6</c:v>
                </c:pt>
                <c:pt idx="8">
                  <c:v>3</c:v>
                </c:pt>
                <c:pt idx="9">
                  <c:v>2</c:v>
                </c:pt>
                <c:pt idx="10">
                  <c:v>34</c:v>
                </c:pt>
                <c:pt idx="11">
                  <c:v>62</c:v>
                </c:pt>
                <c:pt idx="12">
                  <c:v>71</c:v>
                </c:pt>
                <c:pt idx="13">
                  <c:v>62</c:v>
                </c:pt>
                <c:pt idx="14">
                  <c:v>40</c:v>
                </c:pt>
                <c:pt idx="15">
                  <c:v>33</c:v>
                </c:pt>
                <c:pt idx="16">
                  <c:v>14</c:v>
                </c:pt>
                <c:pt idx="1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05-4C52-AB11-EA506E7BAB10}"/>
            </c:ext>
          </c:extLst>
        </c:ser>
        <c:ser>
          <c:idx val="2"/>
          <c:order val="2"/>
          <c:tx>
            <c:strRef>
              <c:f>'dal 15 gennaio al 17 maggio 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'!$I$19:$Z$19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15</c:v>
                </c:pt>
                <c:pt idx="12">
                  <c:v>11</c:v>
                </c:pt>
                <c:pt idx="13">
                  <c:v>14</c:v>
                </c:pt>
                <c:pt idx="14">
                  <c:v>11</c:v>
                </c:pt>
                <c:pt idx="15">
                  <c:v>5</c:v>
                </c:pt>
                <c:pt idx="16">
                  <c:v>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05-4C52-AB11-EA506E7BAB10}"/>
            </c:ext>
          </c:extLst>
        </c:ser>
        <c:ser>
          <c:idx val="3"/>
          <c:order val="3"/>
          <c:tx>
            <c:strRef>
              <c:f>'dal 15 gennaio al 17 maggio 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'!$I$20:$Z$20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05-4C52-AB11-EA506E7BAB10}"/>
            </c:ext>
          </c:extLst>
        </c:ser>
        <c:ser>
          <c:idx val="4"/>
          <c:order val="4"/>
          <c:tx>
            <c:strRef>
              <c:f>'dal 15 gennaio al 17 maggio 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'!$I$21:$Z$21</c:f>
              <c:numCache>
                <c:formatCode>General</c:formatCode>
                <c:ptCount val="1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05-4C52-AB11-EA506E7BAB10}"/>
            </c:ext>
          </c:extLst>
        </c:ser>
        <c:ser>
          <c:idx val="5"/>
          <c:order val="5"/>
          <c:tx>
            <c:strRef>
              <c:f>'dal 15 gennaio al 17 maggio 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'!$I$22:$Z$22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05-4C52-AB11-EA506E7BAB10}"/>
            </c:ext>
          </c:extLst>
        </c:ser>
        <c:ser>
          <c:idx val="6"/>
          <c:order val="6"/>
          <c:tx>
            <c:strRef>
              <c:f>'dal 15 gennaio al 17 maggio 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'!$I$23:$Z$23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16</c:v>
                </c:pt>
                <c:pt idx="6">
                  <c:v>20</c:v>
                </c:pt>
                <c:pt idx="7">
                  <c:v>11</c:v>
                </c:pt>
                <c:pt idx="8">
                  <c:v>14</c:v>
                </c:pt>
                <c:pt idx="9">
                  <c:v>6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05-4C52-AB11-EA506E7BAB10}"/>
            </c:ext>
          </c:extLst>
        </c:ser>
        <c:ser>
          <c:idx val="7"/>
          <c:order val="7"/>
          <c:tx>
            <c:strRef>
              <c:f>'dal 15 gennaio al 17 maggio 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'!$I$24:$Z$24</c:f>
              <c:numCache>
                <c:formatCode>General</c:formatCode>
                <c:ptCount val="1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05-4C52-AB11-EA506E7BAB10}"/>
            </c:ext>
          </c:extLst>
        </c:ser>
        <c:ser>
          <c:idx val="8"/>
          <c:order val="8"/>
          <c:tx>
            <c:strRef>
              <c:f>'dal 15 gennaio al 17 maggio 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17 maggio '!$I$16:$Z$16</c:f>
              <c:strCache>
                <c:ptCount val="18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  <c:pt idx="17">
                  <c:v>17 mag.</c:v>
                </c:pt>
              </c:strCache>
            </c:strRef>
          </c:cat>
          <c:val>
            <c:numRef>
              <c:f>'dal 15 gennaio al 17 maggio '!$I$25:$Z$25</c:f>
              <c:numCache>
                <c:formatCode>General</c:formatCode>
                <c:ptCount val="18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49</c:v>
                </c:pt>
                <c:pt idx="4">
                  <c:v>45</c:v>
                </c:pt>
                <c:pt idx="5">
                  <c:v>36</c:v>
                </c:pt>
                <c:pt idx="6">
                  <c:v>43</c:v>
                </c:pt>
                <c:pt idx="7">
                  <c:v>22</c:v>
                </c:pt>
                <c:pt idx="8">
                  <c:v>29</c:v>
                </c:pt>
                <c:pt idx="9">
                  <c:v>19</c:v>
                </c:pt>
                <c:pt idx="10">
                  <c:v>39</c:v>
                </c:pt>
                <c:pt idx="11">
                  <c:v>84</c:v>
                </c:pt>
                <c:pt idx="12">
                  <c:v>89</c:v>
                </c:pt>
                <c:pt idx="13">
                  <c:v>77</c:v>
                </c:pt>
                <c:pt idx="14">
                  <c:v>52</c:v>
                </c:pt>
                <c:pt idx="15">
                  <c:v>40</c:v>
                </c:pt>
                <c:pt idx="16">
                  <c:v>17</c:v>
                </c:pt>
                <c:pt idx="1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05-4C52-AB11-EA506E7BA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5909903959116162E-2"/>
          <c:y val="0.87472236120007862"/>
          <c:w val="0.80667567451836475"/>
          <c:h val="0.109886250875838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17 maggio 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17 maggio '!$I$31:$AA$31</c:f>
              <c:strCache>
                <c:ptCount val="19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</c:strCache>
            </c:strRef>
          </c:cat>
          <c:val>
            <c:numRef>
              <c:f>'dal 15 gennaio al 17 maggio '!$I$32:$AA$32</c:f>
              <c:numCache>
                <c:formatCode>General</c:formatCode>
                <c:ptCount val="19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1-4F1A-BF50-B75B01E05CCD}"/>
            </c:ext>
          </c:extLst>
        </c:ser>
        <c:ser>
          <c:idx val="1"/>
          <c:order val="1"/>
          <c:tx>
            <c:strRef>
              <c:f>'dal 15 gennaio al 17 maggio 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17 maggio '!$I$31:$AA$31</c:f>
              <c:strCache>
                <c:ptCount val="19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</c:strCache>
            </c:strRef>
          </c:cat>
          <c:val>
            <c:numRef>
              <c:f>'dal 15 gennaio al 17 maggio '!$I$33:$AA$33</c:f>
              <c:numCache>
                <c:formatCode>General</c:formatCode>
                <c:ptCount val="19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1-4F1A-BF50-B75B01E05CCD}"/>
            </c:ext>
          </c:extLst>
        </c:ser>
        <c:ser>
          <c:idx val="2"/>
          <c:order val="2"/>
          <c:tx>
            <c:strRef>
              <c:f>'dal 15 gennaio al 17 maggio 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7E1-4F1A-BF50-B75B01E05CCD}"/>
                </c:ext>
              </c:extLst>
            </c:dLbl>
            <c:dLbl>
              <c:idx val="1"/>
              <c:layout>
                <c:manualLayout>
                  <c:x val="-8.3756811308912573E-3"/>
                  <c:y val="7.54867932478339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7E1-4F1A-BF50-B75B01E05CCD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7E1-4F1A-BF50-B75B01E05CC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E1-4F1A-BF50-B75B01E05CC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E1-4F1A-BF50-B75B01E05CC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E1-4F1A-BF50-B75B01E05CCD}"/>
                </c:ext>
              </c:extLst>
            </c:dLbl>
            <c:dLbl>
              <c:idx val="6"/>
              <c:layout>
                <c:manualLayout>
                  <c:x val="0"/>
                  <c:y val="4.01337792642140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7E1-4F1A-BF50-B75B01E05CCD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7E1-4F1A-BF50-B75B01E05CC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7E1-4F1A-BF50-B75B01E05CC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E1-4F1A-BF50-B75B01E05CCD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7E1-4F1A-BF50-B75B01E05CC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7E1-4F1A-BF50-B75B01E05CCD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07E1-4F1A-BF50-B75B01E05CC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7E1-4F1A-BF50-B75B01E05CCD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7E1-4F1A-BF50-B75B01E05CCD}"/>
                </c:ext>
              </c:extLst>
            </c:dLbl>
            <c:dLbl>
              <c:idx val="16"/>
              <c:layout>
                <c:manualLayout>
                  <c:x val="-2.0601565718994645E-3"/>
                  <c:y val="2.91885580852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7E1-4F1A-BF50-B75B01E05C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17 maggio '!$I$31:$AA$31</c:f>
              <c:strCache>
                <c:ptCount val="19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</c:strCache>
            </c:strRef>
          </c:cat>
          <c:val>
            <c:numRef>
              <c:f>'dal 15 gennaio al 17 maggio '!$I$34:$AA$34</c:f>
              <c:numCache>
                <c:formatCode>General</c:formatCode>
                <c:ptCount val="19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7E1-4F1A-BF50-B75B01E05C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44496226831349417"/>
          <c:h val="3.98979243181292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17/05/2021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17 maggio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161168"/>
              </p:ext>
            </p:extLst>
          </p:nvPr>
        </p:nvGraphicFramePr>
        <p:xfrm>
          <a:off x="667512" y="850392"/>
          <a:ext cx="10557061" cy="5746929"/>
        </p:xfrm>
        <a:graphic>
          <a:graphicData uri="http://schemas.openxmlformats.org/drawingml/2006/table">
            <a:tbl>
              <a:tblPr/>
              <a:tblGrid>
                <a:gridCol w="921017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202199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7718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62952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565823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84389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68360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702097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715684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633197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66483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64832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664832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664832">
                  <a:extLst>
                    <a:ext uri="{9D8B030D-6E8A-4147-A177-3AD203B41FA5}">
                      <a16:colId xmlns:a16="http://schemas.microsoft.com/office/drawing/2014/main" val="2672489672"/>
                    </a:ext>
                  </a:extLst>
                </a:gridCol>
                <a:gridCol w="664832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17 </a:t>
            </a:r>
            <a:r>
              <a:rPr lang="it-IT" b="1" dirty="0" smtClean="0"/>
              <a:t>maggio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664226"/>
              </p:ext>
            </p:extLst>
          </p:nvPr>
        </p:nvGraphicFramePr>
        <p:xfrm>
          <a:off x="493776" y="1174376"/>
          <a:ext cx="11365431" cy="5390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94891" y="0"/>
            <a:ext cx="11714671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</a:t>
            </a:r>
            <a:r>
              <a:rPr lang="it-IT" b="1" smtClean="0"/>
              <a:t>al </a:t>
            </a:r>
            <a:r>
              <a:rPr lang="it-IT" b="1" smtClean="0"/>
              <a:t>17 </a:t>
            </a:r>
            <a:r>
              <a:rPr lang="it-IT" b="1" dirty="0" smtClean="0"/>
              <a:t>maggio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698487"/>
              </p:ext>
            </p:extLst>
          </p:nvPr>
        </p:nvGraphicFramePr>
        <p:xfrm>
          <a:off x="510189" y="1061049"/>
          <a:ext cx="11299373" cy="563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301</Words>
  <Application>Microsoft Office PowerPoint</Application>
  <PresentationFormat>Widescreen</PresentationFormat>
  <Paragraphs>174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76</cp:revision>
  <dcterms:created xsi:type="dcterms:W3CDTF">2021-02-16T11:24:19Z</dcterms:created>
  <dcterms:modified xsi:type="dcterms:W3CDTF">2021-05-17T16:25:56Z</dcterms:modified>
</cp:coreProperties>
</file>