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96" autoAdjust="0"/>
    <p:restoredTop sz="94660"/>
  </p:normalViewPr>
  <p:slideViewPr>
    <p:cSldViewPr snapToGrid="0">
      <p:cViewPr>
        <p:scale>
          <a:sx n="82" d="100"/>
          <a:sy n="82" d="100"/>
        </p:scale>
        <p:origin x="590" y="1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17%20maggio%20con%20dati%20da%20tarantin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17%20maggio%20con%20dati%20da%20tarantin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258924357634048E-2"/>
          <c:y val="1.9786122917004226E-2"/>
          <c:w val="0.97747210972063525"/>
          <c:h val="0.7435434659970501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'dal 15 gennaio al 17 maggio '!$H$17</c:f>
              <c:strCache>
                <c:ptCount val="1"/>
                <c:pt idx="0">
                  <c:v>Regina Coeli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'dal 15 gennaio al 17 maggio '!$I$16:$Z$16</c:f>
              <c:strCache>
                <c:ptCount val="18"/>
                <c:pt idx="0">
                  <c:v>15 gen.</c:v>
                </c:pt>
                <c:pt idx="1">
                  <c:v>25 gen.</c:v>
                </c:pt>
                <c:pt idx="2">
                  <c:v>29 gen.</c:v>
                </c:pt>
                <c:pt idx="3">
                  <c:v>8 
feb.</c:v>
                </c:pt>
                <c:pt idx="4">
                  <c:v>15 feb.</c:v>
                </c:pt>
                <c:pt idx="5">
                  <c:v>22 feb.</c:v>
                </c:pt>
                <c:pt idx="6">
                  <c:v>1 mar.</c:v>
                </c:pt>
                <c:pt idx="7">
                  <c:v>8 mar.</c:v>
                </c:pt>
                <c:pt idx="8">
                  <c:v>15 mar.</c:v>
                </c:pt>
                <c:pt idx="9">
                  <c:v>22 mar.</c:v>
                </c:pt>
                <c:pt idx="10">
                  <c:v>29 mar.</c:v>
                </c:pt>
                <c:pt idx="11">
                  <c:v>6 apr.</c:v>
                </c:pt>
                <c:pt idx="12">
                  <c:v>12 apr.</c:v>
                </c:pt>
                <c:pt idx="13">
                  <c:v>19 apr.</c:v>
                </c:pt>
                <c:pt idx="14">
                  <c:v>26 apr.</c:v>
                </c:pt>
                <c:pt idx="15">
                  <c:v>3 mag.</c:v>
                </c:pt>
                <c:pt idx="16">
                  <c:v>10 mag.</c:v>
                </c:pt>
                <c:pt idx="17">
                  <c:v>17 mag.</c:v>
                </c:pt>
              </c:strCache>
            </c:strRef>
          </c:cat>
          <c:val>
            <c:numRef>
              <c:f>'dal 15 gennaio al 17 maggio '!$I$17:$Z$17</c:f>
              <c:numCache>
                <c:formatCode>General</c:formatCode>
                <c:ptCount val="18"/>
                <c:pt idx="0">
                  <c:v>14</c:v>
                </c:pt>
                <c:pt idx="1">
                  <c:v>6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10</c:v>
                </c:pt>
                <c:pt idx="9">
                  <c:v>11</c:v>
                </c:pt>
                <c:pt idx="10">
                  <c:v>3</c:v>
                </c:pt>
                <c:pt idx="11">
                  <c:v>6</c:v>
                </c:pt>
                <c:pt idx="12">
                  <c:v>6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05-4C52-AB11-EA506E7BAB10}"/>
            </c:ext>
          </c:extLst>
        </c:ser>
        <c:ser>
          <c:idx val="1"/>
          <c:order val="1"/>
          <c:tx>
            <c:strRef>
              <c:f>'dal 15 gennaio al 17 maggio '!$H$18</c:f>
              <c:strCache>
                <c:ptCount val="1"/>
                <c:pt idx="0">
                  <c:v>Rebibbia (4 II.PP.)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'dal 15 gennaio al 17 maggio '!$I$16:$Z$16</c:f>
              <c:strCache>
                <c:ptCount val="18"/>
                <c:pt idx="0">
                  <c:v>15 gen.</c:v>
                </c:pt>
                <c:pt idx="1">
                  <c:v>25 gen.</c:v>
                </c:pt>
                <c:pt idx="2">
                  <c:v>29 gen.</c:v>
                </c:pt>
                <c:pt idx="3">
                  <c:v>8 
feb.</c:v>
                </c:pt>
                <c:pt idx="4">
                  <c:v>15 feb.</c:v>
                </c:pt>
                <c:pt idx="5">
                  <c:v>22 feb.</c:v>
                </c:pt>
                <c:pt idx="6">
                  <c:v>1 mar.</c:v>
                </c:pt>
                <c:pt idx="7">
                  <c:v>8 mar.</c:v>
                </c:pt>
                <c:pt idx="8">
                  <c:v>15 mar.</c:v>
                </c:pt>
                <c:pt idx="9">
                  <c:v>22 mar.</c:v>
                </c:pt>
                <c:pt idx="10">
                  <c:v>29 mar.</c:v>
                </c:pt>
                <c:pt idx="11">
                  <c:v>6 apr.</c:v>
                </c:pt>
                <c:pt idx="12">
                  <c:v>12 apr.</c:v>
                </c:pt>
                <c:pt idx="13">
                  <c:v>19 apr.</c:v>
                </c:pt>
                <c:pt idx="14">
                  <c:v>26 apr.</c:v>
                </c:pt>
                <c:pt idx="15">
                  <c:v>3 mag.</c:v>
                </c:pt>
                <c:pt idx="16">
                  <c:v>10 mag.</c:v>
                </c:pt>
                <c:pt idx="17">
                  <c:v>17 mag.</c:v>
                </c:pt>
              </c:strCache>
            </c:strRef>
          </c:cat>
          <c:val>
            <c:numRef>
              <c:f>'dal 15 gennaio al 17 maggio '!$I$18:$Z$18</c:f>
              <c:numCache>
                <c:formatCode>General</c:formatCode>
                <c:ptCount val="18"/>
                <c:pt idx="0">
                  <c:v>46</c:v>
                </c:pt>
                <c:pt idx="1">
                  <c:v>41</c:v>
                </c:pt>
                <c:pt idx="2">
                  <c:v>83</c:v>
                </c:pt>
                <c:pt idx="3">
                  <c:v>44</c:v>
                </c:pt>
                <c:pt idx="4">
                  <c:v>41</c:v>
                </c:pt>
                <c:pt idx="5">
                  <c:v>19</c:v>
                </c:pt>
                <c:pt idx="6">
                  <c:v>17</c:v>
                </c:pt>
                <c:pt idx="7">
                  <c:v>6</c:v>
                </c:pt>
                <c:pt idx="8">
                  <c:v>3</c:v>
                </c:pt>
                <c:pt idx="9">
                  <c:v>2</c:v>
                </c:pt>
                <c:pt idx="10">
                  <c:v>34</c:v>
                </c:pt>
                <c:pt idx="11">
                  <c:v>62</c:v>
                </c:pt>
                <c:pt idx="12">
                  <c:v>71</c:v>
                </c:pt>
                <c:pt idx="13">
                  <c:v>62</c:v>
                </c:pt>
                <c:pt idx="14">
                  <c:v>40</c:v>
                </c:pt>
                <c:pt idx="15">
                  <c:v>33</c:v>
                </c:pt>
                <c:pt idx="16">
                  <c:v>14</c:v>
                </c:pt>
                <c:pt idx="17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05-4C52-AB11-EA506E7BAB10}"/>
            </c:ext>
          </c:extLst>
        </c:ser>
        <c:ser>
          <c:idx val="2"/>
          <c:order val="2"/>
          <c:tx>
            <c:strRef>
              <c:f>'dal 15 gennaio al 17 maggio '!$H$19</c:f>
              <c:strCache>
                <c:ptCount val="1"/>
                <c:pt idx="0">
                  <c:v>Civitavecchia (2 II.PP.)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'dal 15 gennaio al 17 maggio '!$I$16:$Z$16</c:f>
              <c:strCache>
                <c:ptCount val="18"/>
                <c:pt idx="0">
                  <c:v>15 gen.</c:v>
                </c:pt>
                <c:pt idx="1">
                  <c:v>25 gen.</c:v>
                </c:pt>
                <c:pt idx="2">
                  <c:v>29 gen.</c:v>
                </c:pt>
                <c:pt idx="3">
                  <c:v>8 
feb.</c:v>
                </c:pt>
                <c:pt idx="4">
                  <c:v>15 feb.</c:v>
                </c:pt>
                <c:pt idx="5">
                  <c:v>22 feb.</c:v>
                </c:pt>
                <c:pt idx="6">
                  <c:v>1 mar.</c:v>
                </c:pt>
                <c:pt idx="7">
                  <c:v>8 mar.</c:v>
                </c:pt>
                <c:pt idx="8">
                  <c:v>15 mar.</c:v>
                </c:pt>
                <c:pt idx="9">
                  <c:v>22 mar.</c:v>
                </c:pt>
                <c:pt idx="10">
                  <c:v>29 mar.</c:v>
                </c:pt>
                <c:pt idx="11">
                  <c:v>6 apr.</c:v>
                </c:pt>
                <c:pt idx="12">
                  <c:v>12 apr.</c:v>
                </c:pt>
                <c:pt idx="13">
                  <c:v>19 apr.</c:v>
                </c:pt>
                <c:pt idx="14">
                  <c:v>26 apr.</c:v>
                </c:pt>
                <c:pt idx="15">
                  <c:v>3 mag.</c:v>
                </c:pt>
                <c:pt idx="16">
                  <c:v>10 mag.</c:v>
                </c:pt>
                <c:pt idx="17">
                  <c:v>17 mag.</c:v>
                </c:pt>
              </c:strCache>
            </c:strRef>
          </c:cat>
          <c:val>
            <c:numRef>
              <c:f>'dal 15 gennaio al 17 maggio '!$I$19:$Z$19</c:f>
              <c:numCache>
                <c:formatCode>General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2</c:v>
                </c:pt>
                <c:pt idx="11">
                  <c:v>15</c:v>
                </c:pt>
                <c:pt idx="12">
                  <c:v>11</c:v>
                </c:pt>
                <c:pt idx="13">
                  <c:v>14</c:v>
                </c:pt>
                <c:pt idx="14">
                  <c:v>11</c:v>
                </c:pt>
                <c:pt idx="15">
                  <c:v>5</c:v>
                </c:pt>
                <c:pt idx="16">
                  <c:v>1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B05-4C52-AB11-EA506E7BAB10}"/>
            </c:ext>
          </c:extLst>
        </c:ser>
        <c:ser>
          <c:idx val="3"/>
          <c:order val="3"/>
          <c:tx>
            <c:strRef>
              <c:f>'dal 15 gennaio al 17 maggio '!$H$20</c:f>
              <c:strCache>
                <c:ptCount val="1"/>
                <c:pt idx="0">
                  <c:v>Velletri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'dal 15 gennaio al 17 maggio '!$I$16:$Z$16</c:f>
              <c:strCache>
                <c:ptCount val="18"/>
                <c:pt idx="0">
                  <c:v>15 gen.</c:v>
                </c:pt>
                <c:pt idx="1">
                  <c:v>25 gen.</c:v>
                </c:pt>
                <c:pt idx="2">
                  <c:v>29 gen.</c:v>
                </c:pt>
                <c:pt idx="3">
                  <c:v>8 
feb.</c:v>
                </c:pt>
                <c:pt idx="4">
                  <c:v>15 feb.</c:v>
                </c:pt>
                <c:pt idx="5">
                  <c:v>22 feb.</c:v>
                </c:pt>
                <c:pt idx="6">
                  <c:v>1 mar.</c:v>
                </c:pt>
                <c:pt idx="7">
                  <c:v>8 mar.</c:v>
                </c:pt>
                <c:pt idx="8">
                  <c:v>15 mar.</c:v>
                </c:pt>
                <c:pt idx="9">
                  <c:v>22 mar.</c:v>
                </c:pt>
                <c:pt idx="10">
                  <c:v>29 mar.</c:v>
                </c:pt>
                <c:pt idx="11">
                  <c:v>6 apr.</c:v>
                </c:pt>
                <c:pt idx="12">
                  <c:v>12 apr.</c:v>
                </c:pt>
                <c:pt idx="13">
                  <c:v>19 apr.</c:v>
                </c:pt>
                <c:pt idx="14">
                  <c:v>26 apr.</c:v>
                </c:pt>
                <c:pt idx="15">
                  <c:v>3 mag.</c:v>
                </c:pt>
                <c:pt idx="16">
                  <c:v>10 mag.</c:v>
                </c:pt>
                <c:pt idx="17">
                  <c:v>17 mag.</c:v>
                </c:pt>
              </c:strCache>
            </c:strRef>
          </c:cat>
          <c:val>
            <c:numRef>
              <c:f>'dal 15 gennaio al 17 maggio '!$I$20:$Z$20</c:f>
              <c:numCache>
                <c:formatCode>General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B05-4C52-AB11-EA506E7BAB10}"/>
            </c:ext>
          </c:extLst>
        </c:ser>
        <c:ser>
          <c:idx val="4"/>
          <c:order val="4"/>
          <c:tx>
            <c:strRef>
              <c:f>'dal 15 gennaio al 17 maggio '!$H$21</c:f>
              <c:strCache>
                <c:ptCount val="1"/>
                <c:pt idx="0">
                  <c:v>Frosinone/Cassino/Paliano: (3 II.PP.)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17 maggio '!$I$16:$Z$16</c:f>
              <c:strCache>
                <c:ptCount val="18"/>
                <c:pt idx="0">
                  <c:v>15 gen.</c:v>
                </c:pt>
                <c:pt idx="1">
                  <c:v>25 gen.</c:v>
                </c:pt>
                <c:pt idx="2">
                  <c:v>29 gen.</c:v>
                </c:pt>
                <c:pt idx="3">
                  <c:v>8 
feb.</c:v>
                </c:pt>
                <c:pt idx="4">
                  <c:v>15 feb.</c:v>
                </c:pt>
                <c:pt idx="5">
                  <c:v>22 feb.</c:v>
                </c:pt>
                <c:pt idx="6">
                  <c:v>1 mar.</c:v>
                </c:pt>
                <c:pt idx="7">
                  <c:v>8 mar.</c:v>
                </c:pt>
                <c:pt idx="8">
                  <c:v>15 mar.</c:v>
                </c:pt>
                <c:pt idx="9">
                  <c:v>22 mar.</c:v>
                </c:pt>
                <c:pt idx="10">
                  <c:v>29 mar.</c:v>
                </c:pt>
                <c:pt idx="11">
                  <c:v>6 apr.</c:v>
                </c:pt>
                <c:pt idx="12">
                  <c:v>12 apr.</c:v>
                </c:pt>
                <c:pt idx="13">
                  <c:v>19 apr.</c:v>
                </c:pt>
                <c:pt idx="14">
                  <c:v>26 apr.</c:v>
                </c:pt>
                <c:pt idx="15">
                  <c:v>3 mag.</c:v>
                </c:pt>
                <c:pt idx="16">
                  <c:v>10 mag.</c:v>
                </c:pt>
                <c:pt idx="17">
                  <c:v>17 mag.</c:v>
                </c:pt>
              </c:strCache>
            </c:strRef>
          </c:cat>
          <c:val>
            <c:numRef>
              <c:f>'dal 15 gennaio al 17 maggio '!$I$21:$Z$21</c:f>
              <c:numCache>
                <c:formatCode>General</c:formatCode>
                <c:ptCount val="18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4</c:v>
                </c:pt>
                <c:pt idx="7">
                  <c:v>4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B05-4C52-AB11-EA506E7BAB10}"/>
            </c:ext>
          </c:extLst>
        </c:ser>
        <c:ser>
          <c:idx val="5"/>
          <c:order val="5"/>
          <c:tx>
            <c:strRef>
              <c:f>'dal 15 gennaio al 17 maggio '!$H$22</c:f>
              <c:strCache>
                <c:ptCount val="1"/>
                <c:pt idx="0">
                  <c:v>Latina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'dal 15 gennaio al 17 maggio '!$I$16:$Z$16</c:f>
              <c:strCache>
                <c:ptCount val="18"/>
                <c:pt idx="0">
                  <c:v>15 gen.</c:v>
                </c:pt>
                <c:pt idx="1">
                  <c:v>25 gen.</c:v>
                </c:pt>
                <c:pt idx="2">
                  <c:v>29 gen.</c:v>
                </c:pt>
                <c:pt idx="3">
                  <c:v>8 
feb.</c:v>
                </c:pt>
                <c:pt idx="4">
                  <c:v>15 feb.</c:v>
                </c:pt>
                <c:pt idx="5">
                  <c:v>22 feb.</c:v>
                </c:pt>
                <c:pt idx="6">
                  <c:v>1 mar.</c:v>
                </c:pt>
                <c:pt idx="7">
                  <c:v>8 mar.</c:v>
                </c:pt>
                <c:pt idx="8">
                  <c:v>15 mar.</c:v>
                </c:pt>
                <c:pt idx="9">
                  <c:v>22 mar.</c:v>
                </c:pt>
                <c:pt idx="10">
                  <c:v>29 mar.</c:v>
                </c:pt>
                <c:pt idx="11">
                  <c:v>6 apr.</c:v>
                </c:pt>
                <c:pt idx="12">
                  <c:v>12 apr.</c:v>
                </c:pt>
                <c:pt idx="13">
                  <c:v>19 apr.</c:v>
                </c:pt>
                <c:pt idx="14">
                  <c:v>26 apr.</c:v>
                </c:pt>
                <c:pt idx="15">
                  <c:v>3 mag.</c:v>
                </c:pt>
                <c:pt idx="16">
                  <c:v>10 mag.</c:v>
                </c:pt>
                <c:pt idx="17">
                  <c:v>17 mag.</c:v>
                </c:pt>
              </c:strCache>
            </c:strRef>
          </c:cat>
          <c:val>
            <c:numRef>
              <c:f>'dal 15 gennaio al 17 maggio '!$I$22:$Z$22</c:f>
              <c:numCache>
                <c:formatCode>General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B05-4C52-AB11-EA506E7BAB10}"/>
            </c:ext>
          </c:extLst>
        </c:ser>
        <c:ser>
          <c:idx val="6"/>
          <c:order val="6"/>
          <c:tx>
            <c:strRef>
              <c:f>'dal 15 gennaio al 17 maggio '!$H$23</c:f>
              <c:strCache>
                <c:ptCount val="1"/>
                <c:pt idx="0">
                  <c:v>Rieti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17 maggio '!$I$16:$Z$16</c:f>
              <c:strCache>
                <c:ptCount val="18"/>
                <c:pt idx="0">
                  <c:v>15 gen.</c:v>
                </c:pt>
                <c:pt idx="1">
                  <c:v>25 gen.</c:v>
                </c:pt>
                <c:pt idx="2">
                  <c:v>29 gen.</c:v>
                </c:pt>
                <c:pt idx="3">
                  <c:v>8 
feb.</c:v>
                </c:pt>
                <c:pt idx="4">
                  <c:v>15 feb.</c:v>
                </c:pt>
                <c:pt idx="5">
                  <c:v>22 feb.</c:v>
                </c:pt>
                <c:pt idx="6">
                  <c:v>1 mar.</c:v>
                </c:pt>
                <c:pt idx="7">
                  <c:v>8 mar.</c:v>
                </c:pt>
                <c:pt idx="8">
                  <c:v>15 mar.</c:v>
                </c:pt>
                <c:pt idx="9">
                  <c:v>22 mar.</c:v>
                </c:pt>
                <c:pt idx="10">
                  <c:v>29 mar.</c:v>
                </c:pt>
                <c:pt idx="11">
                  <c:v>6 apr.</c:v>
                </c:pt>
                <c:pt idx="12">
                  <c:v>12 apr.</c:v>
                </c:pt>
                <c:pt idx="13">
                  <c:v>19 apr.</c:v>
                </c:pt>
                <c:pt idx="14">
                  <c:v>26 apr.</c:v>
                </c:pt>
                <c:pt idx="15">
                  <c:v>3 mag.</c:v>
                </c:pt>
                <c:pt idx="16">
                  <c:v>10 mag.</c:v>
                </c:pt>
                <c:pt idx="17">
                  <c:v>17 mag.</c:v>
                </c:pt>
              </c:strCache>
            </c:strRef>
          </c:cat>
          <c:val>
            <c:numRef>
              <c:f>'dal 15 gennaio al 17 maggio '!$I$23:$Z$23</c:f>
              <c:numCache>
                <c:formatCode>General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16</c:v>
                </c:pt>
                <c:pt idx="6">
                  <c:v>20</c:v>
                </c:pt>
                <c:pt idx="7">
                  <c:v>11</c:v>
                </c:pt>
                <c:pt idx="8">
                  <c:v>14</c:v>
                </c:pt>
                <c:pt idx="9">
                  <c:v>6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2</c:v>
                </c:pt>
                <c:pt idx="1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B05-4C52-AB11-EA506E7BAB10}"/>
            </c:ext>
          </c:extLst>
        </c:ser>
        <c:ser>
          <c:idx val="7"/>
          <c:order val="7"/>
          <c:tx>
            <c:strRef>
              <c:f>'dal 15 gennaio al 17 maggio '!$H$24</c:f>
              <c:strCache>
                <c:ptCount val="1"/>
                <c:pt idx="0">
                  <c:v>Viterbo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17 maggio '!$I$16:$Z$16</c:f>
              <c:strCache>
                <c:ptCount val="18"/>
                <c:pt idx="0">
                  <c:v>15 gen.</c:v>
                </c:pt>
                <c:pt idx="1">
                  <c:v>25 gen.</c:v>
                </c:pt>
                <c:pt idx="2">
                  <c:v>29 gen.</c:v>
                </c:pt>
                <c:pt idx="3">
                  <c:v>8 
feb.</c:v>
                </c:pt>
                <c:pt idx="4">
                  <c:v>15 feb.</c:v>
                </c:pt>
                <c:pt idx="5">
                  <c:v>22 feb.</c:v>
                </c:pt>
                <c:pt idx="6">
                  <c:v>1 mar.</c:v>
                </c:pt>
                <c:pt idx="7">
                  <c:v>8 mar.</c:v>
                </c:pt>
                <c:pt idx="8">
                  <c:v>15 mar.</c:v>
                </c:pt>
                <c:pt idx="9">
                  <c:v>22 mar.</c:v>
                </c:pt>
                <c:pt idx="10">
                  <c:v>29 mar.</c:v>
                </c:pt>
                <c:pt idx="11">
                  <c:v>6 apr.</c:v>
                </c:pt>
                <c:pt idx="12">
                  <c:v>12 apr.</c:v>
                </c:pt>
                <c:pt idx="13">
                  <c:v>19 apr.</c:v>
                </c:pt>
                <c:pt idx="14">
                  <c:v>26 apr.</c:v>
                </c:pt>
                <c:pt idx="15">
                  <c:v>3 mag.</c:v>
                </c:pt>
                <c:pt idx="16">
                  <c:v>10 mag.</c:v>
                </c:pt>
                <c:pt idx="17">
                  <c:v>17 mag.</c:v>
                </c:pt>
              </c:strCache>
            </c:strRef>
          </c:cat>
          <c:val>
            <c:numRef>
              <c:f>'dal 15 gennaio al 17 maggio '!$I$24:$Z$24</c:f>
              <c:numCache>
                <c:formatCode>General</c:formatCode>
                <c:ptCount val="18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B05-4C52-AB11-EA506E7BAB10}"/>
            </c:ext>
          </c:extLst>
        </c:ser>
        <c:ser>
          <c:idx val="8"/>
          <c:order val="8"/>
          <c:tx>
            <c:strRef>
              <c:f>'dal 15 gennaio al 17 maggio '!$H$25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17 maggio '!$I$16:$Z$16</c:f>
              <c:strCache>
                <c:ptCount val="18"/>
                <c:pt idx="0">
                  <c:v>15 gen.</c:v>
                </c:pt>
                <c:pt idx="1">
                  <c:v>25 gen.</c:v>
                </c:pt>
                <c:pt idx="2">
                  <c:v>29 gen.</c:v>
                </c:pt>
                <c:pt idx="3">
                  <c:v>8 
feb.</c:v>
                </c:pt>
                <c:pt idx="4">
                  <c:v>15 feb.</c:v>
                </c:pt>
                <c:pt idx="5">
                  <c:v>22 feb.</c:v>
                </c:pt>
                <c:pt idx="6">
                  <c:v>1 mar.</c:v>
                </c:pt>
                <c:pt idx="7">
                  <c:v>8 mar.</c:v>
                </c:pt>
                <c:pt idx="8">
                  <c:v>15 mar.</c:v>
                </c:pt>
                <c:pt idx="9">
                  <c:v>22 mar.</c:v>
                </c:pt>
                <c:pt idx="10">
                  <c:v>29 mar.</c:v>
                </c:pt>
                <c:pt idx="11">
                  <c:v>6 apr.</c:v>
                </c:pt>
                <c:pt idx="12">
                  <c:v>12 apr.</c:v>
                </c:pt>
                <c:pt idx="13">
                  <c:v>19 apr.</c:v>
                </c:pt>
                <c:pt idx="14">
                  <c:v>26 apr.</c:v>
                </c:pt>
                <c:pt idx="15">
                  <c:v>3 mag.</c:v>
                </c:pt>
                <c:pt idx="16">
                  <c:v>10 mag.</c:v>
                </c:pt>
                <c:pt idx="17">
                  <c:v>17 mag.</c:v>
                </c:pt>
              </c:strCache>
            </c:strRef>
          </c:cat>
          <c:val>
            <c:numRef>
              <c:f>'dal 15 gennaio al 17 maggio '!$I$25:$Z$25</c:f>
              <c:numCache>
                <c:formatCode>General</c:formatCode>
                <c:ptCount val="18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49</c:v>
                </c:pt>
                <c:pt idx="4">
                  <c:v>45</c:v>
                </c:pt>
                <c:pt idx="5">
                  <c:v>36</c:v>
                </c:pt>
                <c:pt idx="6">
                  <c:v>43</c:v>
                </c:pt>
                <c:pt idx="7">
                  <c:v>22</c:v>
                </c:pt>
                <c:pt idx="8">
                  <c:v>29</c:v>
                </c:pt>
                <c:pt idx="9">
                  <c:v>19</c:v>
                </c:pt>
                <c:pt idx="10">
                  <c:v>39</c:v>
                </c:pt>
                <c:pt idx="11">
                  <c:v>84</c:v>
                </c:pt>
                <c:pt idx="12">
                  <c:v>89</c:v>
                </c:pt>
                <c:pt idx="13">
                  <c:v>77</c:v>
                </c:pt>
                <c:pt idx="14">
                  <c:v>52</c:v>
                </c:pt>
                <c:pt idx="15">
                  <c:v>40</c:v>
                </c:pt>
                <c:pt idx="16">
                  <c:v>17</c:v>
                </c:pt>
                <c:pt idx="17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B05-4C52-AB11-EA506E7BAB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942528"/>
        <c:axId val="145325376"/>
      </c:barChart>
      <c:catAx>
        <c:axId val="20994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5325376"/>
        <c:crosses val="autoZero"/>
        <c:auto val="1"/>
        <c:lblAlgn val="ctr"/>
        <c:lblOffset val="100"/>
        <c:noMultiLvlLbl val="0"/>
      </c:catAx>
      <c:valAx>
        <c:axId val="145325376"/>
        <c:scaling>
          <c:orientation val="minMax"/>
          <c:max val="12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994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5909903959116162E-2"/>
          <c:y val="0.87472236120007862"/>
          <c:w val="0.80667567451836475"/>
          <c:h val="0.109886250875838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169195258861373E-2"/>
          <c:y val="4.3702820818434643E-2"/>
          <c:w val="0.86304086989126361"/>
          <c:h val="0.82171188672929596"/>
        </c:manualLayout>
      </c:layout>
      <c:areaChart>
        <c:grouping val="stacked"/>
        <c:varyColors val="0"/>
        <c:ser>
          <c:idx val="0"/>
          <c:order val="0"/>
          <c:tx>
            <c:strRef>
              <c:f>'dal 15 gennaio al 17 maggio '!$H$32</c:f>
              <c:strCache>
                <c:ptCount val="1"/>
                <c:pt idx="0">
                  <c:v>positivi asintomatici o paucisintomatici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'dal 15 gennaio al 17 maggio '!$I$31:$AA$31</c:f>
              <c:strCache>
                <c:ptCount val="19"/>
                <c:pt idx="0">
                  <c:v>15.01</c:v>
                </c:pt>
                <c:pt idx="1">
                  <c:v>25.01</c:v>
                </c:pt>
                <c:pt idx="2">
                  <c:v>29.01</c:v>
                </c:pt>
                <c:pt idx="3">
                  <c:v>01.02 </c:v>
                </c:pt>
                <c:pt idx="4">
                  <c:v>08.01</c:v>
                </c:pt>
                <c:pt idx="5">
                  <c:v>15.02</c:v>
                </c:pt>
                <c:pt idx="6">
                  <c:v>22.02</c:v>
                </c:pt>
                <c:pt idx="7">
                  <c:v>01.03</c:v>
                </c:pt>
                <c:pt idx="8">
                  <c:v> 08.03</c:v>
                </c:pt>
                <c:pt idx="9">
                  <c:v>15.03</c:v>
                </c:pt>
                <c:pt idx="10">
                  <c:v>22.03</c:v>
                </c:pt>
                <c:pt idx="11">
                  <c:v>29.03</c:v>
                </c:pt>
                <c:pt idx="12">
                  <c:v>06.04</c:v>
                </c:pt>
                <c:pt idx="13">
                  <c:v>12.04</c:v>
                </c:pt>
                <c:pt idx="14">
                  <c:v>19.04</c:v>
                </c:pt>
                <c:pt idx="15">
                  <c:v>26.04</c:v>
                </c:pt>
                <c:pt idx="16">
                  <c:v>03.05</c:v>
                </c:pt>
                <c:pt idx="17">
                  <c:v>10.05</c:v>
                </c:pt>
                <c:pt idx="18">
                  <c:v>17.05</c:v>
                </c:pt>
              </c:strCache>
            </c:strRef>
          </c:cat>
          <c:val>
            <c:numRef>
              <c:f>'dal 15 gennaio al 17 maggio '!$I$32:$AA$32</c:f>
              <c:numCache>
                <c:formatCode>General</c:formatCode>
                <c:ptCount val="19"/>
                <c:pt idx="0">
                  <c:v>68</c:v>
                </c:pt>
                <c:pt idx="1">
                  <c:v>47</c:v>
                </c:pt>
                <c:pt idx="2">
                  <c:v>80</c:v>
                </c:pt>
                <c:pt idx="3">
                  <c:v>63</c:v>
                </c:pt>
                <c:pt idx="4">
                  <c:v>47</c:v>
                </c:pt>
                <c:pt idx="5">
                  <c:v>37</c:v>
                </c:pt>
                <c:pt idx="6">
                  <c:v>34</c:v>
                </c:pt>
                <c:pt idx="7">
                  <c:v>42</c:v>
                </c:pt>
                <c:pt idx="8">
                  <c:v>21</c:v>
                </c:pt>
                <c:pt idx="9">
                  <c:v>28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E1-4F1A-BF50-B75B01E05CCD}"/>
            </c:ext>
          </c:extLst>
        </c:ser>
        <c:ser>
          <c:idx val="1"/>
          <c:order val="1"/>
          <c:tx>
            <c:strRef>
              <c:f>'dal 15 gennaio al 17 maggio '!$H$33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'dal 15 gennaio al 17 maggio '!$I$31:$AA$31</c:f>
              <c:strCache>
                <c:ptCount val="19"/>
                <c:pt idx="0">
                  <c:v>15.01</c:v>
                </c:pt>
                <c:pt idx="1">
                  <c:v>25.01</c:v>
                </c:pt>
                <c:pt idx="2">
                  <c:v>29.01</c:v>
                </c:pt>
                <c:pt idx="3">
                  <c:v>01.02 </c:v>
                </c:pt>
                <c:pt idx="4">
                  <c:v>08.01</c:v>
                </c:pt>
                <c:pt idx="5">
                  <c:v>15.02</c:v>
                </c:pt>
                <c:pt idx="6">
                  <c:v>22.02</c:v>
                </c:pt>
                <c:pt idx="7">
                  <c:v>01.03</c:v>
                </c:pt>
                <c:pt idx="8">
                  <c:v> 08.03</c:v>
                </c:pt>
                <c:pt idx="9">
                  <c:v>15.03</c:v>
                </c:pt>
                <c:pt idx="10">
                  <c:v>22.03</c:v>
                </c:pt>
                <c:pt idx="11">
                  <c:v>29.03</c:v>
                </c:pt>
                <c:pt idx="12">
                  <c:v>06.04</c:v>
                </c:pt>
                <c:pt idx="13">
                  <c:v>12.04</c:v>
                </c:pt>
                <c:pt idx="14">
                  <c:v>19.04</c:v>
                </c:pt>
                <c:pt idx="15">
                  <c:v>26.04</c:v>
                </c:pt>
                <c:pt idx="16">
                  <c:v>03.05</c:v>
                </c:pt>
                <c:pt idx="17">
                  <c:v>10.05</c:v>
                </c:pt>
                <c:pt idx="18">
                  <c:v>17.05</c:v>
                </c:pt>
              </c:strCache>
            </c:strRef>
          </c:cat>
          <c:val>
            <c:numRef>
              <c:f>'dal 15 gennaio al 17 maggio '!$I$33:$AA$33</c:f>
              <c:numCache>
                <c:formatCode>General</c:formatCode>
                <c:ptCount val="19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E1-4F1A-BF50-B75B01E05CCD}"/>
            </c:ext>
          </c:extLst>
        </c:ser>
        <c:ser>
          <c:idx val="2"/>
          <c:order val="2"/>
          <c:tx>
            <c:strRef>
              <c:f>'dal 15 gennaio al 17 maggio '!$H$34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25400">
              <a:noFill/>
            </a:ln>
            <a:effectLst/>
          </c:spPr>
          <c:dLbls>
            <c:dLbl>
              <c:idx val="0"/>
              <c:layout>
                <c:manualLayout>
                  <c:x val="1.2587013579824256E-2"/>
                  <c:y val="0.1182168031671626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7E1-4F1A-BF50-B75B01E05CCD}"/>
                </c:ext>
              </c:extLst>
            </c:dLbl>
            <c:dLbl>
              <c:idx val="1"/>
              <c:layout>
                <c:manualLayout>
                  <c:x val="-8.3756811308912573E-3"/>
                  <c:y val="7.54867932478339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155844155844161E-2"/>
                      <c:h val="0.106555423122765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7E1-4F1A-BF50-B75B01E05CCD}"/>
                </c:ext>
              </c:extLst>
            </c:dLbl>
            <c:dLbl>
              <c:idx val="2"/>
              <c:layout>
                <c:manualLayout>
                  <c:x val="1.0330302398554559E-3"/>
                  <c:y val="0.1652416190451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7E1-4F1A-BF50-B75B01E05CC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7E1-4F1A-BF50-B75B01E05CC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7E1-4F1A-BF50-B75B01E05CC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7E1-4F1A-BF50-B75B01E05CCD}"/>
                </c:ext>
              </c:extLst>
            </c:dLbl>
            <c:dLbl>
              <c:idx val="6"/>
              <c:layout>
                <c:manualLayout>
                  <c:x val="0"/>
                  <c:y val="4.013377926421404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7E1-4F1A-BF50-B75B01E05CCD}"/>
                </c:ext>
              </c:extLst>
            </c:dLbl>
            <c:dLbl>
              <c:idx val="7"/>
              <c:layout>
                <c:manualLayout>
                  <c:x val="3.3967391304347825E-3"/>
                  <c:y val="4.90523968784838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07E1-4F1A-BF50-B75B01E05CCD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7E1-4F1A-BF50-B75B01E05CCD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7E1-4F1A-BF50-B75B01E05CCD}"/>
                </c:ext>
              </c:extLst>
            </c:dLbl>
            <c:dLbl>
              <c:idx val="10"/>
              <c:layout>
                <c:manualLayout>
                  <c:x val="-6.7934782608696483E-3"/>
                  <c:y val="-8.175305037925881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07E1-4F1A-BF50-B75B01E05CCD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7E1-4F1A-BF50-B75B01E05CCD}"/>
                </c:ext>
              </c:extLst>
            </c:dLbl>
            <c:dLbl>
              <c:idx val="13"/>
              <c:layout>
                <c:manualLayout>
                  <c:x val="-2.2011047871733423E-3"/>
                  <c:y val="0.164994425863991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07E1-4F1A-BF50-B75B01E05CCD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7E1-4F1A-BF50-B75B01E05CCD}"/>
                </c:ext>
              </c:extLst>
            </c:dLbl>
            <c:dLbl>
              <c:idx val="15"/>
              <c:layout>
                <c:manualLayout>
                  <c:x val="-7.9257246376811599E-3"/>
                  <c:y val="2.229654403567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07E1-4F1A-BF50-B75B01E05CCD}"/>
                </c:ext>
              </c:extLst>
            </c:dLbl>
            <c:dLbl>
              <c:idx val="16"/>
              <c:layout>
                <c:manualLayout>
                  <c:x val="-2.0601565718994645E-3"/>
                  <c:y val="2.918855808523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07E1-4F1A-BF50-B75B01E05C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'dal 15 gennaio al 17 maggio '!$I$31:$AA$31</c:f>
              <c:strCache>
                <c:ptCount val="19"/>
                <c:pt idx="0">
                  <c:v>15.01</c:v>
                </c:pt>
                <c:pt idx="1">
                  <c:v>25.01</c:v>
                </c:pt>
                <c:pt idx="2">
                  <c:v>29.01</c:v>
                </c:pt>
                <c:pt idx="3">
                  <c:v>01.02 </c:v>
                </c:pt>
                <c:pt idx="4">
                  <c:v>08.01</c:v>
                </c:pt>
                <c:pt idx="5">
                  <c:v>15.02</c:v>
                </c:pt>
                <c:pt idx="6">
                  <c:v>22.02</c:v>
                </c:pt>
                <c:pt idx="7">
                  <c:v>01.03</c:v>
                </c:pt>
                <c:pt idx="8">
                  <c:v> 08.03</c:v>
                </c:pt>
                <c:pt idx="9">
                  <c:v>15.03</c:v>
                </c:pt>
                <c:pt idx="10">
                  <c:v>22.03</c:v>
                </c:pt>
                <c:pt idx="11">
                  <c:v>29.03</c:v>
                </c:pt>
                <c:pt idx="12">
                  <c:v>06.04</c:v>
                </c:pt>
                <c:pt idx="13">
                  <c:v>12.04</c:v>
                </c:pt>
                <c:pt idx="14">
                  <c:v>19.04</c:v>
                </c:pt>
                <c:pt idx="15">
                  <c:v>26.04</c:v>
                </c:pt>
                <c:pt idx="16">
                  <c:v>03.05</c:v>
                </c:pt>
                <c:pt idx="17">
                  <c:v>10.05</c:v>
                </c:pt>
                <c:pt idx="18">
                  <c:v>17.05</c:v>
                </c:pt>
              </c:strCache>
            </c:strRef>
          </c:cat>
          <c:val>
            <c:numRef>
              <c:f>'dal 15 gennaio al 17 maggio '!$I$34:$AA$34</c:f>
              <c:numCache>
                <c:formatCode>General</c:formatCode>
                <c:ptCount val="19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72</c:v>
                </c:pt>
                <c:pt idx="4">
                  <c:v>55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  <c:pt idx="9">
                  <c:v>29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07E1-4F1A-BF50-B75B01E05C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943040"/>
        <c:axId val="219604672"/>
      </c:areaChart>
      <c:catAx>
        <c:axId val="20994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1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9604672"/>
        <c:crosses val="autoZero"/>
        <c:auto val="1"/>
        <c:lblAlgn val="ctr"/>
        <c:lblOffset val="100"/>
        <c:noMultiLvlLbl val="0"/>
      </c:catAx>
      <c:valAx>
        <c:axId val="219604672"/>
        <c:scaling>
          <c:orientation val="minMax"/>
          <c:max val="18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30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764655499644744"/>
          <c:y val="0.94842665244777857"/>
          <c:w val="0.44496226831349417"/>
          <c:h val="3.98979243181292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17/05/2021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17/05/2021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17/05/2021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17/05/2021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46"/>
            <a:ext cx="12192001" cy="750506"/>
          </a:xfr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2800" b="1" dirty="0" smtClean="0"/>
              <a:t>Situazione della diffusione del Covid-19 tra i detenuti reclusi negli Istituti di Pena del Lazio dal 15 gennaio 2021 al </a:t>
            </a:r>
            <a:r>
              <a:rPr lang="it-IT" sz="2800" b="1" dirty="0" smtClean="0"/>
              <a:t>17 maggio 2021</a:t>
            </a:r>
            <a:endParaRPr lang="it-IT" sz="28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161168"/>
              </p:ext>
            </p:extLst>
          </p:nvPr>
        </p:nvGraphicFramePr>
        <p:xfrm>
          <a:off x="667512" y="850392"/>
          <a:ext cx="10557061" cy="5746929"/>
        </p:xfrm>
        <a:graphic>
          <a:graphicData uri="http://schemas.openxmlformats.org/drawingml/2006/table">
            <a:tbl>
              <a:tblPr/>
              <a:tblGrid>
                <a:gridCol w="921017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1202199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577183">
                  <a:extLst>
                    <a:ext uri="{9D8B030D-6E8A-4147-A177-3AD203B41FA5}">
                      <a16:colId xmlns:a16="http://schemas.microsoft.com/office/drawing/2014/main" val="299421036"/>
                    </a:ext>
                  </a:extLst>
                </a:gridCol>
                <a:gridCol w="562952">
                  <a:extLst>
                    <a:ext uri="{9D8B030D-6E8A-4147-A177-3AD203B41FA5}">
                      <a16:colId xmlns:a16="http://schemas.microsoft.com/office/drawing/2014/main" val="336994102"/>
                    </a:ext>
                  </a:extLst>
                </a:gridCol>
                <a:gridCol w="565823">
                  <a:extLst>
                    <a:ext uri="{9D8B030D-6E8A-4147-A177-3AD203B41FA5}">
                      <a16:colId xmlns:a16="http://schemas.microsoft.com/office/drawing/2014/main" val="2018798648"/>
                    </a:ext>
                  </a:extLst>
                </a:gridCol>
                <a:gridCol w="684389">
                  <a:extLst>
                    <a:ext uri="{9D8B030D-6E8A-4147-A177-3AD203B41FA5}">
                      <a16:colId xmlns:a16="http://schemas.microsoft.com/office/drawing/2014/main" val="2673930764"/>
                    </a:ext>
                  </a:extLst>
                </a:gridCol>
                <a:gridCol w="668360">
                  <a:extLst>
                    <a:ext uri="{9D8B030D-6E8A-4147-A177-3AD203B41FA5}">
                      <a16:colId xmlns:a16="http://schemas.microsoft.com/office/drawing/2014/main" val="2308737938"/>
                    </a:ext>
                  </a:extLst>
                </a:gridCol>
                <a:gridCol w="702097">
                  <a:extLst>
                    <a:ext uri="{9D8B030D-6E8A-4147-A177-3AD203B41FA5}">
                      <a16:colId xmlns:a16="http://schemas.microsoft.com/office/drawing/2014/main" val="2991445641"/>
                    </a:ext>
                  </a:extLst>
                </a:gridCol>
                <a:gridCol w="715684">
                  <a:extLst>
                    <a:ext uri="{9D8B030D-6E8A-4147-A177-3AD203B41FA5}">
                      <a16:colId xmlns:a16="http://schemas.microsoft.com/office/drawing/2014/main" val="2998623051"/>
                    </a:ext>
                  </a:extLst>
                </a:gridCol>
                <a:gridCol w="633197">
                  <a:extLst>
                    <a:ext uri="{9D8B030D-6E8A-4147-A177-3AD203B41FA5}">
                      <a16:colId xmlns:a16="http://schemas.microsoft.com/office/drawing/2014/main" val="922689046"/>
                    </a:ext>
                  </a:extLst>
                </a:gridCol>
                <a:gridCol w="66483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664832">
                  <a:extLst>
                    <a:ext uri="{9D8B030D-6E8A-4147-A177-3AD203B41FA5}">
                      <a16:colId xmlns:a16="http://schemas.microsoft.com/office/drawing/2014/main" val="1058002416"/>
                    </a:ext>
                  </a:extLst>
                </a:gridCol>
                <a:gridCol w="664832">
                  <a:extLst>
                    <a:ext uri="{9D8B030D-6E8A-4147-A177-3AD203B41FA5}">
                      <a16:colId xmlns:a16="http://schemas.microsoft.com/office/drawing/2014/main" val="2101286815"/>
                    </a:ext>
                  </a:extLst>
                </a:gridCol>
                <a:gridCol w="664832">
                  <a:extLst>
                    <a:ext uri="{9D8B030D-6E8A-4147-A177-3AD203B41FA5}">
                      <a16:colId xmlns:a16="http://schemas.microsoft.com/office/drawing/2014/main" val="2672489672"/>
                    </a:ext>
                  </a:extLst>
                </a:gridCol>
                <a:gridCol w="664832">
                  <a:extLst>
                    <a:ext uri="{9D8B030D-6E8A-4147-A177-3AD203B41FA5}">
                      <a16:colId xmlns:a16="http://schemas.microsoft.com/office/drawing/2014/main" val="1276950095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 DI PENA 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15-gen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29-gen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01-feb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15-feb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01-mar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15-</a:t>
                      </a:r>
                      <a:r>
                        <a:rPr lang="it-IT" sz="16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29-mar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6-apr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19-apr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26-apr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03-mag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10-mag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17-mag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2530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365968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7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7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5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1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46937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78167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44733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3781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89515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2123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154539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47982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284643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638410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10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9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7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1 </a:t>
                      </a:r>
                    </a:p>
                    <a:p>
                      <a:pPr algn="ctr" rtl="0" fontAlgn="ctr"/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67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6" y="127318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di Pena del Lazio dal 15 gennaio al </a:t>
            </a:r>
            <a:r>
              <a:rPr lang="it-IT" b="1" dirty="0" smtClean="0"/>
              <a:t>17 </a:t>
            </a:r>
            <a:r>
              <a:rPr lang="it-IT" b="1" dirty="0" smtClean="0"/>
              <a:t>maggio 2021</a:t>
            </a:r>
            <a:endParaRPr lang="it-IT" b="1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2664226"/>
              </p:ext>
            </p:extLst>
          </p:nvPr>
        </p:nvGraphicFramePr>
        <p:xfrm>
          <a:off x="493776" y="1174376"/>
          <a:ext cx="11365431" cy="5390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025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94891" y="0"/>
            <a:ext cx="11714671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di Pena del Lazio dal 15 gennaio </a:t>
            </a:r>
            <a:r>
              <a:rPr lang="it-IT" b="1" smtClean="0"/>
              <a:t>al </a:t>
            </a:r>
            <a:r>
              <a:rPr lang="it-IT" b="1" smtClean="0"/>
              <a:t>17 </a:t>
            </a:r>
            <a:r>
              <a:rPr lang="it-IT" b="1" dirty="0" smtClean="0"/>
              <a:t>maggio 2021</a:t>
            </a:r>
            <a:endParaRPr lang="it-IT" b="1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6698487"/>
              </p:ext>
            </p:extLst>
          </p:nvPr>
        </p:nvGraphicFramePr>
        <p:xfrm>
          <a:off x="510189" y="1061049"/>
          <a:ext cx="11299373" cy="5636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301</Words>
  <Application>Microsoft Office PowerPoint</Application>
  <PresentationFormat>Widescreen</PresentationFormat>
  <Paragraphs>174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76</cp:revision>
  <dcterms:created xsi:type="dcterms:W3CDTF">2021-02-16T11:24:19Z</dcterms:created>
  <dcterms:modified xsi:type="dcterms:W3CDTF">2021-05-17T16:25:56Z</dcterms:modified>
</cp:coreProperties>
</file>