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96" autoAdjust="0"/>
    <p:restoredTop sz="94660"/>
  </p:normalViewPr>
  <p:slideViewPr>
    <p:cSldViewPr snapToGrid="0">
      <p:cViewPr>
        <p:scale>
          <a:sx n="90" d="100"/>
          <a:sy n="90" d="100"/>
        </p:scale>
        <p:origin x="269" y="-1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25%20maggio%20con%20dati%20da%20tarantin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25%20maggio%20con%20dati%20da%20tarantino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258924357634048E-2"/>
          <c:y val="1.9786122917004226E-2"/>
          <c:w val="0.97747210972063525"/>
          <c:h val="0.7930188836377686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'dal 15 gennaio al 24 maggio 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'dal 15 gennaio al 24 maggio '!$I$16:$Y$16</c:f>
              <c:strCache>
                <c:ptCount val="17"/>
                <c:pt idx="0">
                  <c:v>15 gen.</c:v>
                </c:pt>
                <c:pt idx="1">
                  <c:v>29 gen.</c:v>
                </c:pt>
                <c:pt idx="2">
                  <c:v>15 feb.</c:v>
                </c:pt>
                <c:pt idx="3">
                  <c:v>22 feb.</c:v>
                </c:pt>
                <c:pt idx="4">
                  <c:v>1 mar.</c:v>
                </c:pt>
                <c:pt idx="5">
                  <c:v>8 mar.</c:v>
                </c:pt>
                <c:pt idx="6">
                  <c:v>15 mar.</c:v>
                </c:pt>
                <c:pt idx="7">
                  <c:v>22 mar.</c:v>
                </c:pt>
                <c:pt idx="8">
                  <c:v>29 mar.</c:v>
                </c:pt>
                <c:pt idx="9">
                  <c:v>6 apr.</c:v>
                </c:pt>
                <c:pt idx="10">
                  <c:v>12 apr.</c:v>
                </c:pt>
                <c:pt idx="11">
                  <c:v>19 apr.</c:v>
                </c:pt>
                <c:pt idx="12">
                  <c:v>26 apr.</c:v>
                </c:pt>
                <c:pt idx="13">
                  <c:v>3 mag.</c:v>
                </c:pt>
                <c:pt idx="14">
                  <c:v>10 mag.</c:v>
                </c:pt>
                <c:pt idx="15">
                  <c:v>17 mag.</c:v>
                </c:pt>
                <c:pt idx="16">
                  <c:v>24 mag.</c:v>
                </c:pt>
              </c:strCache>
            </c:strRef>
          </c:cat>
          <c:val>
            <c:numRef>
              <c:f>'dal 15 gennaio al 24 maggio '!$I$17:$Y$17</c:f>
              <c:numCache>
                <c:formatCode>General</c:formatCode>
                <c:ptCount val="17"/>
                <c:pt idx="0">
                  <c:v>14</c:v>
                </c:pt>
                <c:pt idx="1">
                  <c:v>3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10</c:v>
                </c:pt>
                <c:pt idx="7">
                  <c:v>11</c:v>
                </c:pt>
                <c:pt idx="8">
                  <c:v>3</c:v>
                </c:pt>
                <c:pt idx="9">
                  <c:v>6</c:v>
                </c:pt>
                <c:pt idx="10">
                  <c:v>6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D9-4061-966C-AA9C74766618}"/>
            </c:ext>
          </c:extLst>
        </c:ser>
        <c:ser>
          <c:idx val="1"/>
          <c:order val="1"/>
          <c:tx>
            <c:strRef>
              <c:f>'dal 15 gennaio al 24 maggio 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'dal 15 gennaio al 24 maggio '!$I$16:$Y$16</c:f>
              <c:strCache>
                <c:ptCount val="17"/>
                <c:pt idx="0">
                  <c:v>15 gen.</c:v>
                </c:pt>
                <c:pt idx="1">
                  <c:v>29 gen.</c:v>
                </c:pt>
                <c:pt idx="2">
                  <c:v>15 feb.</c:v>
                </c:pt>
                <c:pt idx="3">
                  <c:v>22 feb.</c:v>
                </c:pt>
                <c:pt idx="4">
                  <c:v>1 mar.</c:v>
                </c:pt>
                <c:pt idx="5">
                  <c:v>8 mar.</c:v>
                </c:pt>
                <c:pt idx="6">
                  <c:v>15 mar.</c:v>
                </c:pt>
                <c:pt idx="7">
                  <c:v>22 mar.</c:v>
                </c:pt>
                <c:pt idx="8">
                  <c:v>29 mar.</c:v>
                </c:pt>
                <c:pt idx="9">
                  <c:v>6 apr.</c:v>
                </c:pt>
                <c:pt idx="10">
                  <c:v>12 apr.</c:v>
                </c:pt>
                <c:pt idx="11">
                  <c:v>19 apr.</c:v>
                </c:pt>
                <c:pt idx="12">
                  <c:v>26 apr.</c:v>
                </c:pt>
                <c:pt idx="13">
                  <c:v>3 mag.</c:v>
                </c:pt>
                <c:pt idx="14">
                  <c:v>10 mag.</c:v>
                </c:pt>
                <c:pt idx="15">
                  <c:v>17 mag.</c:v>
                </c:pt>
                <c:pt idx="16">
                  <c:v>24 mag.</c:v>
                </c:pt>
              </c:strCache>
            </c:strRef>
          </c:cat>
          <c:val>
            <c:numRef>
              <c:f>'dal 15 gennaio al 24 maggio '!$I$18:$Y$18</c:f>
              <c:numCache>
                <c:formatCode>General</c:formatCode>
                <c:ptCount val="17"/>
                <c:pt idx="0">
                  <c:v>46</c:v>
                </c:pt>
                <c:pt idx="1">
                  <c:v>83</c:v>
                </c:pt>
                <c:pt idx="2">
                  <c:v>41</c:v>
                </c:pt>
                <c:pt idx="3">
                  <c:v>19</c:v>
                </c:pt>
                <c:pt idx="4">
                  <c:v>17</c:v>
                </c:pt>
                <c:pt idx="5">
                  <c:v>6</c:v>
                </c:pt>
                <c:pt idx="6">
                  <c:v>3</c:v>
                </c:pt>
                <c:pt idx="7">
                  <c:v>2</c:v>
                </c:pt>
                <c:pt idx="8">
                  <c:v>34</c:v>
                </c:pt>
                <c:pt idx="9">
                  <c:v>62</c:v>
                </c:pt>
                <c:pt idx="10">
                  <c:v>71</c:v>
                </c:pt>
                <c:pt idx="11">
                  <c:v>62</c:v>
                </c:pt>
                <c:pt idx="12">
                  <c:v>40</c:v>
                </c:pt>
                <c:pt idx="13">
                  <c:v>33</c:v>
                </c:pt>
                <c:pt idx="14">
                  <c:v>14</c:v>
                </c:pt>
                <c:pt idx="15">
                  <c:v>7</c:v>
                </c:pt>
                <c:pt idx="16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D9-4061-966C-AA9C74766618}"/>
            </c:ext>
          </c:extLst>
        </c:ser>
        <c:ser>
          <c:idx val="2"/>
          <c:order val="2"/>
          <c:tx>
            <c:strRef>
              <c:f>'dal 15 gennaio al 24 maggio 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'dal 15 gennaio al 24 maggio '!$I$16:$Y$16</c:f>
              <c:strCache>
                <c:ptCount val="17"/>
                <c:pt idx="0">
                  <c:v>15 gen.</c:v>
                </c:pt>
                <c:pt idx="1">
                  <c:v>29 gen.</c:v>
                </c:pt>
                <c:pt idx="2">
                  <c:v>15 feb.</c:v>
                </c:pt>
                <c:pt idx="3">
                  <c:v>22 feb.</c:v>
                </c:pt>
                <c:pt idx="4">
                  <c:v>1 mar.</c:v>
                </c:pt>
                <c:pt idx="5">
                  <c:v>8 mar.</c:v>
                </c:pt>
                <c:pt idx="6">
                  <c:v>15 mar.</c:v>
                </c:pt>
                <c:pt idx="7">
                  <c:v>22 mar.</c:v>
                </c:pt>
                <c:pt idx="8">
                  <c:v>29 mar.</c:v>
                </c:pt>
                <c:pt idx="9">
                  <c:v>6 apr.</c:v>
                </c:pt>
                <c:pt idx="10">
                  <c:v>12 apr.</c:v>
                </c:pt>
                <c:pt idx="11">
                  <c:v>19 apr.</c:v>
                </c:pt>
                <c:pt idx="12">
                  <c:v>26 apr.</c:v>
                </c:pt>
                <c:pt idx="13">
                  <c:v>3 mag.</c:v>
                </c:pt>
                <c:pt idx="14">
                  <c:v>10 mag.</c:v>
                </c:pt>
                <c:pt idx="15">
                  <c:v>17 mag.</c:v>
                </c:pt>
                <c:pt idx="16">
                  <c:v>24 mag.</c:v>
                </c:pt>
              </c:strCache>
            </c:strRef>
          </c:cat>
          <c:val>
            <c:numRef>
              <c:f>'dal 15 gennaio al 24 maggio '!$I$19:$Y$19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2</c:v>
                </c:pt>
                <c:pt idx="9">
                  <c:v>15</c:v>
                </c:pt>
                <c:pt idx="10">
                  <c:v>11</c:v>
                </c:pt>
                <c:pt idx="11">
                  <c:v>14</c:v>
                </c:pt>
                <c:pt idx="12">
                  <c:v>11</c:v>
                </c:pt>
                <c:pt idx="13">
                  <c:v>5</c:v>
                </c:pt>
                <c:pt idx="14">
                  <c:v>1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CD9-4061-966C-AA9C74766618}"/>
            </c:ext>
          </c:extLst>
        </c:ser>
        <c:ser>
          <c:idx val="3"/>
          <c:order val="3"/>
          <c:tx>
            <c:strRef>
              <c:f>'dal 15 gennaio al 24 maggio 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'dal 15 gennaio al 24 maggio '!$I$16:$Y$16</c:f>
              <c:strCache>
                <c:ptCount val="17"/>
                <c:pt idx="0">
                  <c:v>15 gen.</c:v>
                </c:pt>
                <c:pt idx="1">
                  <c:v>29 gen.</c:v>
                </c:pt>
                <c:pt idx="2">
                  <c:v>15 feb.</c:v>
                </c:pt>
                <c:pt idx="3">
                  <c:v>22 feb.</c:v>
                </c:pt>
                <c:pt idx="4">
                  <c:v>1 mar.</c:v>
                </c:pt>
                <c:pt idx="5">
                  <c:v>8 mar.</c:v>
                </c:pt>
                <c:pt idx="6">
                  <c:v>15 mar.</c:v>
                </c:pt>
                <c:pt idx="7">
                  <c:v>22 mar.</c:v>
                </c:pt>
                <c:pt idx="8">
                  <c:v>29 mar.</c:v>
                </c:pt>
                <c:pt idx="9">
                  <c:v>6 apr.</c:v>
                </c:pt>
                <c:pt idx="10">
                  <c:v>12 apr.</c:v>
                </c:pt>
                <c:pt idx="11">
                  <c:v>19 apr.</c:v>
                </c:pt>
                <c:pt idx="12">
                  <c:v>26 apr.</c:v>
                </c:pt>
                <c:pt idx="13">
                  <c:v>3 mag.</c:v>
                </c:pt>
                <c:pt idx="14">
                  <c:v>10 mag.</c:v>
                </c:pt>
                <c:pt idx="15">
                  <c:v>17 mag.</c:v>
                </c:pt>
                <c:pt idx="16">
                  <c:v>24 mag.</c:v>
                </c:pt>
              </c:strCache>
            </c:strRef>
          </c:cat>
          <c:val>
            <c:numRef>
              <c:f>'dal 15 gennaio al 24 maggio '!$I$20:$Y$20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CD9-4061-966C-AA9C74766618}"/>
            </c:ext>
          </c:extLst>
        </c:ser>
        <c:ser>
          <c:idx val="4"/>
          <c:order val="4"/>
          <c:tx>
            <c:strRef>
              <c:f>'dal 15 gennaio al 24 maggio 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24 maggio '!$I$16:$Y$16</c:f>
              <c:strCache>
                <c:ptCount val="17"/>
                <c:pt idx="0">
                  <c:v>15 gen.</c:v>
                </c:pt>
                <c:pt idx="1">
                  <c:v>29 gen.</c:v>
                </c:pt>
                <c:pt idx="2">
                  <c:v>15 feb.</c:v>
                </c:pt>
                <c:pt idx="3">
                  <c:v>22 feb.</c:v>
                </c:pt>
                <c:pt idx="4">
                  <c:v>1 mar.</c:v>
                </c:pt>
                <c:pt idx="5">
                  <c:v>8 mar.</c:v>
                </c:pt>
                <c:pt idx="6">
                  <c:v>15 mar.</c:v>
                </c:pt>
                <c:pt idx="7">
                  <c:v>22 mar.</c:v>
                </c:pt>
                <c:pt idx="8">
                  <c:v>29 mar.</c:v>
                </c:pt>
                <c:pt idx="9">
                  <c:v>6 apr.</c:v>
                </c:pt>
                <c:pt idx="10">
                  <c:v>12 apr.</c:v>
                </c:pt>
                <c:pt idx="11">
                  <c:v>19 apr.</c:v>
                </c:pt>
                <c:pt idx="12">
                  <c:v>26 apr.</c:v>
                </c:pt>
                <c:pt idx="13">
                  <c:v>3 mag.</c:v>
                </c:pt>
                <c:pt idx="14">
                  <c:v>10 mag.</c:v>
                </c:pt>
                <c:pt idx="15">
                  <c:v>17 mag.</c:v>
                </c:pt>
                <c:pt idx="16">
                  <c:v>24 mag.</c:v>
                </c:pt>
              </c:strCache>
            </c:strRef>
          </c:cat>
          <c:val>
            <c:numRef>
              <c:f>'dal 15 gennaio al 24 maggio '!$I$21:$Y$21</c:f>
              <c:numCache>
                <c:formatCode>General</c:formatCode>
                <c:ptCount val="17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4</c:v>
                </c:pt>
                <c:pt idx="5">
                  <c:v>4</c:v>
                </c:pt>
                <c:pt idx="6">
                  <c:v>2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CD9-4061-966C-AA9C74766618}"/>
            </c:ext>
          </c:extLst>
        </c:ser>
        <c:ser>
          <c:idx val="5"/>
          <c:order val="5"/>
          <c:tx>
            <c:strRef>
              <c:f>'dal 15 gennaio al 24 maggio 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'dal 15 gennaio al 24 maggio '!$I$16:$Y$16</c:f>
              <c:strCache>
                <c:ptCount val="17"/>
                <c:pt idx="0">
                  <c:v>15 gen.</c:v>
                </c:pt>
                <c:pt idx="1">
                  <c:v>29 gen.</c:v>
                </c:pt>
                <c:pt idx="2">
                  <c:v>15 feb.</c:v>
                </c:pt>
                <c:pt idx="3">
                  <c:v>22 feb.</c:v>
                </c:pt>
                <c:pt idx="4">
                  <c:v>1 mar.</c:v>
                </c:pt>
                <c:pt idx="5">
                  <c:v>8 mar.</c:v>
                </c:pt>
                <c:pt idx="6">
                  <c:v>15 mar.</c:v>
                </c:pt>
                <c:pt idx="7">
                  <c:v>22 mar.</c:v>
                </c:pt>
                <c:pt idx="8">
                  <c:v>29 mar.</c:v>
                </c:pt>
                <c:pt idx="9">
                  <c:v>6 apr.</c:v>
                </c:pt>
                <c:pt idx="10">
                  <c:v>12 apr.</c:v>
                </c:pt>
                <c:pt idx="11">
                  <c:v>19 apr.</c:v>
                </c:pt>
                <c:pt idx="12">
                  <c:v>26 apr.</c:v>
                </c:pt>
                <c:pt idx="13">
                  <c:v>3 mag.</c:v>
                </c:pt>
                <c:pt idx="14">
                  <c:v>10 mag.</c:v>
                </c:pt>
                <c:pt idx="15">
                  <c:v>17 mag.</c:v>
                </c:pt>
                <c:pt idx="16">
                  <c:v>24 mag.</c:v>
                </c:pt>
              </c:strCache>
            </c:strRef>
          </c:cat>
          <c:val>
            <c:numRef>
              <c:f>'dal 15 gennaio al 24 maggio '!$I$22:$Y$22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CD9-4061-966C-AA9C74766618}"/>
            </c:ext>
          </c:extLst>
        </c:ser>
        <c:ser>
          <c:idx val="6"/>
          <c:order val="6"/>
          <c:tx>
            <c:strRef>
              <c:f>'dal 15 gennaio al 24 maggio 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24 maggio '!$I$16:$Y$16</c:f>
              <c:strCache>
                <c:ptCount val="17"/>
                <c:pt idx="0">
                  <c:v>15 gen.</c:v>
                </c:pt>
                <c:pt idx="1">
                  <c:v>29 gen.</c:v>
                </c:pt>
                <c:pt idx="2">
                  <c:v>15 feb.</c:v>
                </c:pt>
                <c:pt idx="3">
                  <c:v>22 feb.</c:v>
                </c:pt>
                <c:pt idx="4">
                  <c:v>1 mar.</c:v>
                </c:pt>
                <c:pt idx="5">
                  <c:v>8 mar.</c:v>
                </c:pt>
                <c:pt idx="6">
                  <c:v>15 mar.</c:v>
                </c:pt>
                <c:pt idx="7">
                  <c:v>22 mar.</c:v>
                </c:pt>
                <c:pt idx="8">
                  <c:v>29 mar.</c:v>
                </c:pt>
                <c:pt idx="9">
                  <c:v>6 apr.</c:v>
                </c:pt>
                <c:pt idx="10">
                  <c:v>12 apr.</c:v>
                </c:pt>
                <c:pt idx="11">
                  <c:v>19 apr.</c:v>
                </c:pt>
                <c:pt idx="12">
                  <c:v>26 apr.</c:v>
                </c:pt>
                <c:pt idx="13">
                  <c:v>3 mag.</c:v>
                </c:pt>
                <c:pt idx="14">
                  <c:v>10 mag.</c:v>
                </c:pt>
                <c:pt idx="15">
                  <c:v>17 mag.</c:v>
                </c:pt>
                <c:pt idx="16">
                  <c:v>24 mag.</c:v>
                </c:pt>
              </c:strCache>
            </c:strRef>
          </c:cat>
          <c:val>
            <c:numRef>
              <c:f>'dal 15 gennaio al 24 maggio '!$I$23:$Y$23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16</c:v>
                </c:pt>
                <c:pt idx="4">
                  <c:v>20</c:v>
                </c:pt>
                <c:pt idx="5">
                  <c:v>11</c:v>
                </c:pt>
                <c:pt idx="6">
                  <c:v>14</c:v>
                </c:pt>
                <c:pt idx="7">
                  <c:v>6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3">
                  <c:v>1</c:v>
                </c:pt>
                <c:pt idx="14">
                  <c:v>2</c:v>
                </c:pt>
                <c:pt idx="15">
                  <c:v>1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CD9-4061-966C-AA9C74766618}"/>
            </c:ext>
          </c:extLst>
        </c:ser>
        <c:ser>
          <c:idx val="7"/>
          <c:order val="7"/>
          <c:tx>
            <c:strRef>
              <c:f>'dal 15 gennaio al 24 maggio 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24 maggio '!$I$16:$Y$16</c:f>
              <c:strCache>
                <c:ptCount val="17"/>
                <c:pt idx="0">
                  <c:v>15 gen.</c:v>
                </c:pt>
                <c:pt idx="1">
                  <c:v>29 gen.</c:v>
                </c:pt>
                <c:pt idx="2">
                  <c:v>15 feb.</c:v>
                </c:pt>
                <c:pt idx="3">
                  <c:v>22 feb.</c:v>
                </c:pt>
                <c:pt idx="4">
                  <c:v>1 mar.</c:v>
                </c:pt>
                <c:pt idx="5">
                  <c:v>8 mar.</c:v>
                </c:pt>
                <c:pt idx="6">
                  <c:v>15 mar.</c:v>
                </c:pt>
                <c:pt idx="7">
                  <c:v>22 mar.</c:v>
                </c:pt>
                <c:pt idx="8">
                  <c:v>29 mar.</c:v>
                </c:pt>
                <c:pt idx="9">
                  <c:v>6 apr.</c:v>
                </c:pt>
                <c:pt idx="10">
                  <c:v>12 apr.</c:v>
                </c:pt>
                <c:pt idx="11">
                  <c:v>19 apr.</c:v>
                </c:pt>
                <c:pt idx="12">
                  <c:v>26 apr.</c:v>
                </c:pt>
                <c:pt idx="13">
                  <c:v>3 mag.</c:v>
                </c:pt>
                <c:pt idx="14">
                  <c:v>10 mag.</c:v>
                </c:pt>
                <c:pt idx="15">
                  <c:v>17 mag.</c:v>
                </c:pt>
                <c:pt idx="16">
                  <c:v>24 mag.</c:v>
                </c:pt>
              </c:strCache>
            </c:strRef>
          </c:cat>
          <c:val>
            <c:numRef>
              <c:f>'dal 15 gennaio al 24 maggio '!$I$24:$Y$24</c:f>
              <c:numCache>
                <c:formatCode>General</c:formatCode>
                <c:ptCount val="17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CD9-4061-966C-AA9C74766618}"/>
            </c:ext>
          </c:extLst>
        </c:ser>
        <c:ser>
          <c:idx val="8"/>
          <c:order val="8"/>
          <c:tx>
            <c:strRef>
              <c:f>'dal 15 gennaio al 24 maggio 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24 maggio '!$I$16:$Y$16</c:f>
              <c:strCache>
                <c:ptCount val="17"/>
                <c:pt idx="0">
                  <c:v>15 gen.</c:v>
                </c:pt>
                <c:pt idx="1">
                  <c:v>29 gen.</c:v>
                </c:pt>
                <c:pt idx="2">
                  <c:v>15 feb.</c:v>
                </c:pt>
                <c:pt idx="3">
                  <c:v>22 feb.</c:v>
                </c:pt>
                <c:pt idx="4">
                  <c:v>1 mar.</c:v>
                </c:pt>
                <c:pt idx="5">
                  <c:v>8 mar.</c:v>
                </c:pt>
                <c:pt idx="6">
                  <c:v>15 mar.</c:v>
                </c:pt>
                <c:pt idx="7">
                  <c:v>22 mar.</c:v>
                </c:pt>
                <c:pt idx="8">
                  <c:v>29 mar.</c:v>
                </c:pt>
                <c:pt idx="9">
                  <c:v>6 apr.</c:v>
                </c:pt>
                <c:pt idx="10">
                  <c:v>12 apr.</c:v>
                </c:pt>
                <c:pt idx="11">
                  <c:v>19 apr.</c:v>
                </c:pt>
                <c:pt idx="12">
                  <c:v>26 apr.</c:v>
                </c:pt>
                <c:pt idx="13">
                  <c:v>3 mag.</c:v>
                </c:pt>
                <c:pt idx="14">
                  <c:v>10 mag.</c:v>
                </c:pt>
                <c:pt idx="15">
                  <c:v>17 mag.</c:v>
                </c:pt>
                <c:pt idx="16">
                  <c:v>24 mag.</c:v>
                </c:pt>
              </c:strCache>
            </c:strRef>
          </c:cat>
          <c:val>
            <c:numRef>
              <c:f>'dal 15 gennaio al 24 maggio '!$I$25:$Y$25</c:f>
              <c:numCache>
                <c:formatCode>General</c:formatCode>
                <c:ptCount val="17"/>
                <c:pt idx="0">
                  <c:v>68</c:v>
                </c:pt>
                <c:pt idx="1">
                  <c:v>90</c:v>
                </c:pt>
                <c:pt idx="2">
                  <c:v>45</c:v>
                </c:pt>
                <c:pt idx="3">
                  <c:v>36</c:v>
                </c:pt>
                <c:pt idx="4">
                  <c:v>43</c:v>
                </c:pt>
                <c:pt idx="5">
                  <c:v>22</c:v>
                </c:pt>
                <c:pt idx="6">
                  <c:v>29</c:v>
                </c:pt>
                <c:pt idx="7">
                  <c:v>19</c:v>
                </c:pt>
                <c:pt idx="8">
                  <c:v>39</c:v>
                </c:pt>
                <c:pt idx="9">
                  <c:v>84</c:v>
                </c:pt>
                <c:pt idx="10">
                  <c:v>89</c:v>
                </c:pt>
                <c:pt idx="11">
                  <c:v>77</c:v>
                </c:pt>
                <c:pt idx="12">
                  <c:v>52</c:v>
                </c:pt>
                <c:pt idx="13">
                  <c:v>40</c:v>
                </c:pt>
                <c:pt idx="14">
                  <c:v>17</c:v>
                </c:pt>
                <c:pt idx="15">
                  <c:v>8</c:v>
                </c:pt>
                <c:pt idx="16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CD9-4061-966C-AA9C747666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942528"/>
        <c:axId val="145325376"/>
      </c:barChart>
      <c:catAx>
        <c:axId val="20994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5325376"/>
        <c:crosses val="autoZero"/>
        <c:auto val="1"/>
        <c:lblAlgn val="ctr"/>
        <c:lblOffset val="100"/>
        <c:noMultiLvlLbl val="0"/>
      </c:catAx>
      <c:valAx>
        <c:axId val="145325376"/>
        <c:scaling>
          <c:orientation val="minMax"/>
          <c:max val="12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0994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3623177654248658E-2"/>
          <c:y val="0.90535009965294244"/>
          <c:w val="0.8794577017663161"/>
          <c:h val="7.92586478245745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169195258861373E-2"/>
          <c:y val="4.3702820818434643E-2"/>
          <c:w val="0.86304086989126361"/>
          <c:h val="0.82171188672929596"/>
        </c:manualLayout>
      </c:layout>
      <c:areaChart>
        <c:grouping val="stacked"/>
        <c:varyColors val="0"/>
        <c:ser>
          <c:idx val="0"/>
          <c:order val="0"/>
          <c:tx>
            <c:strRef>
              <c:f>'dal 15 gennaio al 24 maggio '!$H$32</c:f>
              <c:strCache>
                <c:ptCount val="1"/>
                <c:pt idx="0">
                  <c:v>positivi asintomatici o paucisintomatici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15 gennaio al 24 maggio '!$I$31:$AB$31</c:f>
              <c:strCache>
                <c:ptCount val="20"/>
                <c:pt idx="0">
                  <c:v>15.01</c:v>
                </c:pt>
                <c:pt idx="1">
                  <c:v>25.01</c:v>
                </c:pt>
                <c:pt idx="2">
                  <c:v>29.01</c:v>
                </c:pt>
                <c:pt idx="3">
                  <c:v>01.02 </c:v>
                </c:pt>
                <c:pt idx="4">
                  <c:v>08.01</c:v>
                </c:pt>
                <c:pt idx="5">
                  <c:v>15.02</c:v>
                </c:pt>
                <c:pt idx="6">
                  <c:v>22.02</c:v>
                </c:pt>
                <c:pt idx="7">
                  <c:v>01.03</c:v>
                </c:pt>
                <c:pt idx="8">
                  <c:v> 08.03</c:v>
                </c:pt>
                <c:pt idx="9">
                  <c:v>15.03</c:v>
                </c:pt>
                <c:pt idx="10">
                  <c:v>22.03</c:v>
                </c:pt>
                <c:pt idx="11">
                  <c:v>29.03</c:v>
                </c:pt>
                <c:pt idx="12">
                  <c:v>06.04</c:v>
                </c:pt>
                <c:pt idx="13">
                  <c:v>12.04</c:v>
                </c:pt>
                <c:pt idx="14">
                  <c:v>19.04</c:v>
                </c:pt>
                <c:pt idx="15">
                  <c:v>26.04</c:v>
                </c:pt>
                <c:pt idx="16">
                  <c:v>03.05</c:v>
                </c:pt>
                <c:pt idx="17">
                  <c:v>10.05</c:v>
                </c:pt>
                <c:pt idx="18">
                  <c:v>17.05</c:v>
                </c:pt>
                <c:pt idx="19">
                  <c:v>24.05</c:v>
                </c:pt>
              </c:strCache>
            </c:strRef>
          </c:cat>
          <c:val>
            <c:numRef>
              <c:f>'dal 15 gennaio al 24 maggio '!$I$32:$AB$32</c:f>
              <c:numCache>
                <c:formatCode>General</c:formatCode>
                <c:ptCount val="20"/>
                <c:pt idx="0">
                  <c:v>68</c:v>
                </c:pt>
                <c:pt idx="1">
                  <c:v>47</c:v>
                </c:pt>
                <c:pt idx="2">
                  <c:v>80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1A-4CEC-9213-8A3A3C0FA0A0}"/>
            </c:ext>
          </c:extLst>
        </c:ser>
        <c:ser>
          <c:idx val="1"/>
          <c:order val="1"/>
          <c:tx>
            <c:strRef>
              <c:f>'dal 15 gennaio al 24 maggio 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15 gennaio al 24 maggio '!$I$31:$AB$31</c:f>
              <c:strCache>
                <c:ptCount val="20"/>
                <c:pt idx="0">
                  <c:v>15.01</c:v>
                </c:pt>
                <c:pt idx="1">
                  <c:v>25.01</c:v>
                </c:pt>
                <c:pt idx="2">
                  <c:v>29.01</c:v>
                </c:pt>
                <c:pt idx="3">
                  <c:v>01.02 </c:v>
                </c:pt>
                <c:pt idx="4">
                  <c:v>08.01</c:v>
                </c:pt>
                <c:pt idx="5">
                  <c:v>15.02</c:v>
                </c:pt>
                <c:pt idx="6">
                  <c:v>22.02</c:v>
                </c:pt>
                <c:pt idx="7">
                  <c:v>01.03</c:v>
                </c:pt>
                <c:pt idx="8">
                  <c:v> 08.03</c:v>
                </c:pt>
                <c:pt idx="9">
                  <c:v>15.03</c:v>
                </c:pt>
                <c:pt idx="10">
                  <c:v>22.03</c:v>
                </c:pt>
                <c:pt idx="11">
                  <c:v>29.03</c:v>
                </c:pt>
                <c:pt idx="12">
                  <c:v>06.04</c:v>
                </c:pt>
                <c:pt idx="13">
                  <c:v>12.04</c:v>
                </c:pt>
                <c:pt idx="14">
                  <c:v>19.04</c:v>
                </c:pt>
                <c:pt idx="15">
                  <c:v>26.04</c:v>
                </c:pt>
                <c:pt idx="16">
                  <c:v>03.05</c:v>
                </c:pt>
                <c:pt idx="17">
                  <c:v>10.05</c:v>
                </c:pt>
                <c:pt idx="18">
                  <c:v>17.05</c:v>
                </c:pt>
                <c:pt idx="19">
                  <c:v>24.05</c:v>
                </c:pt>
              </c:strCache>
            </c:strRef>
          </c:cat>
          <c:val>
            <c:numRef>
              <c:f>'dal 15 gennaio al 24 maggio '!$I$33:$AB$33</c:f>
              <c:numCache>
                <c:formatCode>General</c:formatCode>
                <c:ptCount val="20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1A-4CEC-9213-8A3A3C0FA0A0}"/>
            </c:ext>
          </c:extLst>
        </c:ser>
        <c:ser>
          <c:idx val="2"/>
          <c:order val="2"/>
          <c:tx>
            <c:strRef>
              <c:f>'dal 15 gennaio al 24 maggio 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layout>
                <c:manualLayout>
                  <c:x val="1.2587013579824256E-2"/>
                  <c:y val="0.1182168031671626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61A-4CEC-9213-8A3A3C0FA0A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61A-4CEC-9213-8A3A3C0FA0A0}"/>
                </c:ext>
              </c:extLst>
            </c:dLbl>
            <c:dLbl>
              <c:idx val="2"/>
              <c:layout>
                <c:manualLayout>
                  <c:x val="1.0330302398554559E-3"/>
                  <c:y val="0.1652416190451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161A-4CEC-9213-8A3A3C0FA0A0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61A-4CEC-9213-8A3A3C0FA0A0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61A-4CEC-9213-8A3A3C0FA0A0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61A-4CEC-9213-8A3A3C0FA0A0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61A-4CEC-9213-8A3A3C0FA0A0}"/>
                </c:ext>
              </c:extLst>
            </c:dLbl>
            <c:dLbl>
              <c:idx val="7"/>
              <c:layout>
                <c:manualLayout>
                  <c:x val="3.3967391304347825E-3"/>
                  <c:y val="4.90523968784838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161A-4CEC-9213-8A3A3C0FA0A0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61A-4CEC-9213-8A3A3C0FA0A0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61A-4CEC-9213-8A3A3C0FA0A0}"/>
                </c:ext>
              </c:extLst>
            </c:dLbl>
            <c:dLbl>
              <c:idx val="10"/>
              <c:layout>
                <c:manualLayout>
                  <c:x val="-6.7934782608696483E-3"/>
                  <c:y val="-8.175305037925881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161A-4CEC-9213-8A3A3C0FA0A0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61A-4CEC-9213-8A3A3C0FA0A0}"/>
                </c:ext>
              </c:extLst>
            </c:dLbl>
            <c:dLbl>
              <c:idx val="13"/>
              <c:layout>
                <c:manualLayout>
                  <c:x val="-2.2011047871733423E-3"/>
                  <c:y val="0.164994425863991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161A-4CEC-9213-8A3A3C0FA0A0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61A-4CEC-9213-8A3A3C0FA0A0}"/>
                </c:ext>
              </c:extLst>
            </c:dLbl>
            <c:dLbl>
              <c:idx val="15"/>
              <c:layout>
                <c:manualLayout>
                  <c:x val="-7.9257246376811599E-3"/>
                  <c:y val="2.229654403567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161A-4CEC-9213-8A3A3C0FA0A0}"/>
                </c:ext>
              </c:extLst>
            </c:dLbl>
            <c:dLbl>
              <c:idx val="16"/>
              <c:layout>
                <c:manualLayout>
                  <c:x val="-2.0601565718994645E-3"/>
                  <c:y val="2.9188558085230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161A-4CEC-9213-8A3A3C0FA0A0}"/>
                </c:ext>
              </c:extLst>
            </c:dLbl>
            <c:dLbl>
              <c:idx val="18"/>
              <c:layout>
                <c:manualLayout>
                  <c:x val="-2.2796353265573119E-3"/>
                  <c:y val="-1.12667159918169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161A-4CEC-9213-8A3A3C0FA0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'dal 15 gennaio al 24 maggio '!$I$31:$AB$31</c:f>
              <c:strCache>
                <c:ptCount val="20"/>
                <c:pt idx="0">
                  <c:v>15.01</c:v>
                </c:pt>
                <c:pt idx="1">
                  <c:v>25.01</c:v>
                </c:pt>
                <c:pt idx="2">
                  <c:v>29.01</c:v>
                </c:pt>
                <c:pt idx="3">
                  <c:v>01.02 </c:v>
                </c:pt>
                <c:pt idx="4">
                  <c:v>08.01</c:v>
                </c:pt>
                <c:pt idx="5">
                  <c:v>15.02</c:v>
                </c:pt>
                <c:pt idx="6">
                  <c:v>22.02</c:v>
                </c:pt>
                <c:pt idx="7">
                  <c:v>01.03</c:v>
                </c:pt>
                <c:pt idx="8">
                  <c:v> 08.03</c:v>
                </c:pt>
                <c:pt idx="9">
                  <c:v>15.03</c:v>
                </c:pt>
                <c:pt idx="10">
                  <c:v>22.03</c:v>
                </c:pt>
                <c:pt idx="11">
                  <c:v>29.03</c:v>
                </c:pt>
                <c:pt idx="12">
                  <c:v>06.04</c:v>
                </c:pt>
                <c:pt idx="13">
                  <c:v>12.04</c:v>
                </c:pt>
                <c:pt idx="14">
                  <c:v>19.04</c:v>
                </c:pt>
                <c:pt idx="15">
                  <c:v>26.04</c:v>
                </c:pt>
                <c:pt idx="16">
                  <c:v>03.05</c:v>
                </c:pt>
                <c:pt idx="17">
                  <c:v>10.05</c:v>
                </c:pt>
                <c:pt idx="18">
                  <c:v>17.05</c:v>
                </c:pt>
                <c:pt idx="19">
                  <c:v>24.05</c:v>
                </c:pt>
              </c:strCache>
            </c:strRef>
          </c:cat>
          <c:val>
            <c:numRef>
              <c:f>'dal 15 gennaio al 24 maggio '!$I$34:$AB$34</c:f>
              <c:numCache>
                <c:formatCode>General</c:formatCode>
                <c:ptCount val="20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161A-4CEC-9213-8A3A3C0FA0A0}"/>
            </c:ext>
          </c:extLst>
        </c:ser>
        <c:ser>
          <c:idx val="3"/>
          <c:order val="3"/>
          <c:tx>
            <c:strRef>
              <c:f>'dal 15 gennaio al 24 maggio '!$H$35</c:f>
              <c:strCache>
                <c:ptCount val="1"/>
              </c:strCache>
            </c:strRef>
          </c:tx>
          <c:spPr>
            <a:solidFill>
              <a:schemeClr val="accent4"/>
            </a:solidFill>
            <a:ln w="25400">
              <a:noFill/>
            </a:ln>
            <a:effectLst/>
          </c:spPr>
          <c:cat>
            <c:strRef>
              <c:f>'dal 15 gennaio al 24 maggio '!$I$31:$AB$31</c:f>
              <c:strCache>
                <c:ptCount val="20"/>
                <c:pt idx="0">
                  <c:v>15.01</c:v>
                </c:pt>
                <c:pt idx="1">
                  <c:v>25.01</c:v>
                </c:pt>
                <c:pt idx="2">
                  <c:v>29.01</c:v>
                </c:pt>
                <c:pt idx="3">
                  <c:v>01.02 </c:v>
                </c:pt>
                <c:pt idx="4">
                  <c:v>08.01</c:v>
                </c:pt>
                <c:pt idx="5">
                  <c:v>15.02</c:v>
                </c:pt>
                <c:pt idx="6">
                  <c:v>22.02</c:v>
                </c:pt>
                <c:pt idx="7">
                  <c:v>01.03</c:v>
                </c:pt>
                <c:pt idx="8">
                  <c:v> 08.03</c:v>
                </c:pt>
                <c:pt idx="9">
                  <c:v>15.03</c:v>
                </c:pt>
                <c:pt idx="10">
                  <c:v>22.03</c:v>
                </c:pt>
                <c:pt idx="11">
                  <c:v>29.03</c:v>
                </c:pt>
                <c:pt idx="12">
                  <c:v>06.04</c:v>
                </c:pt>
                <c:pt idx="13">
                  <c:v>12.04</c:v>
                </c:pt>
                <c:pt idx="14">
                  <c:v>19.04</c:v>
                </c:pt>
                <c:pt idx="15">
                  <c:v>26.04</c:v>
                </c:pt>
                <c:pt idx="16">
                  <c:v>03.05</c:v>
                </c:pt>
                <c:pt idx="17">
                  <c:v>10.05</c:v>
                </c:pt>
                <c:pt idx="18">
                  <c:v>17.05</c:v>
                </c:pt>
                <c:pt idx="19">
                  <c:v>24.05</c:v>
                </c:pt>
              </c:strCache>
            </c:strRef>
          </c:cat>
          <c:val>
            <c:numRef>
              <c:f>'dal 15 gennaio al 24 maggio '!$I$35:$AB$35</c:f>
              <c:numCache>
                <c:formatCode>General</c:formatCode>
                <c:ptCount val="20"/>
              </c:numCache>
            </c:numRef>
          </c:val>
          <c:extLst>
            <c:ext xmlns:c16="http://schemas.microsoft.com/office/drawing/2014/chart" uri="{C3380CC4-5D6E-409C-BE32-E72D297353CC}">
              <c16:uniqueId val="{00000013-161A-4CEC-9213-8A3A3C0FA0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943040"/>
        <c:axId val="219604672"/>
      </c:areaChart>
      <c:catAx>
        <c:axId val="20994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1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9604672"/>
        <c:crosses val="autoZero"/>
        <c:auto val="1"/>
        <c:lblAlgn val="ctr"/>
        <c:lblOffset val="100"/>
        <c:noMultiLvlLbl val="0"/>
      </c:catAx>
      <c:valAx>
        <c:axId val="219604672"/>
        <c:scaling>
          <c:orientation val="minMax"/>
          <c:max val="18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304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764655499644744"/>
          <c:y val="0.94842665244777857"/>
          <c:w val="0.39378755482506295"/>
          <c:h val="3.9838665605505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24/05/2021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24/05/2021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24/05/2021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24/05/2021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24/05/2021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24/05/2021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24/05/2021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24/05/2021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24/05/2021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24/05/2021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24/05/2021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24/05/2021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46"/>
            <a:ext cx="12192001" cy="750506"/>
          </a:xfr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800" b="1" dirty="0" smtClean="0"/>
              <a:t>Situazione della diffusione del Covid-19 tra i detenuti reclusi negli Istituti di Pena del Lazio dal 15 gennaio 2021 al </a:t>
            </a:r>
            <a:r>
              <a:rPr lang="it-IT" sz="2800" b="1" dirty="0" smtClean="0"/>
              <a:t>24</a:t>
            </a:r>
            <a:r>
              <a:rPr lang="it-IT" sz="2800" b="1" dirty="0" smtClean="0"/>
              <a:t> </a:t>
            </a:r>
            <a:r>
              <a:rPr lang="it-IT" sz="2800" b="1" dirty="0" smtClean="0"/>
              <a:t>maggio 2021</a:t>
            </a:r>
            <a:endParaRPr lang="it-IT" sz="2800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0196237"/>
              </p:ext>
            </p:extLst>
          </p:nvPr>
        </p:nvGraphicFramePr>
        <p:xfrm>
          <a:off x="667512" y="850392"/>
          <a:ext cx="11237976" cy="5746929"/>
        </p:xfrm>
        <a:graphic>
          <a:graphicData uri="http://schemas.openxmlformats.org/drawingml/2006/table">
            <a:tbl>
              <a:tblPr/>
              <a:tblGrid>
                <a:gridCol w="913331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1192167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572366">
                  <a:extLst>
                    <a:ext uri="{9D8B030D-6E8A-4147-A177-3AD203B41FA5}">
                      <a16:colId xmlns:a16="http://schemas.microsoft.com/office/drawing/2014/main" val="299421036"/>
                    </a:ext>
                  </a:extLst>
                </a:gridCol>
                <a:gridCol w="558253">
                  <a:extLst>
                    <a:ext uri="{9D8B030D-6E8A-4147-A177-3AD203B41FA5}">
                      <a16:colId xmlns:a16="http://schemas.microsoft.com/office/drawing/2014/main" val="336994102"/>
                    </a:ext>
                  </a:extLst>
                </a:gridCol>
                <a:gridCol w="561101">
                  <a:extLst>
                    <a:ext uri="{9D8B030D-6E8A-4147-A177-3AD203B41FA5}">
                      <a16:colId xmlns:a16="http://schemas.microsoft.com/office/drawing/2014/main" val="2018798648"/>
                    </a:ext>
                  </a:extLst>
                </a:gridCol>
                <a:gridCol w="678677">
                  <a:extLst>
                    <a:ext uri="{9D8B030D-6E8A-4147-A177-3AD203B41FA5}">
                      <a16:colId xmlns:a16="http://schemas.microsoft.com/office/drawing/2014/main" val="2673930764"/>
                    </a:ext>
                  </a:extLst>
                </a:gridCol>
                <a:gridCol w="662783">
                  <a:extLst>
                    <a:ext uri="{9D8B030D-6E8A-4147-A177-3AD203B41FA5}">
                      <a16:colId xmlns:a16="http://schemas.microsoft.com/office/drawing/2014/main" val="2308737938"/>
                    </a:ext>
                  </a:extLst>
                </a:gridCol>
                <a:gridCol w="696238">
                  <a:extLst>
                    <a:ext uri="{9D8B030D-6E8A-4147-A177-3AD203B41FA5}">
                      <a16:colId xmlns:a16="http://schemas.microsoft.com/office/drawing/2014/main" val="2991445641"/>
                    </a:ext>
                  </a:extLst>
                </a:gridCol>
                <a:gridCol w="709711">
                  <a:extLst>
                    <a:ext uri="{9D8B030D-6E8A-4147-A177-3AD203B41FA5}">
                      <a16:colId xmlns:a16="http://schemas.microsoft.com/office/drawing/2014/main" val="2998623051"/>
                    </a:ext>
                  </a:extLst>
                </a:gridCol>
                <a:gridCol w="627913">
                  <a:extLst>
                    <a:ext uri="{9D8B030D-6E8A-4147-A177-3AD203B41FA5}">
                      <a16:colId xmlns:a16="http://schemas.microsoft.com/office/drawing/2014/main" val="922689046"/>
                    </a:ext>
                  </a:extLst>
                </a:gridCol>
                <a:gridCol w="65928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659285">
                  <a:extLst>
                    <a:ext uri="{9D8B030D-6E8A-4147-A177-3AD203B41FA5}">
                      <a16:colId xmlns:a16="http://schemas.microsoft.com/office/drawing/2014/main" val="1058002416"/>
                    </a:ext>
                  </a:extLst>
                </a:gridCol>
                <a:gridCol w="659285">
                  <a:extLst>
                    <a:ext uri="{9D8B030D-6E8A-4147-A177-3AD203B41FA5}">
                      <a16:colId xmlns:a16="http://schemas.microsoft.com/office/drawing/2014/main" val="2101286815"/>
                    </a:ext>
                  </a:extLst>
                </a:gridCol>
                <a:gridCol w="659285">
                  <a:extLst>
                    <a:ext uri="{9D8B030D-6E8A-4147-A177-3AD203B41FA5}">
                      <a16:colId xmlns:a16="http://schemas.microsoft.com/office/drawing/2014/main" val="2672489672"/>
                    </a:ext>
                  </a:extLst>
                </a:gridCol>
                <a:gridCol w="659285">
                  <a:extLst>
                    <a:ext uri="{9D8B030D-6E8A-4147-A177-3AD203B41FA5}">
                      <a16:colId xmlns:a16="http://schemas.microsoft.com/office/drawing/2014/main" val="1276950095"/>
                    </a:ext>
                  </a:extLst>
                </a:gridCol>
                <a:gridCol w="769011">
                  <a:extLst>
                    <a:ext uri="{9D8B030D-6E8A-4147-A177-3AD203B41FA5}">
                      <a16:colId xmlns:a16="http://schemas.microsoft.com/office/drawing/2014/main" val="2707621568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15-gen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29-gen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01-mar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15-</a:t>
                      </a:r>
                      <a:r>
                        <a:rPr lang="it-IT" sz="16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29-mar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6-apr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19-apr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26-apr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03-mag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10-mag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17-mag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24 -</a:t>
                      </a:r>
                      <a:r>
                        <a:rPr lang="it-IT" sz="1600" b="1" i="0" u="none" strike="noStrike" baseline="0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2530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365968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5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1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46937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78167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44733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3781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8951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2123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154539"/>
                  </a:ext>
                </a:extLst>
              </a:tr>
              <a:tr h="27248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47982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84643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38410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10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9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</a:t>
                      </a:r>
                    </a:p>
                    <a:p>
                      <a:pPr algn="ctr" rtl="0" fontAlgn="ctr"/>
                      <a:r>
                        <a:rPr lang="it-IT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67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6" y="127318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gennaio al </a:t>
            </a:r>
            <a:r>
              <a:rPr lang="it-IT" b="1" dirty="0" smtClean="0"/>
              <a:t>24</a:t>
            </a:r>
            <a:r>
              <a:rPr lang="it-IT" b="1" dirty="0" smtClean="0"/>
              <a:t> </a:t>
            </a:r>
            <a:r>
              <a:rPr lang="it-IT" b="1" dirty="0" smtClean="0"/>
              <a:t>maggio 2021</a:t>
            </a:r>
            <a:endParaRPr lang="it-IT" b="1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7306221"/>
              </p:ext>
            </p:extLst>
          </p:nvPr>
        </p:nvGraphicFramePr>
        <p:xfrm>
          <a:off x="493776" y="1174376"/>
          <a:ext cx="11336419" cy="5457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25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287867" y="0"/>
            <a:ext cx="11311466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dal 15 gennaio al </a:t>
            </a:r>
            <a:r>
              <a:rPr lang="it-IT" b="1" dirty="0" smtClean="0"/>
              <a:t>24</a:t>
            </a:r>
            <a:r>
              <a:rPr lang="it-IT" b="1" dirty="0" smtClean="0"/>
              <a:t> </a:t>
            </a:r>
            <a:r>
              <a:rPr lang="it-IT" b="1" dirty="0" smtClean="0"/>
              <a:t>maggio 2021</a:t>
            </a:r>
            <a:endParaRPr lang="it-IT" b="1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0435299"/>
              </p:ext>
            </p:extLst>
          </p:nvPr>
        </p:nvGraphicFramePr>
        <p:xfrm>
          <a:off x="389467" y="1061049"/>
          <a:ext cx="11142133" cy="5636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312</Words>
  <Application>Microsoft Office PowerPoint</Application>
  <PresentationFormat>Widescreen</PresentationFormat>
  <Paragraphs>183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81</cp:revision>
  <dcterms:created xsi:type="dcterms:W3CDTF">2021-02-16T11:24:19Z</dcterms:created>
  <dcterms:modified xsi:type="dcterms:W3CDTF">2021-05-24T16:43:37Z</dcterms:modified>
</cp:coreProperties>
</file>