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>
        <p:scale>
          <a:sx n="90" d="100"/>
          <a:sy n="90" d="100"/>
        </p:scale>
        <p:origin x="269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5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5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24 maggio 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'!$I$17:$Y$17</c:f>
              <c:numCache>
                <c:formatCode>General</c:formatCode>
                <c:ptCount val="17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9-4061-966C-AA9C74766618}"/>
            </c:ext>
          </c:extLst>
        </c:ser>
        <c:ser>
          <c:idx val="1"/>
          <c:order val="1"/>
          <c:tx>
            <c:strRef>
              <c:f>'dal 15 gennaio al 24 maggio 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'!$I$18:$Y$18</c:f>
              <c:numCache>
                <c:formatCode>General</c:formatCode>
                <c:ptCount val="17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19</c:v>
                </c:pt>
                <c:pt idx="4">
                  <c:v>17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34</c:v>
                </c:pt>
                <c:pt idx="9">
                  <c:v>62</c:v>
                </c:pt>
                <c:pt idx="10">
                  <c:v>71</c:v>
                </c:pt>
                <c:pt idx="11">
                  <c:v>62</c:v>
                </c:pt>
                <c:pt idx="12">
                  <c:v>40</c:v>
                </c:pt>
                <c:pt idx="13">
                  <c:v>33</c:v>
                </c:pt>
                <c:pt idx="14">
                  <c:v>14</c:v>
                </c:pt>
                <c:pt idx="15">
                  <c:v>7</c:v>
                </c:pt>
                <c:pt idx="1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9-4061-966C-AA9C74766618}"/>
            </c:ext>
          </c:extLst>
        </c:ser>
        <c:ser>
          <c:idx val="2"/>
          <c:order val="2"/>
          <c:tx>
            <c:strRef>
              <c:f>'dal 15 gennaio al 24 maggio 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'!$I$19:$Y$19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15</c:v>
                </c:pt>
                <c:pt idx="10">
                  <c:v>11</c:v>
                </c:pt>
                <c:pt idx="11">
                  <c:v>14</c:v>
                </c:pt>
                <c:pt idx="12">
                  <c:v>11</c:v>
                </c:pt>
                <c:pt idx="13">
                  <c:v>5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9-4061-966C-AA9C74766618}"/>
            </c:ext>
          </c:extLst>
        </c:ser>
        <c:ser>
          <c:idx val="3"/>
          <c:order val="3"/>
          <c:tx>
            <c:strRef>
              <c:f>'dal 15 gennaio al 24 maggio 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'!$I$20:$Y$20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D9-4061-966C-AA9C74766618}"/>
            </c:ext>
          </c:extLst>
        </c:ser>
        <c:ser>
          <c:idx val="4"/>
          <c:order val="4"/>
          <c:tx>
            <c:strRef>
              <c:f>'dal 15 gennaio al 24 maggio 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'!$I$21:$Y$21</c:f>
              <c:numCache>
                <c:formatCode>General</c:formatCode>
                <c:ptCount val="1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D9-4061-966C-AA9C74766618}"/>
            </c:ext>
          </c:extLst>
        </c:ser>
        <c:ser>
          <c:idx val="5"/>
          <c:order val="5"/>
          <c:tx>
            <c:strRef>
              <c:f>'dal 15 gennaio al 24 maggio 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'!$I$22:$Y$22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D9-4061-966C-AA9C74766618}"/>
            </c:ext>
          </c:extLst>
        </c:ser>
        <c:ser>
          <c:idx val="6"/>
          <c:order val="6"/>
          <c:tx>
            <c:strRef>
              <c:f>'dal 15 gennaio al 24 maggio 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'!$I$23:$Y$23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20</c:v>
                </c:pt>
                <c:pt idx="5">
                  <c:v>11</c:v>
                </c:pt>
                <c:pt idx="6">
                  <c:v>14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D9-4061-966C-AA9C74766618}"/>
            </c:ext>
          </c:extLst>
        </c:ser>
        <c:ser>
          <c:idx val="7"/>
          <c:order val="7"/>
          <c:tx>
            <c:strRef>
              <c:f>'dal 15 gennaio al 24 maggio 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'!$I$24:$Y$24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D9-4061-966C-AA9C74766618}"/>
            </c:ext>
          </c:extLst>
        </c:ser>
        <c:ser>
          <c:idx val="8"/>
          <c:order val="8"/>
          <c:tx>
            <c:strRef>
              <c:f>'dal 15 gennaio al 24 maggio 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24 maggio '!$I$16:$Y$16</c:f>
              <c:strCache>
                <c:ptCount val="17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</c:strCache>
            </c:strRef>
          </c:cat>
          <c:val>
            <c:numRef>
              <c:f>'dal 15 gennaio al 24 maggio '!$I$25:$Y$25</c:f>
              <c:numCache>
                <c:formatCode>General</c:formatCode>
                <c:ptCount val="17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36</c:v>
                </c:pt>
                <c:pt idx="4">
                  <c:v>43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39</c:v>
                </c:pt>
                <c:pt idx="9">
                  <c:v>84</c:v>
                </c:pt>
                <c:pt idx="10">
                  <c:v>89</c:v>
                </c:pt>
                <c:pt idx="11">
                  <c:v>77</c:v>
                </c:pt>
                <c:pt idx="12">
                  <c:v>52</c:v>
                </c:pt>
                <c:pt idx="13">
                  <c:v>40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D9-4061-966C-AA9C74766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623177654248658E-2"/>
          <c:y val="0.90535009965294244"/>
          <c:w val="0.8794577017663161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24 maggio 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24 maggio '!$I$31:$AB$31</c:f>
              <c:strCache>
                <c:ptCount val="20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</c:strCache>
            </c:strRef>
          </c:cat>
          <c:val>
            <c:numRef>
              <c:f>'dal 15 gennaio al 24 maggio '!$I$32:$AB$32</c:f>
              <c:numCache>
                <c:formatCode>General</c:formatCode>
                <c:ptCount val="20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A-4CEC-9213-8A3A3C0FA0A0}"/>
            </c:ext>
          </c:extLst>
        </c:ser>
        <c:ser>
          <c:idx val="1"/>
          <c:order val="1"/>
          <c:tx>
            <c:strRef>
              <c:f>'dal 15 gennaio al 24 maggio 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24 maggio '!$I$31:$AB$31</c:f>
              <c:strCache>
                <c:ptCount val="20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</c:strCache>
            </c:strRef>
          </c:cat>
          <c:val>
            <c:numRef>
              <c:f>'dal 15 gennaio al 24 maggio '!$I$33:$AB$33</c:f>
              <c:numCache>
                <c:formatCode>General</c:formatCode>
                <c:ptCount val="20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A-4CEC-9213-8A3A3C0FA0A0}"/>
            </c:ext>
          </c:extLst>
        </c:ser>
        <c:ser>
          <c:idx val="2"/>
          <c:order val="2"/>
          <c:tx>
            <c:strRef>
              <c:f>'dal 15 gennaio al 24 maggio 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1A-4CEC-9213-8A3A3C0FA0A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1A-4CEC-9213-8A3A3C0FA0A0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61A-4CEC-9213-8A3A3C0FA0A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1A-4CEC-9213-8A3A3C0FA0A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1A-4CEC-9213-8A3A3C0FA0A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1A-4CEC-9213-8A3A3C0FA0A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1A-4CEC-9213-8A3A3C0FA0A0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61A-4CEC-9213-8A3A3C0FA0A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1A-4CEC-9213-8A3A3C0FA0A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1A-4CEC-9213-8A3A3C0FA0A0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61A-4CEC-9213-8A3A3C0FA0A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1A-4CEC-9213-8A3A3C0FA0A0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61A-4CEC-9213-8A3A3C0FA0A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1A-4CEC-9213-8A3A3C0FA0A0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61A-4CEC-9213-8A3A3C0FA0A0}"/>
                </c:ext>
              </c:extLst>
            </c:dLbl>
            <c:dLbl>
              <c:idx val="16"/>
              <c:layout>
                <c:manualLayout>
                  <c:x val="-2.0601565718994645E-3"/>
                  <c:y val="2.91885580852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61A-4CEC-9213-8A3A3C0FA0A0}"/>
                </c:ext>
              </c:extLst>
            </c:dLbl>
            <c:dLbl>
              <c:idx val="18"/>
              <c:layout>
                <c:manualLayout>
                  <c:x val="-2.2796353265573119E-3"/>
                  <c:y val="-1.126671599181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61A-4CEC-9213-8A3A3C0FA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24 maggio '!$I$31:$AB$31</c:f>
              <c:strCache>
                <c:ptCount val="20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</c:strCache>
            </c:strRef>
          </c:cat>
          <c:val>
            <c:numRef>
              <c:f>'dal 15 gennaio al 24 maggio '!$I$34:$AB$34</c:f>
              <c:numCache>
                <c:formatCode>General</c:formatCode>
                <c:ptCount val="20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61A-4CEC-9213-8A3A3C0FA0A0}"/>
            </c:ext>
          </c:extLst>
        </c:ser>
        <c:ser>
          <c:idx val="3"/>
          <c:order val="3"/>
          <c:tx>
            <c:strRef>
              <c:f>'dal 15 gennaio al 24 maggio '!$H$35</c:f>
              <c:strCache>
                <c:ptCount val="1"/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'dal 15 gennaio al 24 maggio '!$I$31:$AB$31</c:f>
              <c:strCache>
                <c:ptCount val="20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</c:strCache>
            </c:strRef>
          </c:cat>
          <c:val>
            <c:numRef>
              <c:f>'dal 15 gennaio al 24 maggio '!$I$35:$AB$35</c:f>
              <c:numCache>
                <c:formatCode>General</c:formatCode>
                <c:ptCount val="20"/>
              </c:numCache>
            </c:numRef>
          </c:val>
          <c:extLst>
            <c:ext xmlns:c16="http://schemas.microsoft.com/office/drawing/2014/chart" uri="{C3380CC4-5D6E-409C-BE32-E72D297353CC}">
              <c16:uniqueId val="{00000013-161A-4CEC-9213-8A3A3C0FA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24</a:t>
            </a:r>
            <a:r>
              <a:rPr lang="it-IT" sz="2800" b="1" dirty="0" smtClean="0"/>
              <a:t> </a:t>
            </a:r>
            <a:r>
              <a:rPr lang="it-IT" sz="2800" b="1" dirty="0" smtClean="0"/>
              <a:t>maggio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96237"/>
              </p:ext>
            </p:extLst>
          </p:nvPr>
        </p:nvGraphicFramePr>
        <p:xfrm>
          <a:off x="667512" y="850392"/>
          <a:ext cx="11237976" cy="5746929"/>
        </p:xfrm>
        <a:graphic>
          <a:graphicData uri="http://schemas.openxmlformats.org/drawingml/2006/table">
            <a:tbl>
              <a:tblPr/>
              <a:tblGrid>
                <a:gridCol w="913331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192167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72366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58253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561101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7867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62783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69623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70971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627913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769011">
                  <a:extLst>
                    <a:ext uri="{9D8B030D-6E8A-4147-A177-3AD203B41FA5}">
                      <a16:colId xmlns:a16="http://schemas.microsoft.com/office/drawing/2014/main" val="270762156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24 -</a:t>
                      </a:r>
                      <a:r>
                        <a:rPr lang="it-IT" sz="16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24</a:t>
            </a:r>
            <a:r>
              <a:rPr lang="it-IT" b="1" dirty="0" smtClean="0"/>
              <a:t> </a:t>
            </a:r>
            <a:r>
              <a:rPr lang="it-IT" b="1" dirty="0" smtClean="0"/>
              <a:t>maggio 2021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306221"/>
              </p:ext>
            </p:extLst>
          </p:nvPr>
        </p:nvGraphicFramePr>
        <p:xfrm>
          <a:off x="493776" y="1174376"/>
          <a:ext cx="11336419" cy="545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24</a:t>
            </a:r>
            <a:r>
              <a:rPr lang="it-IT" b="1" dirty="0" smtClean="0"/>
              <a:t> </a:t>
            </a:r>
            <a:r>
              <a:rPr lang="it-IT" b="1" dirty="0" smtClean="0"/>
              <a:t>maggio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435299"/>
              </p:ext>
            </p:extLst>
          </p:nvPr>
        </p:nvGraphicFramePr>
        <p:xfrm>
          <a:off x="389467" y="1061049"/>
          <a:ext cx="11142133" cy="563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312</Words>
  <Application>Microsoft Office PowerPoint</Application>
  <PresentationFormat>Widescreen</PresentationFormat>
  <Paragraphs>183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81</cp:revision>
  <dcterms:created xsi:type="dcterms:W3CDTF">2021-02-16T11:24:19Z</dcterms:created>
  <dcterms:modified xsi:type="dcterms:W3CDTF">2021-05-24T16:43:37Z</dcterms:modified>
</cp:coreProperties>
</file>