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84" d="100"/>
          <a:sy n="84" d="100"/>
        </p:scale>
        <p:origin x="528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3%20maggi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3%20maggi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'dal 15 gennaio al 3 maggio 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'!$I$17:$X$17</c:f>
              <c:numCache>
                <c:formatCode>General</c:formatCode>
                <c:ptCount val="16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</c:v>
                </c:pt>
                <c:pt idx="9">
                  <c:v>11</c:v>
                </c:pt>
                <c:pt idx="10">
                  <c:v>3</c:v>
                </c:pt>
                <c:pt idx="11">
                  <c:v>6</c:v>
                </c:pt>
                <c:pt idx="12">
                  <c:v>6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8-45DC-A07D-49F266B5CC0B}"/>
            </c:ext>
          </c:extLst>
        </c:ser>
        <c:ser>
          <c:idx val="1"/>
          <c:order val="1"/>
          <c:tx>
            <c:strRef>
              <c:f>'dal 15 gennaio al 3 maggio 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'!$I$18:$X$18</c:f>
              <c:numCache>
                <c:formatCode>General</c:formatCode>
                <c:ptCount val="16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44</c:v>
                </c:pt>
                <c:pt idx="4">
                  <c:v>41</c:v>
                </c:pt>
                <c:pt idx="5">
                  <c:v>19</c:v>
                </c:pt>
                <c:pt idx="6">
                  <c:v>17</c:v>
                </c:pt>
                <c:pt idx="7">
                  <c:v>6</c:v>
                </c:pt>
                <c:pt idx="8">
                  <c:v>3</c:v>
                </c:pt>
                <c:pt idx="9">
                  <c:v>2</c:v>
                </c:pt>
                <c:pt idx="10">
                  <c:v>34</c:v>
                </c:pt>
                <c:pt idx="11">
                  <c:v>62</c:v>
                </c:pt>
                <c:pt idx="12">
                  <c:v>71</c:v>
                </c:pt>
                <c:pt idx="13">
                  <c:v>62</c:v>
                </c:pt>
                <c:pt idx="14">
                  <c:v>40</c:v>
                </c:pt>
                <c:pt idx="1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8-45DC-A07D-49F266B5CC0B}"/>
            </c:ext>
          </c:extLst>
        </c:ser>
        <c:ser>
          <c:idx val="2"/>
          <c:order val="2"/>
          <c:tx>
            <c:strRef>
              <c:f>'dal 15 gennaio al 3 maggio 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'!$I$19:$X$19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15</c:v>
                </c:pt>
                <c:pt idx="12">
                  <c:v>11</c:v>
                </c:pt>
                <c:pt idx="13">
                  <c:v>14</c:v>
                </c:pt>
                <c:pt idx="14">
                  <c:v>11</c:v>
                </c:pt>
                <c:pt idx="1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8-45DC-A07D-49F266B5CC0B}"/>
            </c:ext>
          </c:extLst>
        </c:ser>
        <c:ser>
          <c:idx val="3"/>
          <c:order val="3"/>
          <c:tx>
            <c:strRef>
              <c:f>'dal 15 gennaio al 3 maggio 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'!$I$20:$X$20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C8-45DC-A07D-49F266B5CC0B}"/>
            </c:ext>
          </c:extLst>
        </c:ser>
        <c:ser>
          <c:idx val="4"/>
          <c:order val="4"/>
          <c:tx>
            <c:strRef>
              <c:f>'dal 15 gennaio al 3 maggio 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'!$I$21:$X$21</c:f>
              <c:numCache>
                <c:formatCode>General</c:formatCode>
                <c:ptCount val="16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C8-45DC-A07D-49F266B5CC0B}"/>
            </c:ext>
          </c:extLst>
        </c:ser>
        <c:ser>
          <c:idx val="5"/>
          <c:order val="5"/>
          <c:tx>
            <c:strRef>
              <c:f>'dal 15 gennaio al 3 maggio 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'!$I$22:$X$22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C8-45DC-A07D-49F266B5CC0B}"/>
            </c:ext>
          </c:extLst>
        </c:ser>
        <c:ser>
          <c:idx val="6"/>
          <c:order val="6"/>
          <c:tx>
            <c:strRef>
              <c:f>'dal 15 gennaio al 3 maggio 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'!$I$23:$X$23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16</c:v>
                </c:pt>
                <c:pt idx="6">
                  <c:v>20</c:v>
                </c:pt>
                <c:pt idx="7">
                  <c:v>11</c:v>
                </c:pt>
                <c:pt idx="8">
                  <c:v>14</c:v>
                </c:pt>
                <c:pt idx="9">
                  <c:v>6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C8-45DC-A07D-49F266B5CC0B}"/>
            </c:ext>
          </c:extLst>
        </c:ser>
        <c:ser>
          <c:idx val="7"/>
          <c:order val="7"/>
          <c:tx>
            <c:strRef>
              <c:f>'dal 15 gennaio al 3 maggio 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'!$I$24:$X$24</c:f>
              <c:numCache>
                <c:formatCode>General</c:formatCode>
                <c:ptCount val="1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C8-45DC-A07D-49F266B5CC0B}"/>
            </c:ext>
          </c:extLst>
        </c:ser>
        <c:ser>
          <c:idx val="8"/>
          <c:order val="8"/>
          <c:tx>
            <c:strRef>
              <c:f>'dal 15 gennaio al 3 maggio 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3 maggio '!$I$16:$X$16</c:f>
              <c:strCache>
                <c:ptCount val="16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</c:strCache>
            </c:strRef>
          </c:cat>
          <c:val>
            <c:numRef>
              <c:f>'dal 15 gennaio al 3 maggio '!$I$25:$X$25</c:f>
              <c:numCache>
                <c:formatCode>General</c:formatCode>
                <c:ptCount val="16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49</c:v>
                </c:pt>
                <c:pt idx="4">
                  <c:v>45</c:v>
                </c:pt>
                <c:pt idx="5">
                  <c:v>36</c:v>
                </c:pt>
                <c:pt idx="6">
                  <c:v>43</c:v>
                </c:pt>
                <c:pt idx="7">
                  <c:v>22</c:v>
                </c:pt>
                <c:pt idx="8">
                  <c:v>29</c:v>
                </c:pt>
                <c:pt idx="9">
                  <c:v>19</c:v>
                </c:pt>
                <c:pt idx="10">
                  <c:v>39</c:v>
                </c:pt>
                <c:pt idx="11">
                  <c:v>84</c:v>
                </c:pt>
                <c:pt idx="12">
                  <c:v>89</c:v>
                </c:pt>
                <c:pt idx="13">
                  <c:v>77</c:v>
                </c:pt>
                <c:pt idx="14">
                  <c:v>52</c:v>
                </c:pt>
                <c:pt idx="15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C8-45DC-A07D-49F266B5C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460770922664972E-2"/>
          <c:y val="0.93952607012513933"/>
          <c:w val="0.82712483620755428"/>
          <c:h val="4.50825490481236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90284189289771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3 maggio 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3 maggio '!$I$31:$Y$31</c:f>
              <c:strCache>
                <c:ptCount val="17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</c:strCache>
            </c:strRef>
          </c:cat>
          <c:val>
            <c:numRef>
              <c:f>'dal 15 gennaio al 3 maggio '!$I$32:$Y$32</c:f>
              <c:numCache>
                <c:formatCode>General</c:formatCode>
                <c:ptCount val="17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C6-49D3-AD42-F906089B3800}"/>
            </c:ext>
          </c:extLst>
        </c:ser>
        <c:ser>
          <c:idx val="1"/>
          <c:order val="1"/>
          <c:tx>
            <c:strRef>
              <c:f>'dal 15 gennaio al 3 maggio 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3 maggio '!$I$31:$Y$31</c:f>
              <c:strCache>
                <c:ptCount val="17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</c:strCache>
            </c:strRef>
          </c:cat>
          <c:val>
            <c:numRef>
              <c:f>'dal 15 gennaio al 3 maggio '!$I$33:$Y$33</c:f>
              <c:numCache>
                <c:formatCode>General</c:formatCode>
                <c:ptCount val="17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C6-49D3-AD42-F906089B3800}"/>
            </c:ext>
          </c:extLst>
        </c:ser>
        <c:ser>
          <c:idx val="2"/>
          <c:order val="2"/>
          <c:tx>
            <c:strRef>
              <c:f>'dal 15 gennaio al 3 maggio 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AC6-49D3-AD42-F906089B3800}"/>
                </c:ext>
              </c:extLst>
            </c:dLbl>
            <c:dLbl>
              <c:idx val="1"/>
              <c:layout>
                <c:manualLayout>
                  <c:x val="-8.3756811308912573E-3"/>
                  <c:y val="7.54867932478339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C6-49D3-AD42-F906089B3800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AC6-49D3-AD42-F906089B380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C6-49D3-AD42-F906089B380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C6-49D3-AD42-F906089B380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C6-49D3-AD42-F906089B3800}"/>
                </c:ext>
              </c:extLst>
            </c:dLbl>
            <c:dLbl>
              <c:idx val="6"/>
              <c:layout>
                <c:manualLayout>
                  <c:x val="0"/>
                  <c:y val="4.01337792642140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AC6-49D3-AD42-F906089B3800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AC6-49D3-AD42-F906089B380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C6-49D3-AD42-F906089B380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AC6-49D3-AD42-F906089B3800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AC6-49D3-AD42-F906089B3800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AC6-49D3-AD42-F906089B380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AC6-49D3-AD42-F906089B3800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AC6-49D3-AD42-F906089B380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AC6-49D3-AD42-F906089B3800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AC6-49D3-AD42-F906089B3800}"/>
                </c:ext>
              </c:extLst>
            </c:dLbl>
            <c:dLbl>
              <c:idx val="16"/>
              <c:layout>
                <c:manualLayout>
                  <c:x val="-3.0902348578491965E-3"/>
                  <c:y val="7.783615489394823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AC6-49D3-AD42-F906089B38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'dal 15 gennaio al 3 maggio '!$I$31:$Y$31</c:f>
              <c:strCache>
                <c:ptCount val="17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</c:strCache>
            </c:strRef>
          </c:cat>
          <c:val>
            <c:numRef>
              <c:f>'dal 15 gennaio al 3 maggio '!$I$34:$Y$34</c:f>
              <c:numCache>
                <c:formatCode>General</c:formatCode>
                <c:ptCount val="17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AC6-49D3-AD42-F906089B3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44496226831349417"/>
          <c:h val="3.98979243181292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3 maggio2021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067306"/>
              </p:ext>
            </p:extLst>
          </p:nvPr>
        </p:nvGraphicFramePr>
        <p:xfrm>
          <a:off x="667512" y="850392"/>
          <a:ext cx="10433301" cy="5746929"/>
        </p:xfrm>
        <a:graphic>
          <a:graphicData uri="http://schemas.openxmlformats.org/drawingml/2006/table">
            <a:tbl>
              <a:tblPr/>
              <a:tblGrid>
                <a:gridCol w="98527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28607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617452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602229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605300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732137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714990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751081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765617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677374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562127">
                  <a:extLst>
                    <a:ext uri="{9D8B030D-6E8A-4147-A177-3AD203B41FA5}">
                      <a16:colId xmlns:a16="http://schemas.microsoft.com/office/drawing/2014/main" val="141349548"/>
                    </a:ext>
                  </a:extLst>
                </a:gridCol>
                <a:gridCol w="7112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711215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711215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3 maggio </a:t>
            </a:r>
            <a:r>
              <a:rPr lang="it-IT" b="1" dirty="0" smtClean="0"/>
              <a:t>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316568"/>
              </p:ext>
            </p:extLst>
          </p:nvPr>
        </p:nvGraphicFramePr>
        <p:xfrm>
          <a:off x="493776" y="1174376"/>
          <a:ext cx="11192256" cy="4875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1003300" y="132398"/>
            <a:ext cx="10210800" cy="135350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</a:t>
            </a:r>
          </a:p>
          <a:p>
            <a:pPr marL="0" indent="0" algn="ctr">
              <a:buNone/>
            </a:pPr>
            <a:r>
              <a:rPr lang="it-IT" b="1" dirty="0" smtClean="0"/>
              <a:t>dal 15 gennaio al </a:t>
            </a:r>
            <a:r>
              <a:rPr lang="it-IT" b="1" dirty="0" smtClean="0"/>
              <a:t>3 maggio 2021</a:t>
            </a:r>
            <a:endParaRPr lang="it-IT" b="1" dirty="0" smtClean="0"/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800351"/>
              </p:ext>
            </p:extLst>
          </p:nvPr>
        </p:nvGraphicFramePr>
        <p:xfrm>
          <a:off x="1003300" y="165735"/>
          <a:ext cx="10210800" cy="652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291</Words>
  <Application>Microsoft Office PowerPoint</Application>
  <PresentationFormat>Widescreen</PresentationFormat>
  <Paragraphs>166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70</cp:revision>
  <dcterms:created xsi:type="dcterms:W3CDTF">2021-02-16T11:24:19Z</dcterms:created>
  <dcterms:modified xsi:type="dcterms:W3CDTF">2021-05-04T06:04:00Z</dcterms:modified>
</cp:coreProperties>
</file>