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76" d="100"/>
          <a:sy n="76" d="100"/>
        </p:scale>
        <p:origin x="81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4%20giug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4%20giug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20120105066102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21 giugno'!$H$17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giugno'!$I$17:$AC$17</c:f>
              <c:numCache>
                <c:formatCode>General</c:formatCode>
                <c:ptCount val="21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  <c:pt idx="7">
                  <c:v>11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2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59-4630-8E62-12FF3253C857}"/>
            </c:ext>
          </c:extLst>
        </c:ser>
        <c:ser>
          <c:idx val="1"/>
          <c:order val="1"/>
          <c:tx>
            <c:strRef>
              <c:f>'dal 15 gennaio al 21 giugno'!$H$18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giugno'!$I$18:$AC$18</c:f>
              <c:numCache>
                <c:formatCode>General</c:formatCode>
                <c:ptCount val="21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19</c:v>
                </c:pt>
                <c:pt idx="4">
                  <c:v>17</c:v>
                </c:pt>
                <c:pt idx="5">
                  <c:v>6</c:v>
                </c:pt>
                <c:pt idx="6">
                  <c:v>3</c:v>
                </c:pt>
                <c:pt idx="7">
                  <c:v>2</c:v>
                </c:pt>
                <c:pt idx="8">
                  <c:v>34</c:v>
                </c:pt>
                <c:pt idx="9">
                  <c:v>62</c:v>
                </c:pt>
                <c:pt idx="10">
                  <c:v>71</c:v>
                </c:pt>
                <c:pt idx="11">
                  <c:v>62</c:v>
                </c:pt>
                <c:pt idx="12">
                  <c:v>40</c:v>
                </c:pt>
                <c:pt idx="13">
                  <c:v>33</c:v>
                </c:pt>
                <c:pt idx="14">
                  <c:v>14</c:v>
                </c:pt>
                <c:pt idx="15">
                  <c:v>7</c:v>
                </c:pt>
                <c:pt idx="16">
                  <c:v>16</c:v>
                </c:pt>
                <c:pt idx="17">
                  <c:v>14</c:v>
                </c:pt>
                <c:pt idx="18">
                  <c:v>14</c:v>
                </c:pt>
                <c:pt idx="19">
                  <c:v>9</c:v>
                </c:pt>
                <c:pt idx="2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59-4630-8E62-12FF3253C857}"/>
            </c:ext>
          </c:extLst>
        </c:ser>
        <c:ser>
          <c:idx val="2"/>
          <c:order val="2"/>
          <c:tx>
            <c:strRef>
              <c:f>'dal 15 gennaio al 21 giugno'!$H$19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giugno'!$I$19:$AC$19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15</c:v>
                </c:pt>
                <c:pt idx="10">
                  <c:v>11</c:v>
                </c:pt>
                <c:pt idx="11">
                  <c:v>14</c:v>
                </c:pt>
                <c:pt idx="12">
                  <c:v>11</c:v>
                </c:pt>
                <c:pt idx="13">
                  <c:v>5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59-4630-8E62-12FF3253C857}"/>
            </c:ext>
          </c:extLst>
        </c:ser>
        <c:ser>
          <c:idx val="3"/>
          <c:order val="3"/>
          <c:tx>
            <c:strRef>
              <c:f>'dal 15 gennaio al 21 giugno'!$H$20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giugno'!$I$20:$AC$20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59-4630-8E62-12FF3253C857}"/>
            </c:ext>
          </c:extLst>
        </c:ser>
        <c:ser>
          <c:idx val="4"/>
          <c:order val="4"/>
          <c:tx>
            <c:strRef>
              <c:f>'dal 15 gennaio al 21 giugno'!$H$21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giugno'!$I$21:$AC$21</c:f>
              <c:numCache>
                <c:formatCode>General</c:formatCode>
                <c:ptCount val="21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59-4630-8E62-12FF3253C857}"/>
            </c:ext>
          </c:extLst>
        </c:ser>
        <c:ser>
          <c:idx val="5"/>
          <c:order val="5"/>
          <c:tx>
            <c:strRef>
              <c:f>'dal 15 gennaio al 21 giugno'!$H$22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giugno'!$I$22:$AC$22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59-4630-8E62-12FF3253C857}"/>
            </c:ext>
          </c:extLst>
        </c:ser>
        <c:ser>
          <c:idx val="6"/>
          <c:order val="6"/>
          <c:tx>
            <c:strRef>
              <c:f>'dal 15 gennaio al 21 giugno'!$H$23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giugno'!$I$23:$AC$23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20</c:v>
                </c:pt>
                <c:pt idx="5">
                  <c:v>11</c:v>
                </c:pt>
                <c:pt idx="6">
                  <c:v>14</c:v>
                </c:pt>
                <c:pt idx="7">
                  <c:v>6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59-4630-8E62-12FF3253C857}"/>
            </c:ext>
          </c:extLst>
        </c:ser>
        <c:ser>
          <c:idx val="7"/>
          <c:order val="7"/>
          <c:tx>
            <c:strRef>
              <c:f>'dal 15 gennaio al 21 giugno'!$H$24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giugno'!$I$24:$AC$24</c:f>
              <c:numCache>
                <c:formatCode>General</c:formatCode>
                <c:ptCount val="21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59-4630-8E62-12FF3253C857}"/>
            </c:ext>
          </c:extLst>
        </c:ser>
        <c:ser>
          <c:idx val="8"/>
          <c:order val="8"/>
          <c:tx>
            <c:strRef>
              <c:f>'dal 15 gennaio al 21 giugno'!$H$25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21 giugno'!$I$16:$AC$16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22
 feb</c:v>
                </c:pt>
                <c:pt idx="4">
                  <c:v>1 
mar</c:v>
                </c:pt>
                <c:pt idx="5">
                  <c:v>8 
mar</c:v>
                </c:pt>
                <c:pt idx="6">
                  <c:v>15 
mar</c:v>
                </c:pt>
                <c:pt idx="7">
                  <c:v>22 
mar</c:v>
                </c:pt>
                <c:pt idx="8">
                  <c:v>29 
mar</c:v>
                </c:pt>
                <c:pt idx="9">
                  <c:v>6 
apr</c:v>
                </c:pt>
                <c:pt idx="10">
                  <c:v>12 
apr</c:v>
                </c:pt>
                <c:pt idx="11">
                  <c:v>19 
apr</c:v>
                </c:pt>
                <c:pt idx="12">
                  <c:v>26 
apr</c:v>
                </c:pt>
                <c:pt idx="13">
                  <c:v>3 
mag</c:v>
                </c:pt>
                <c:pt idx="14">
                  <c:v>10 
mag</c:v>
                </c:pt>
                <c:pt idx="15">
                  <c:v>17 
mag</c:v>
                </c:pt>
                <c:pt idx="16">
                  <c:v>24 
mag</c:v>
                </c:pt>
                <c:pt idx="17">
                  <c:v>31 
mag</c:v>
                </c:pt>
                <c:pt idx="18">
                  <c:v>7 
giu</c:v>
                </c:pt>
                <c:pt idx="19">
                  <c:v>14
 giu</c:v>
                </c:pt>
                <c:pt idx="20">
                  <c:v>21 
giu</c:v>
                </c:pt>
              </c:strCache>
            </c:strRef>
          </c:cat>
          <c:val>
            <c:numRef>
              <c:f>'dal 15 gennaio al 21 giugno'!$I$25:$AC$25</c:f>
              <c:numCache>
                <c:formatCode>General</c:formatCode>
                <c:ptCount val="21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36</c:v>
                </c:pt>
                <c:pt idx="4">
                  <c:v>43</c:v>
                </c:pt>
                <c:pt idx="5">
                  <c:v>22</c:v>
                </c:pt>
                <c:pt idx="6">
                  <c:v>29</c:v>
                </c:pt>
                <c:pt idx="7">
                  <c:v>19</c:v>
                </c:pt>
                <c:pt idx="8">
                  <c:v>39</c:v>
                </c:pt>
                <c:pt idx="9">
                  <c:v>84</c:v>
                </c:pt>
                <c:pt idx="10">
                  <c:v>89</c:v>
                </c:pt>
                <c:pt idx="11">
                  <c:v>77</c:v>
                </c:pt>
                <c:pt idx="12">
                  <c:v>52</c:v>
                </c:pt>
                <c:pt idx="13">
                  <c:v>40</c:v>
                </c:pt>
                <c:pt idx="14">
                  <c:v>17</c:v>
                </c:pt>
                <c:pt idx="15">
                  <c:v>8</c:v>
                </c:pt>
                <c:pt idx="16">
                  <c:v>18</c:v>
                </c:pt>
                <c:pt idx="17">
                  <c:v>16</c:v>
                </c:pt>
                <c:pt idx="18">
                  <c:v>15</c:v>
                </c:pt>
                <c:pt idx="19">
                  <c:v>11</c:v>
                </c:pt>
                <c:pt idx="2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59-4630-8E62-12FF3253C8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148398604569685E-2"/>
          <c:y val="0.86161073039615599"/>
          <c:w val="0.89843709901618229"/>
          <c:h val="0.12299786622746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60853137869131E-2"/>
          <c:y val="3.9263575077408575E-2"/>
          <c:w val="0.8956007117026210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21 giugno'!$H$32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21 giugno'!$I$31:$AF$31</c:f>
              <c:strCache>
                <c:ptCount val="24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  <c:pt idx="21">
                  <c:v>07.06</c:v>
                </c:pt>
                <c:pt idx="22">
                  <c:v>14.06</c:v>
                </c:pt>
                <c:pt idx="23">
                  <c:v>21.06</c:v>
                </c:pt>
              </c:strCache>
            </c:strRef>
          </c:cat>
          <c:val>
            <c:numRef>
              <c:f>'dal 15 gennaio al 21 giugno'!$I$32:$AF$32</c:f>
              <c:numCache>
                <c:formatCode>General</c:formatCode>
                <c:ptCount val="24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7-47A9-AC1D-2B55330AFB35}"/>
            </c:ext>
          </c:extLst>
        </c:ser>
        <c:ser>
          <c:idx val="1"/>
          <c:order val="1"/>
          <c:tx>
            <c:strRef>
              <c:f>'dal 15 gennaio al 21 giugno'!$H$33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21 giugno'!$I$31:$AF$31</c:f>
              <c:strCache>
                <c:ptCount val="24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  <c:pt idx="21">
                  <c:v>07.06</c:v>
                </c:pt>
                <c:pt idx="22">
                  <c:v>14.06</c:v>
                </c:pt>
                <c:pt idx="23">
                  <c:v>21.06</c:v>
                </c:pt>
              </c:strCache>
            </c:strRef>
          </c:cat>
          <c:val>
            <c:numRef>
              <c:f>'dal 15 gennaio al 21 giugno'!$I$33:$AF$33</c:f>
              <c:numCache>
                <c:formatCode>General</c:formatCode>
                <c:ptCount val="24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87-47A9-AC1D-2B55330AFB35}"/>
            </c:ext>
          </c:extLst>
        </c:ser>
        <c:ser>
          <c:idx val="2"/>
          <c:order val="2"/>
          <c:tx>
            <c:strRef>
              <c:f>'dal 15 gennaio al 21 giugno'!$H$34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387-47A9-AC1D-2B55330AFB3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87-47A9-AC1D-2B55330AFB35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387-47A9-AC1D-2B55330AFB3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87-47A9-AC1D-2B55330AFB3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87-47A9-AC1D-2B55330AFB3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87-47A9-AC1D-2B55330AFB3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87-47A9-AC1D-2B55330AFB35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387-47A9-AC1D-2B55330AFB3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87-47A9-AC1D-2B55330AFB3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387-47A9-AC1D-2B55330AFB35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7387-47A9-AC1D-2B55330AFB3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387-47A9-AC1D-2B55330AFB35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7387-47A9-AC1D-2B55330AFB3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387-47A9-AC1D-2B55330AFB35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387-47A9-AC1D-2B55330AFB3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387-47A9-AC1D-2B55330AFB35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387-47A9-AC1D-2B55330AFB35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387-47A9-AC1D-2B55330AFB35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387-47A9-AC1D-2B55330AFB35}"/>
                </c:ext>
              </c:extLst>
            </c:dLbl>
            <c:dLbl>
              <c:idx val="23"/>
              <c:layout>
                <c:manualLayout>
                  <c:x val="8.6207704090630226E-4"/>
                  <c:y val="-3.4974246653809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387-47A9-AC1D-2B55330AFB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21 giugno'!$I$31:$AF$31</c:f>
              <c:strCache>
                <c:ptCount val="24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  <c:pt idx="21">
                  <c:v>07.06</c:v>
                </c:pt>
                <c:pt idx="22">
                  <c:v>14.06</c:v>
                </c:pt>
                <c:pt idx="23">
                  <c:v>21.06</c:v>
                </c:pt>
              </c:strCache>
            </c:strRef>
          </c:cat>
          <c:val>
            <c:numRef>
              <c:f>'dal 15 gennaio al 21 giugno'!$I$34:$AF$34</c:f>
              <c:numCache>
                <c:formatCode>General</c:formatCode>
                <c:ptCount val="2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387-47A9-AC1D-2B55330AF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21</a:t>
            </a:r>
            <a:r>
              <a:rPr lang="it-IT" sz="2800" b="1" dirty="0" smtClean="0"/>
              <a:t> </a:t>
            </a:r>
            <a:r>
              <a:rPr lang="it-IT" sz="2800" b="1" dirty="0" smtClean="0"/>
              <a:t>giugno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834588"/>
              </p:ext>
            </p:extLst>
          </p:nvPr>
        </p:nvGraphicFramePr>
        <p:xfrm>
          <a:off x="73150" y="850392"/>
          <a:ext cx="12024363" cy="5685969"/>
        </p:xfrm>
        <a:graphic>
          <a:graphicData uri="http://schemas.openxmlformats.org/drawingml/2006/table">
            <a:tbl>
              <a:tblPr/>
              <a:tblGrid>
                <a:gridCol w="76723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14948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3279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68956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471348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570118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56765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584867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596186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527472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55382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3827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553827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553827">
                  <a:extLst>
                    <a:ext uri="{9D8B030D-6E8A-4147-A177-3AD203B41FA5}">
                      <a16:colId xmlns:a16="http://schemas.microsoft.com/office/drawing/2014/main" val="2672489672"/>
                    </a:ext>
                  </a:extLst>
                </a:gridCol>
                <a:gridCol w="553827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646000">
                  <a:extLst>
                    <a:ext uri="{9D8B030D-6E8A-4147-A177-3AD203B41FA5}">
                      <a16:colId xmlns:a16="http://schemas.microsoft.com/office/drawing/2014/main" val="2707621568"/>
                    </a:ext>
                  </a:extLst>
                </a:gridCol>
                <a:gridCol w="646000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646000">
                  <a:extLst>
                    <a:ext uri="{9D8B030D-6E8A-4147-A177-3AD203B41FA5}">
                      <a16:colId xmlns:a16="http://schemas.microsoft.com/office/drawing/2014/main" val="375216283"/>
                    </a:ext>
                  </a:extLst>
                </a:gridCol>
                <a:gridCol w="646000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646000">
                  <a:extLst>
                    <a:ext uri="{9D8B030D-6E8A-4147-A177-3AD203B41FA5}">
                      <a16:colId xmlns:a16="http://schemas.microsoft.com/office/drawing/2014/main" val="3522155782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21</a:t>
            </a:r>
            <a:r>
              <a:rPr lang="it-IT" b="1" dirty="0" smtClean="0"/>
              <a:t> </a:t>
            </a:r>
            <a:r>
              <a:rPr lang="it-IT" b="1" dirty="0" smtClean="0"/>
              <a:t>giugno 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000974"/>
              </p:ext>
            </p:extLst>
          </p:nvPr>
        </p:nvGraphicFramePr>
        <p:xfrm>
          <a:off x="200967" y="1264811"/>
          <a:ext cx="11746523" cy="522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21</a:t>
            </a:r>
            <a:r>
              <a:rPr lang="it-IT" b="1" dirty="0" smtClean="0"/>
              <a:t> </a:t>
            </a:r>
            <a:r>
              <a:rPr lang="it-IT" b="1" dirty="0" smtClean="0"/>
              <a:t>giugno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702339"/>
              </p:ext>
            </p:extLst>
          </p:nvPr>
        </p:nvGraphicFramePr>
        <p:xfrm>
          <a:off x="287867" y="1061049"/>
          <a:ext cx="11311467" cy="5721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368</Words>
  <Application>Microsoft Office PowerPoint</Application>
  <PresentationFormat>Widescreen</PresentationFormat>
  <Paragraphs>241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93</cp:revision>
  <dcterms:created xsi:type="dcterms:W3CDTF">2021-02-16T11:24:19Z</dcterms:created>
  <dcterms:modified xsi:type="dcterms:W3CDTF">2021-06-21T15:24:22Z</dcterms:modified>
</cp:coreProperties>
</file>