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96" autoAdjust="0"/>
    <p:restoredTop sz="94660"/>
  </p:normalViewPr>
  <p:slideViewPr>
    <p:cSldViewPr snapToGrid="0">
      <p:cViewPr>
        <p:scale>
          <a:sx n="83" d="100"/>
          <a:sy n="83" d="100"/>
        </p:scale>
        <p:origin x="557" y="1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7%20giugno%20maggio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7%20giugno%20maggio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752048671906301E-2"/>
          <c:y val="1.7367096709061367E-2"/>
          <c:w val="0.97747210972063525"/>
          <c:h val="0.793018883637768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7 giugno'!$H$17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giugno'!$I$17:$AA$17</c:f>
              <c:numCache>
                <c:formatCode>General</c:formatCode>
                <c:ptCount val="19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10</c:v>
                </c:pt>
                <c:pt idx="7">
                  <c:v>11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2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9F-40E3-9CEB-2C87CFA1DFA1}"/>
            </c:ext>
          </c:extLst>
        </c:ser>
        <c:ser>
          <c:idx val="1"/>
          <c:order val="1"/>
          <c:tx>
            <c:strRef>
              <c:f>'dal 15 gennaio al 7 giugno'!$H$18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giugno'!$I$18:$AA$18</c:f>
              <c:numCache>
                <c:formatCode>General</c:formatCode>
                <c:ptCount val="19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19</c:v>
                </c:pt>
                <c:pt idx="4">
                  <c:v>17</c:v>
                </c:pt>
                <c:pt idx="5">
                  <c:v>6</c:v>
                </c:pt>
                <c:pt idx="6">
                  <c:v>3</c:v>
                </c:pt>
                <c:pt idx="7">
                  <c:v>2</c:v>
                </c:pt>
                <c:pt idx="8">
                  <c:v>34</c:v>
                </c:pt>
                <c:pt idx="9">
                  <c:v>62</c:v>
                </c:pt>
                <c:pt idx="10">
                  <c:v>71</c:v>
                </c:pt>
                <c:pt idx="11">
                  <c:v>62</c:v>
                </c:pt>
                <c:pt idx="12">
                  <c:v>40</c:v>
                </c:pt>
                <c:pt idx="13">
                  <c:v>33</c:v>
                </c:pt>
                <c:pt idx="14">
                  <c:v>14</c:v>
                </c:pt>
                <c:pt idx="15">
                  <c:v>7</c:v>
                </c:pt>
                <c:pt idx="16">
                  <c:v>16</c:v>
                </c:pt>
                <c:pt idx="17">
                  <c:v>14</c:v>
                </c:pt>
                <c:pt idx="18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9F-40E3-9CEB-2C87CFA1DFA1}"/>
            </c:ext>
          </c:extLst>
        </c:ser>
        <c:ser>
          <c:idx val="2"/>
          <c:order val="2"/>
          <c:tx>
            <c:strRef>
              <c:f>'dal 15 gennaio al 7 giugno'!$H$19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giugno'!$I$19:$AA$19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15</c:v>
                </c:pt>
                <c:pt idx="10">
                  <c:v>11</c:v>
                </c:pt>
                <c:pt idx="11">
                  <c:v>14</c:v>
                </c:pt>
                <c:pt idx="12">
                  <c:v>11</c:v>
                </c:pt>
                <c:pt idx="13">
                  <c:v>5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9F-40E3-9CEB-2C87CFA1DFA1}"/>
            </c:ext>
          </c:extLst>
        </c:ser>
        <c:ser>
          <c:idx val="3"/>
          <c:order val="3"/>
          <c:tx>
            <c:strRef>
              <c:f>'dal 15 gennaio al 7 giugno'!$H$20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giugno'!$I$20:$AA$20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9F-40E3-9CEB-2C87CFA1DFA1}"/>
            </c:ext>
          </c:extLst>
        </c:ser>
        <c:ser>
          <c:idx val="4"/>
          <c:order val="4"/>
          <c:tx>
            <c:strRef>
              <c:f>'dal 15 gennaio al 7 giugno'!$H$21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giugno'!$I$21:$AA$21</c:f>
              <c:numCache>
                <c:formatCode>General</c:formatCode>
                <c:ptCount val="19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9F-40E3-9CEB-2C87CFA1DFA1}"/>
            </c:ext>
          </c:extLst>
        </c:ser>
        <c:ser>
          <c:idx val="5"/>
          <c:order val="5"/>
          <c:tx>
            <c:strRef>
              <c:f>'dal 15 gennaio al 7 giugno'!$H$22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giugno'!$I$22:$AA$22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9F-40E3-9CEB-2C87CFA1DFA1}"/>
            </c:ext>
          </c:extLst>
        </c:ser>
        <c:ser>
          <c:idx val="6"/>
          <c:order val="6"/>
          <c:tx>
            <c:strRef>
              <c:f>'dal 15 gennaio al 7 giugno'!$H$23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giugno'!$I$23:$AA$23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16</c:v>
                </c:pt>
                <c:pt idx="4">
                  <c:v>20</c:v>
                </c:pt>
                <c:pt idx="5">
                  <c:v>11</c:v>
                </c:pt>
                <c:pt idx="6">
                  <c:v>14</c:v>
                </c:pt>
                <c:pt idx="7">
                  <c:v>6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49F-40E3-9CEB-2C87CFA1DFA1}"/>
            </c:ext>
          </c:extLst>
        </c:ser>
        <c:ser>
          <c:idx val="7"/>
          <c:order val="7"/>
          <c:tx>
            <c:strRef>
              <c:f>'dal 15 gennaio al 7 giugno'!$H$24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giugno'!$I$24:$AA$24</c:f>
              <c:numCache>
                <c:formatCode>General</c:formatCode>
                <c:ptCount val="19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49F-40E3-9CEB-2C87CFA1DFA1}"/>
            </c:ext>
          </c:extLst>
        </c:ser>
        <c:ser>
          <c:idx val="8"/>
          <c:order val="8"/>
          <c:tx>
            <c:strRef>
              <c:f>'dal 15 gennaio al 7 giugno'!$H$25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7 giugno'!$I$16:$AA$16</c:f>
              <c:strCache>
                <c:ptCount val="19"/>
                <c:pt idx="0">
                  <c:v>15 gen.</c:v>
                </c:pt>
                <c:pt idx="1">
                  <c:v>29 gen.</c:v>
                </c:pt>
                <c:pt idx="2">
                  <c:v>15 feb.</c:v>
                </c:pt>
                <c:pt idx="3">
                  <c:v>22 feb.</c:v>
                </c:pt>
                <c:pt idx="4">
                  <c:v>1 mar.</c:v>
                </c:pt>
                <c:pt idx="5">
                  <c:v>8 mar.</c:v>
                </c:pt>
                <c:pt idx="6">
                  <c:v>15 mar.</c:v>
                </c:pt>
                <c:pt idx="7">
                  <c:v>22 mar.</c:v>
                </c:pt>
                <c:pt idx="8">
                  <c:v>29 mar.</c:v>
                </c:pt>
                <c:pt idx="9">
                  <c:v>6 apr.</c:v>
                </c:pt>
                <c:pt idx="10">
                  <c:v>12 apr.</c:v>
                </c:pt>
                <c:pt idx="11">
                  <c:v>19 apr.</c:v>
                </c:pt>
                <c:pt idx="12">
                  <c:v>26 apr.</c:v>
                </c:pt>
                <c:pt idx="13">
                  <c:v>3 mag.</c:v>
                </c:pt>
                <c:pt idx="14">
                  <c:v>10 mag.</c:v>
                </c:pt>
                <c:pt idx="15">
                  <c:v>17 mag.</c:v>
                </c:pt>
                <c:pt idx="16">
                  <c:v>24 mag.</c:v>
                </c:pt>
                <c:pt idx="17">
                  <c:v>31 mag.</c:v>
                </c:pt>
                <c:pt idx="18">
                  <c:v>7 giu</c:v>
                </c:pt>
              </c:strCache>
            </c:strRef>
          </c:cat>
          <c:val>
            <c:numRef>
              <c:f>'dal 15 gennaio al 7 giugno'!$I$25:$AA$25</c:f>
              <c:numCache>
                <c:formatCode>General</c:formatCode>
                <c:ptCount val="19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36</c:v>
                </c:pt>
                <c:pt idx="4">
                  <c:v>43</c:v>
                </c:pt>
                <c:pt idx="5">
                  <c:v>22</c:v>
                </c:pt>
                <c:pt idx="6">
                  <c:v>29</c:v>
                </c:pt>
                <c:pt idx="7">
                  <c:v>19</c:v>
                </c:pt>
                <c:pt idx="8">
                  <c:v>39</c:v>
                </c:pt>
                <c:pt idx="9">
                  <c:v>84</c:v>
                </c:pt>
                <c:pt idx="10">
                  <c:v>89</c:v>
                </c:pt>
                <c:pt idx="11">
                  <c:v>77</c:v>
                </c:pt>
                <c:pt idx="12">
                  <c:v>52</c:v>
                </c:pt>
                <c:pt idx="13">
                  <c:v>40</c:v>
                </c:pt>
                <c:pt idx="14">
                  <c:v>17</c:v>
                </c:pt>
                <c:pt idx="15">
                  <c:v>8</c:v>
                </c:pt>
                <c:pt idx="16">
                  <c:v>18</c:v>
                </c:pt>
                <c:pt idx="17">
                  <c:v>16</c:v>
                </c:pt>
                <c:pt idx="18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49F-40E3-9CEB-2C87CFA1DF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2703516117264637E-2"/>
          <c:y val="0.90535009965294244"/>
          <c:w val="0.84988206816476453"/>
          <c:h val="7.92586478245745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7 giugno'!$H$32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7 giugno'!$I$31:$AD$31</c:f>
              <c:strCache>
                <c:ptCount val="22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  <c:pt idx="21">
                  <c:v>07.06</c:v>
                </c:pt>
              </c:strCache>
            </c:strRef>
          </c:cat>
          <c:val>
            <c:numRef>
              <c:f>'dal 15 gennaio al 7 giugno'!$I$32:$AD$32</c:f>
              <c:numCache>
                <c:formatCode>General</c:formatCode>
                <c:ptCount val="22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CC-4420-B2F7-1DAE2D2D3E5C}"/>
            </c:ext>
          </c:extLst>
        </c:ser>
        <c:ser>
          <c:idx val="1"/>
          <c:order val="1"/>
          <c:tx>
            <c:strRef>
              <c:f>'dal 15 gennaio al 7 giugno'!$H$33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7 giugno'!$I$31:$AD$31</c:f>
              <c:strCache>
                <c:ptCount val="22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  <c:pt idx="21">
                  <c:v>07.06</c:v>
                </c:pt>
              </c:strCache>
            </c:strRef>
          </c:cat>
          <c:val>
            <c:numRef>
              <c:f>'dal 15 gennaio al 7 giugno'!$I$33:$AD$33</c:f>
              <c:numCache>
                <c:formatCode>General</c:formatCode>
                <c:ptCount val="22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CC-4420-B2F7-1DAE2D2D3E5C}"/>
            </c:ext>
          </c:extLst>
        </c:ser>
        <c:ser>
          <c:idx val="2"/>
          <c:order val="2"/>
          <c:tx>
            <c:strRef>
              <c:f>'dal 15 gennaio al 7 giugno'!$H$34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ECC-4420-B2F7-1DAE2D2D3E5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CC-4420-B2F7-1DAE2D2D3E5C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ECC-4420-B2F7-1DAE2D2D3E5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CC-4420-B2F7-1DAE2D2D3E5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CC-4420-B2F7-1DAE2D2D3E5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CC-4420-B2F7-1DAE2D2D3E5C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CC-4420-B2F7-1DAE2D2D3E5C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ECC-4420-B2F7-1DAE2D2D3E5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CC-4420-B2F7-1DAE2D2D3E5C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ECC-4420-B2F7-1DAE2D2D3E5C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DECC-4420-B2F7-1DAE2D2D3E5C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ECC-4420-B2F7-1DAE2D2D3E5C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DECC-4420-B2F7-1DAE2D2D3E5C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ECC-4420-B2F7-1DAE2D2D3E5C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DECC-4420-B2F7-1DAE2D2D3E5C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ECC-4420-B2F7-1DAE2D2D3E5C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DECC-4420-B2F7-1DAE2D2D3E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7 giugno'!$I$31:$AD$31</c:f>
              <c:strCache>
                <c:ptCount val="22"/>
                <c:pt idx="0">
                  <c:v>15.01</c:v>
                </c:pt>
                <c:pt idx="1">
                  <c:v>25.01</c:v>
                </c:pt>
                <c:pt idx="2">
                  <c:v>29.01</c:v>
                </c:pt>
                <c:pt idx="3">
                  <c:v>01.02 </c:v>
                </c:pt>
                <c:pt idx="4">
                  <c:v>08.01</c:v>
                </c:pt>
                <c:pt idx="5">
                  <c:v>15.02</c:v>
                </c:pt>
                <c:pt idx="6">
                  <c:v>22.02</c:v>
                </c:pt>
                <c:pt idx="7">
                  <c:v>01.03</c:v>
                </c:pt>
                <c:pt idx="8">
                  <c:v> 08.03</c:v>
                </c:pt>
                <c:pt idx="9">
                  <c:v>15.03</c:v>
                </c:pt>
                <c:pt idx="10">
                  <c:v>22.03</c:v>
                </c:pt>
                <c:pt idx="11">
                  <c:v>29.03</c:v>
                </c:pt>
                <c:pt idx="12">
                  <c:v>06.04</c:v>
                </c:pt>
                <c:pt idx="13">
                  <c:v>12.04</c:v>
                </c:pt>
                <c:pt idx="14">
                  <c:v>19.04</c:v>
                </c:pt>
                <c:pt idx="15">
                  <c:v>26.04</c:v>
                </c:pt>
                <c:pt idx="16">
                  <c:v>03.05</c:v>
                </c:pt>
                <c:pt idx="17">
                  <c:v>10.05</c:v>
                </c:pt>
                <c:pt idx="18">
                  <c:v>17.05</c:v>
                </c:pt>
                <c:pt idx="19">
                  <c:v>24.05</c:v>
                </c:pt>
                <c:pt idx="20">
                  <c:v>31.05</c:v>
                </c:pt>
                <c:pt idx="21">
                  <c:v>07.06</c:v>
                </c:pt>
              </c:strCache>
            </c:strRef>
          </c:cat>
          <c:val>
            <c:numRef>
              <c:f>'dal 15 gennaio al 7 giugno'!$I$34:$AD$34</c:f>
              <c:numCache>
                <c:formatCode>General</c:formatCode>
                <c:ptCount val="22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ECC-4420-B2F7-1DAE2D2D3E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07/06/2021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/>
              <a:t>7</a:t>
            </a:r>
            <a:r>
              <a:rPr lang="it-IT" sz="2800" b="1" dirty="0" smtClean="0"/>
              <a:t> giugno</a:t>
            </a:r>
            <a:r>
              <a:rPr lang="it-IT" sz="2800" b="1" dirty="0" smtClean="0"/>
              <a:t> </a:t>
            </a:r>
            <a:r>
              <a:rPr lang="it-IT" sz="2800" b="1" dirty="0" smtClean="0"/>
              <a:t>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26778"/>
              </p:ext>
            </p:extLst>
          </p:nvPr>
        </p:nvGraphicFramePr>
        <p:xfrm>
          <a:off x="667512" y="850392"/>
          <a:ext cx="11237975" cy="5955908"/>
        </p:xfrm>
        <a:graphic>
          <a:graphicData uri="http://schemas.openxmlformats.org/drawingml/2006/table">
            <a:tbl>
              <a:tblPr/>
              <a:tblGrid>
                <a:gridCol w="803381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048649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03463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91049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493553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596976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582995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612422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624273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552322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57991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579918">
                  <a:extLst>
                    <a:ext uri="{9D8B030D-6E8A-4147-A177-3AD203B41FA5}">
                      <a16:colId xmlns:a16="http://schemas.microsoft.com/office/drawing/2014/main" val="1058002416"/>
                    </a:ext>
                  </a:extLst>
                </a:gridCol>
                <a:gridCol w="579918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579918">
                  <a:extLst>
                    <a:ext uri="{9D8B030D-6E8A-4147-A177-3AD203B41FA5}">
                      <a16:colId xmlns:a16="http://schemas.microsoft.com/office/drawing/2014/main" val="2672489672"/>
                    </a:ext>
                  </a:extLst>
                </a:gridCol>
                <a:gridCol w="579918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676434">
                  <a:extLst>
                    <a:ext uri="{9D8B030D-6E8A-4147-A177-3AD203B41FA5}">
                      <a16:colId xmlns:a16="http://schemas.microsoft.com/office/drawing/2014/main" val="2707621568"/>
                    </a:ext>
                  </a:extLst>
                </a:gridCol>
                <a:gridCol w="676434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676434">
                  <a:extLst>
                    <a:ext uri="{9D8B030D-6E8A-4147-A177-3AD203B41FA5}">
                      <a16:colId xmlns:a16="http://schemas.microsoft.com/office/drawing/2014/main" val="375216283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6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giu.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6" y="127318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/>
              <a:t>7</a:t>
            </a:r>
            <a:r>
              <a:rPr lang="it-IT" b="1" dirty="0" smtClean="0"/>
              <a:t> giugno </a:t>
            </a:r>
            <a:r>
              <a:rPr lang="it-IT" b="1" dirty="0" smtClean="0"/>
              <a:t>2021</a:t>
            </a:r>
            <a:endParaRPr lang="it-IT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154452"/>
              </p:ext>
            </p:extLst>
          </p:nvPr>
        </p:nvGraphicFramePr>
        <p:xfrm>
          <a:off x="246887" y="1174376"/>
          <a:ext cx="11356849" cy="568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/>
              <a:t>7</a:t>
            </a:r>
            <a:r>
              <a:rPr lang="it-IT" b="1" dirty="0" smtClean="0"/>
              <a:t> giugno </a:t>
            </a:r>
            <a:r>
              <a:rPr lang="it-IT" b="1" dirty="0" smtClean="0"/>
              <a:t>2021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2698684"/>
              </p:ext>
            </p:extLst>
          </p:nvPr>
        </p:nvGraphicFramePr>
        <p:xfrm>
          <a:off x="420624" y="1161287"/>
          <a:ext cx="11178709" cy="5535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346</Words>
  <Application>Microsoft Office PowerPoint</Application>
  <PresentationFormat>Widescreen</PresentationFormat>
  <Paragraphs>218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86</cp:revision>
  <dcterms:created xsi:type="dcterms:W3CDTF">2021-02-16T11:24:19Z</dcterms:created>
  <dcterms:modified xsi:type="dcterms:W3CDTF">2021-06-07T15:48:15Z</dcterms:modified>
</cp:coreProperties>
</file>