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65" r:id="rId5"/>
    <p:sldId id="259" r:id="rId6"/>
    <p:sldId id="264" r:id="rId7"/>
    <p:sldId id="261" r:id="rId8"/>
    <p:sldId id="260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>
      <p:cViewPr>
        <p:scale>
          <a:sx n="72" d="100"/>
          <a:sy n="72" d="100"/>
        </p:scale>
        <p:origin x="1493" y="2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settembre%2021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in%20attesa%20di%20giudizio%20tren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settembre%202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settembre%20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14.866559197564033</c:v>
                </c:pt>
                <c:pt idx="1">
                  <c:v>15.626342028119575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FB-494E-8CE7-CCF5D67D12B6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Condannati non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16.030807809421457</c:v>
                </c:pt>
                <c:pt idx="1">
                  <c:v>14.216629012080586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FB-494E-8CE7-CCF5D67D12B6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68.83396023643202</c:v>
                </c:pt>
                <c:pt idx="1">
                  <c:v>69.540863005769552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FB-494E-8CE7-CCF5D67D12B6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0.26867275658248252</c:v>
                </c:pt>
                <c:pt idx="1">
                  <c:v>0.61616595403028551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7FB-494E-8CE7-CCF5D67D12B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 b="1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104744664224981E-3"/>
          <c:y val="1.2382258354147282E-3"/>
          <c:w val="0.97878086419753085"/>
          <c:h val="0.77657165711673781"/>
        </c:manualLayout>
      </c:layout>
      <c:lineChart>
        <c:grouping val="standard"/>
        <c:varyColors val="0"/>
        <c:ser>
          <c:idx val="0"/>
          <c:order val="0"/>
          <c:tx>
            <c:strRef>
              <c:f>Foglio1!$B$25</c:f>
              <c:strCache>
                <c:ptCount val="1"/>
                <c:pt idx="0">
                  <c:v>Italia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4492806454748716E-4"/>
                  <c:y val="-1.489534156092721E-2"/>
                </c:manualLayout>
              </c:layout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337-4D77-B7F8-635D87A9393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337-4D77-B7F8-635D87A9393F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337-4D77-B7F8-635D87A9393F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337-4D77-B7F8-635D87A9393F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337-4D77-B7F8-635D87A9393F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337-4D77-B7F8-635D87A9393F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337-4D77-B7F8-635D87A9393F}"/>
                </c:ext>
              </c:extLst>
            </c:dLbl>
            <c:dLbl>
              <c:idx val="11"/>
              <c:layout>
                <c:manualLayout>
                  <c:x val="-7.6148142072519423E-3"/>
                  <c:y val="2.56244042896829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337-4D77-B7F8-635D87A9393F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337-4D77-B7F8-635D87A9393F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337-4D77-B7F8-635D87A9393F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337-4D77-B7F8-635D87A9393F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337-4D77-B7F8-635D87A9393F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337-4D77-B7F8-635D87A939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Foglio1!$A$26:$A$47</c:f>
              <c:strCache>
                <c:ptCount val="22"/>
                <c:pt idx="0">
                  <c:v>ago 21</c:v>
                </c:pt>
                <c:pt idx="1">
                  <c:v>lug 21</c:v>
                </c:pt>
                <c:pt idx="2">
                  <c:v>giu 21</c:v>
                </c:pt>
                <c:pt idx="3">
                  <c:v>mag 21</c:v>
                </c:pt>
                <c:pt idx="4">
                  <c:v>apr 21</c:v>
                </c:pt>
                <c:pt idx="5">
                  <c:v>mar 21</c:v>
                </c:pt>
                <c:pt idx="6">
                  <c:v>feb 21</c:v>
                </c:pt>
                <c:pt idx="7">
                  <c:v>gen 21</c:v>
                </c:pt>
                <c:pt idx="8">
                  <c:v>dic 20</c:v>
                </c:pt>
                <c:pt idx="9">
                  <c:v>nov 20</c:v>
                </c:pt>
                <c:pt idx="10">
                  <c:v>ott 20</c:v>
                </c:pt>
                <c:pt idx="11">
                  <c:v>giu 20</c:v>
                </c:pt>
                <c:pt idx="12">
                  <c:v>mar 20</c:v>
                </c:pt>
                <c:pt idx="13">
                  <c:v>dic 19</c:v>
                </c:pt>
                <c:pt idx="14">
                  <c:v>ott 19</c:v>
                </c:pt>
                <c:pt idx="15">
                  <c:v>giu 19</c:v>
                </c:pt>
                <c:pt idx="16">
                  <c:v>mar 19</c:v>
                </c:pt>
                <c:pt idx="17">
                  <c:v>dic 18</c:v>
                </c:pt>
                <c:pt idx="18">
                  <c:v>ott 18</c:v>
                </c:pt>
                <c:pt idx="19">
                  <c:v>giu 18</c:v>
                </c:pt>
                <c:pt idx="20">
                  <c:v>mar 18</c:v>
                </c:pt>
                <c:pt idx="21">
                  <c:v>dic 17</c:v>
                </c:pt>
              </c:strCache>
            </c:strRef>
          </c:cat>
          <c:val>
            <c:numRef>
              <c:f>Foglio1!$B$26:$B$47</c:f>
              <c:numCache>
                <c:formatCode>0.0%</c:formatCode>
                <c:ptCount val="22"/>
                <c:pt idx="0">
                  <c:v>0.156</c:v>
                </c:pt>
                <c:pt idx="1">
                  <c:v>0.14799999999999999</c:v>
                </c:pt>
                <c:pt idx="2">
                  <c:v>0.154</c:v>
                </c:pt>
                <c:pt idx="3">
                  <c:v>0.154</c:v>
                </c:pt>
                <c:pt idx="4">
                  <c:v>0.159</c:v>
                </c:pt>
                <c:pt idx="5">
                  <c:v>0.159</c:v>
                </c:pt>
                <c:pt idx="6">
                  <c:v>0.16500000000000001</c:v>
                </c:pt>
                <c:pt idx="7">
                  <c:v>0.152</c:v>
                </c:pt>
                <c:pt idx="8">
                  <c:v>0.16200000000000001</c:v>
                </c:pt>
                <c:pt idx="9">
                  <c:v>0.17</c:v>
                </c:pt>
                <c:pt idx="10">
                  <c:v>0.17403586790114456</c:v>
                </c:pt>
                <c:pt idx="11">
                  <c:v>0.16924541331491816</c:v>
                </c:pt>
                <c:pt idx="12">
                  <c:v>0.15335546105175812</c:v>
                </c:pt>
                <c:pt idx="13">
                  <c:v>0.15996643025226678</c:v>
                </c:pt>
                <c:pt idx="14">
                  <c:v>0.16410592768713619</c:v>
                </c:pt>
                <c:pt idx="15">
                  <c:v>0.15843825385810117</c:v>
                </c:pt>
                <c:pt idx="16">
                  <c:v>0.16492055897444358</c:v>
                </c:pt>
                <c:pt idx="17">
                  <c:v>0.16491492749979045</c:v>
                </c:pt>
                <c:pt idx="18">
                  <c:v>0.16955671120177918</c:v>
                </c:pt>
                <c:pt idx="19">
                  <c:v>0.16479177657890706</c:v>
                </c:pt>
                <c:pt idx="20">
                  <c:v>0.16680693196846608</c:v>
                </c:pt>
                <c:pt idx="21">
                  <c:v>0.16723371753923066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8337-4D77-B7F8-635D87A9393F}"/>
            </c:ext>
          </c:extLst>
        </c:ser>
        <c:ser>
          <c:idx val="1"/>
          <c:order val="1"/>
          <c:tx>
            <c:strRef>
              <c:f>Foglio1!$C$25</c:f>
              <c:strCache>
                <c:ptCount val="1"/>
                <c:pt idx="0">
                  <c:v>Lazio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5739404102264993E-3"/>
                  <c:y val="2.0180664521057576E-2"/>
                </c:manualLayout>
              </c:layout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8337-4D77-B7F8-635D87A9393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337-4D77-B7F8-635D87A9393F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337-4D77-B7F8-635D87A9393F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337-4D77-B7F8-635D87A9393F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337-4D77-B7F8-635D87A9393F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337-4D77-B7F8-635D87A9393F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8337-4D77-B7F8-635D87A9393F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8337-4D77-B7F8-635D87A9393F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8337-4D77-B7F8-635D87A9393F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8337-4D77-B7F8-635D87A9393F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8337-4D77-B7F8-635D87A9393F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8337-4D77-B7F8-635D87A9393F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8337-4D77-B7F8-635D87A9393F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chemeClr val="accent2">
                    <a:lumMod val="75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Foglio1!$A$26:$A$47</c:f>
              <c:strCache>
                <c:ptCount val="22"/>
                <c:pt idx="0">
                  <c:v>ago 21</c:v>
                </c:pt>
                <c:pt idx="1">
                  <c:v>lug 21</c:v>
                </c:pt>
                <c:pt idx="2">
                  <c:v>giu 21</c:v>
                </c:pt>
                <c:pt idx="3">
                  <c:v>mag 21</c:v>
                </c:pt>
                <c:pt idx="4">
                  <c:v>apr 21</c:v>
                </c:pt>
                <c:pt idx="5">
                  <c:v>mar 21</c:v>
                </c:pt>
                <c:pt idx="6">
                  <c:v>feb 21</c:v>
                </c:pt>
                <c:pt idx="7">
                  <c:v>gen 21</c:v>
                </c:pt>
                <c:pt idx="8">
                  <c:v>dic 20</c:v>
                </c:pt>
                <c:pt idx="9">
                  <c:v>nov 20</c:v>
                </c:pt>
                <c:pt idx="10">
                  <c:v>ott 20</c:v>
                </c:pt>
                <c:pt idx="11">
                  <c:v>giu 20</c:v>
                </c:pt>
                <c:pt idx="12">
                  <c:v>mar 20</c:v>
                </c:pt>
                <c:pt idx="13">
                  <c:v>dic 19</c:v>
                </c:pt>
                <c:pt idx="14">
                  <c:v>ott 19</c:v>
                </c:pt>
                <c:pt idx="15">
                  <c:v>giu 19</c:v>
                </c:pt>
                <c:pt idx="16">
                  <c:v>mar 19</c:v>
                </c:pt>
                <c:pt idx="17">
                  <c:v>dic 18</c:v>
                </c:pt>
                <c:pt idx="18">
                  <c:v>ott 18</c:v>
                </c:pt>
                <c:pt idx="19">
                  <c:v>giu 18</c:v>
                </c:pt>
                <c:pt idx="20">
                  <c:v>mar 18</c:v>
                </c:pt>
                <c:pt idx="21">
                  <c:v>dic 17</c:v>
                </c:pt>
              </c:strCache>
            </c:strRef>
          </c:cat>
          <c:val>
            <c:numRef>
              <c:f>Foglio1!$C$26:$C$47</c:f>
              <c:numCache>
                <c:formatCode>0.0%</c:formatCode>
                <c:ptCount val="22"/>
                <c:pt idx="0">
                  <c:v>0.14899999999999999</c:v>
                </c:pt>
                <c:pt idx="1">
                  <c:v>0.14000000000000001</c:v>
                </c:pt>
                <c:pt idx="2">
                  <c:v>0.155</c:v>
                </c:pt>
                <c:pt idx="3">
                  <c:v>0.158</c:v>
                </c:pt>
                <c:pt idx="4">
                  <c:v>0.157</c:v>
                </c:pt>
                <c:pt idx="5">
                  <c:v>0.16200000000000001</c:v>
                </c:pt>
                <c:pt idx="6">
                  <c:v>0.16700000000000001</c:v>
                </c:pt>
                <c:pt idx="7">
                  <c:v>0.17599999999999999</c:v>
                </c:pt>
                <c:pt idx="8">
                  <c:v>0.17399999999999999</c:v>
                </c:pt>
                <c:pt idx="9">
                  <c:v>0.18099999999999999</c:v>
                </c:pt>
                <c:pt idx="10">
                  <c:v>0.19027230690186675</c:v>
                </c:pt>
                <c:pt idx="11">
                  <c:v>0.20340159666782368</c:v>
                </c:pt>
                <c:pt idx="12">
                  <c:v>0.17827208252740168</c:v>
                </c:pt>
                <c:pt idx="13">
                  <c:v>0.18413036856533657</c:v>
                </c:pt>
                <c:pt idx="14">
                  <c:v>0.17952612393681652</c:v>
                </c:pt>
                <c:pt idx="15">
                  <c:v>0.16918568784700802</c:v>
                </c:pt>
                <c:pt idx="16">
                  <c:v>0.169612922889363</c:v>
                </c:pt>
                <c:pt idx="17">
                  <c:v>0.16467707376798285</c:v>
                </c:pt>
                <c:pt idx="18">
                  <c:v>0.17067159581022798</c:v>
                </c:pt>
                <c:pt idx="19">
                  <c:v>0.16739606126914661</c:v>
                </c:pt>
                <c:pt idx="20">
                  <c:v>0.16277962874821514</c:v>
                </c:pt>
                <c:pt idx="21">
                  <c:v>0.15167548500881833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8337-4D77-B7F8-635D87A939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4392975"/>
        <c:axId val="504390895"/>
      </c:lineChart>
      <c:catAx>
        <c:axId val="504392975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04390895"/>
        <c:crosses val="autoZero"/>
        <c:auto val="1"/>
        <c:lblAlgn val="ctr"/>
        <c:lblOffset val="100"/>
        <c:noMultiLvlLbl val="0"/>
      </c:catAx>
      <c:valAx>
        <c:axId val="504390895"/>
        <c:scaling>
          <c:orientation val="minMax"/>
          <c:min val="0.1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504392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>
              <a:lumMod val="95000"/>
              <a:lumOff val="5000"/>
            </a:schemeClr>
          </a:solidFill>
        </a:defRPr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62.349991044241449</c:v>
                </c:pt>
                <c:pt idx="1">
                  <c:v>68.134884328845899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96-470B-905C-5BD4128AEEB8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37.650008955758551</c:v>
                </c:pt>
                <c:pt idx="1">
                  <c:v>31.865115671154097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96-470B-905C-5BD4128AEEB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93.068242880171951</c:v>
                </c:pt>
                <c:pt idx="1">
                  <c:v>96.075209589782844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20-446C-8B6B-09EB331EDCA8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6.9317571198280499</c:v>
                </c:pt>
                <c:pt idx="1">
                  <c:v>3.924790410217152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20-446C-8B6B-09EB331EDCA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02/09/2021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02/09/2021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02/09/2021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02/09/2021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02/09/2021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02/09/2021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02/09/2021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102" y="526368"/>
            <a:ext cx="8701935" cy="5984923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7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b="1" dirty="0" smtClean="0"/>
              <a:t>Dettaglio dei detenuti presenti negli Istituti di Pena del Lazio al </a:t>
            </a:r>
            <a:r>
              <a:rPr lang="it-IT" sz="2000" b="1" dirty="0" smtClean="0"/>
              <a:t>31/08</a:t>
            </a:r>
          </a:p>
          <a:p>
            <a:r>
              <a:rPr lang="it-IT" sz="2000" b="1" dirty="0" smtClean="0"/>
              <a:t>/2021</a:t>
            </a:r>
            <a:endParaRPr lang="it-IT" sz="2000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808433"/>
              </p:ext>
            </p:extLst>
          </p:nvPr>
        </p:nvGraphicFramePr>
        <p:xfrm>
          <a:off x="539552" y="796324"/>
          <a:ext cx="7596844" cy="525751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771635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0287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100476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91662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981534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24331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924331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707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Istituto</a:t>
                      </a:r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Tipo istituto</a:t>
                      </a:r>
                      <a:endParaRPr lang="it-IT" sz="1100" b="1" i="0" u="none" strike="noStrike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Capienza</a:t>
                      </a:r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Regolamentare</a:t>
                      </a:r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POSTI  </a:t>
                      </a:r>
                      <a:br>
                        <a:rPr lang="it-IT" sz="1100" u="none" strike="noStrike">
                          <a:effectLst/>
                        </a:rPr>
                      </a:br>
                      <a:r>
                        <a:rPr lang="it-IT" sz="1100" u="none" strike="noStrike">
                          <a:effectLst/>
                        </a:rPr>
                        <a:t>effettivamente disponili (*)</a:t>
                      </a:r>
                      <a:endParaRPr lang="it-IT" sz="1100" b="1" i="0" u="none" strike="noStrike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Detenuti presenti al  </a:t>
                      </a:r>
                      <a:r>
                        <a:rPr lang="it-IT" sz="1100" u="none" strike="noStrike" dirty="0" smtClean="0">
                          <a:effectLst/>
                        </a:rPr>
                        <a:t>31 agosto 2021</a:t>
                      </a:r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 smtClean="0">
                          <a:effectLst/>
                        </a:rPr>
                        <a:t>di cui</a:t>
                      </a:r>
                      <a:endParaRPr lang="it-IT" sz="1100" b="1" i="0" u="none" strike="noStrike" dirty="0" smtClean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100" u="none" strike="noStrike" dirty="0" smtClean="0">
                          <a:effectLst/>
                        </a:rPr>
                        <a:t>stranieri</a:t>
                      </a:r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 </a:t>
                      </a:r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23538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 smtClean="0">
                          <a:effectLst/>
                        </a:rPr>
                        <a:t>Totale</a:t>
                      </a:r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donne</a:t>
                      </a:r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dirty="0">
                          <a:effectLst/>
                        </a:rPr>
                        <a:t>CASSINO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u="none" strike="noStrike">
                          <a:effectLst/>
                        </a:rPr>
                        <a:t>CC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130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41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33381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>
                          <a:effectLst/>
                        </a:rPr>
                        <a:t>FROSINONE "G. PAGLIEI"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u="none" strike="noStrike">
                          <a:effectLst/>
                        </a:rPr>
                        <a:t>CC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>
                          <a:effectLst/>
                        </a:rPr>
                        <a:t>PALIANO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u="none" strike="noStrike">
                          <a:effectLst/>
                        </a:rPr>
                        <a:t>CR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>
                          <a:effectLst/>
                        </a:rPr>
                        <a:t>LATINA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u="none" strike="noStrike">
                          <a:effectLst/>
                        </a:rPr>
                        <a:t>CC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>
                          <a:effectLst/>
                        </a:rPr>
                        <a:t>RIETI "N.C."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u="none" strike="noStrike">
                          <a:effectLst/>
                        </a:rPr>
                        <a:t>CC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376608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>
                          <a:effectLst/>
                        </a:rPr>
                        <a:t>CIVITAVECCHIA "G. PASSERINI"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u="none" strike="noStrike">
                          <a:effectLst/>
                        </a:rPr>
                        <a:t>CR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40228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>
                          <a:effectLst/>
                        </a:rPr>
                        <a:t>CIVITAVECCHIA "N.C."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u="none" strike="noStrike">
                          <a:effectLst/>
                        </a:rPr>
                        <a:t>CC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473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368048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>
                          <a:effectLst/>
                        </a:rPr>
                        <a:t>ROMA "G. STEFANINI" REBIBBIA FEMMINILE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u="none" strike="noStrike">
                          <a:effectLst/>
                        </a:rPr>
                        <a:t>CCF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380887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>
                          <a:effectLst/>
                        </a:rPr>
                        <a:t>ROMA "R. CINOTTI" REBIBBIA N.C.1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u="none" strike="noStrike">
                          <a:effectLst/>
                        </a:rPr>
                        <a:t>CC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1154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1268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415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33809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>
                          <a:effectLst/>
                        </a:rPr>
                        <a:t>ROMA "REBIBBIA TERZA CASA"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u="none" strike="noStrike">
                          <a:effectLst/>
                        </a:rPr>
                        <a:t>CC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385167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>
                          <a:effectLst/>
                        </a:rPr>
                        <a:t>ROMA "REBIBBIA"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u="none" strike="noStrike">
                          <a:effectLst/>
                        </a:rPr>
                        <a:t>CR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31788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>
                          <a:effectLst/>
                        </a:rPr>
                        <a:t>ROMA "REGINA COELI"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u="none" strike="noStrike">
                          <a:effectLst/>
                        </a:rPr>
                        <a:t>CC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452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>
                          <a:effectLst/>
                        </a:rPr>
                        <a:t>VELLETRI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u="none" strike="noStrike">
                          <a:effectLst/>
                        </a:rPr>
                        <a:t>CC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>
                          <a:effectLst/>
                        </a:rPr>
                        <a:t>VITERBO "N.C."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u="none" strike="noStrike">
                          <a:effectLst/>
                        </a:rPr>
                        <a:t>CC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536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>
                          <a:effectLst/>
                        </a:rPr>
                        <a:t>TOTALE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u="none" strike="noStrike">
                          <a:effectLst/>
                        </a:rPr>
                        <a:t> 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744" marR="3744" marT="374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5.158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4.755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5.583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387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2.102  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188640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di pena del Lazio calcolato sul totale dei posti effettivamente disponibili al 31 </a:t>
            </a:r>
            <a:r>
              <a:rPr lang="it-IT" b="1" dirty="0" smtClean="0"/>
              <a:t>agosto </a:t>
            </a:r>
            <a:r>
              <a:rPr lang="it-IT" b="1" dirty="0" smtClean="0"/>
              <a:t>2021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15008" y="5949280"/>
            <a:ext cx="892899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  <a:p>
            <a:r>
              <a:rPr lang="it-IT" sz="1050" dirty="0" smtClean="0"/>
              <a:t>(**) il tasso di affollamento in Italia è calcolato in base alla capienza regolamentare dichiarata dal DAP</a:t>
            </a:r>
            <a:endParaRPr lang="it-IT" sz="105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27" y="1124744"/>
            <a:ext cx="8871922" cy="453650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1340768"/>
            <a:ext cx="5216228" cy="5075473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496" y="-2738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Tasso affollamento per regione e numero di detenuti presenti </a:t>
            </a:r>
            <a:br>
              <a:rPr lang="it-IT" sz="2000" b="1" dirty="0" smtClean="0"/>
            </a:br>
            <a:r>
              <a:rPr lang="it-IT" sz="2000" b="1" dirty="0" smtClean="0"/>
              <a:t>negli Istituti di pena d’Italia al 31 </a:t>
            </a:r>
            <a:r>
              <a:rPr lang="it-IT" sz="2000" b="1" dirty="0" smtClean="0"/>
              <a:t>agosto </a:t>
            </a:r>
            <a:r>
              <a:rPr lang="it-IT" sz="2000" b="1" dirty="0" smtClean="0"/>
              <a:t>2021</a:t>
            </a:r>
            <a:endParaRPr lang="it-IT" sz="20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068960"/>
            <a:ext cx="1699700" cy="1201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335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31 </a:t>
            </a:r>
            <a:r>
              <a:rPr lang="it-IT" sz="2000" b="1" dirty="0" smtClean="0"/>
              <a:t>agosto</a:t>
            </a:r>
            <a:r>
              <a:rPr lang="it-IT" sz="2000" b="1" dirty="0" smtClean="0"/>
              <a:t> </a:t>
            </a:r>
            <a:r>
              <a:rPr lang="it-IT" sz="2000" b="1" dirty="0" smtClean="0"/>
              <a:t>2021</a:t>
            </a:r>
            <a:endParaRPr lang="it-IT" sz="2000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3696042"/>
              </p:ext>
            </p:extLst>
          </p:nvPr>
        </p:nvGraphicFramePr>
        <p:xfrm>
          <a:off x="179512" y="1052736"/>
          <a:ext cx="8964487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di </a:t>
            </a:r>
            <a:r>
              <a:rPr lang="en-US" sz="2400" b="1" dirty="0" smtClean="0"/>
              <a:t>primo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Lazio </a:t>
            </a:r>
            <a:r>
              <a:rPr lang="en-US" sz="2400" b="1" dirty="0" smtClean="0"/>
              <a:t>da </a:t>
            </a:r>
            <a:r>
              <a:rPr lang="en-US" sz="2400" b="1" dirty="0" err="1" smtClean="0"/>
              <a:t>dicembre</a:t>
            </a:r>
            <a:r>
              <a:rPr lang="en-US" sz="2400" b="1" dirty="0" smtClean="0"/>
              <a:t> 2017 a </a:t>
            </a:r>
            <a:r>
              <a:rPr lang="en-US" sz="2400" b="1" dirty="0" err="1" smtClean="0"/>
              <a:t>agosto</a:t>
            </a:r>
            <a:r>
              <a:rPr lang="en-US" sz="2400" b="1" dirty="0" smtClean="0"/>
              <a:t> </a:t>
            </a:r>
            <a:r>
              <a:rPr lang="en-US" sz="2400" b="1" dirty="0" smtClean="0"/>
              <a:t>2021 </a:t>
            </a:r>
            <a:r>
              <a:rPr lang="en-US" sz="2400" b="1" dirty="0"/>
              <a:t/>
            </a:r>
            <a:br>
              <a:rPr lang="en-US" sz="2400" b="1" dirty="0"/>
            </a:br>
            <a:endParaRPr lang="it-IT" sz="2400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5734002"/>
              </p:ext>
            </p:extLst>
          </p:nvPr>
        </p:nvGraphicFramePr>
        <p:xfrm>
          <a:off x="179512" y="1484784"/>
          <a:ext cx="885698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31 </a:t>
            </a:r>
            <a:r>
              <a:rPr lang="it-IT" sz="2000" b="1" dirty="0" smtClean="0"/>
              <a:t>agosto 2021</a:t>
            </a:r>
            <a:endParaRPr lang="it-IT" sz="2000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5977920"/>
              </p:ext>
            </p:extLst>
          </p:nvPr>
        </p:nvGraphicFramePr>
        <p:xfrm>
          <a:off x="179512" y="1340768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31 </a:t>
            </a:r>
            <a:r>
              <a:rPr lang="it-IT" sz="2000" dirty="0" smtClean="0"/>
              <a:t>agosto </a:t>
            </a:r>
            <a:r>
              <a:rPr lang="it-IT" sz="2000" dirty="0" smtClean="0"/>
              <a:t>2021</a:t>
            </a:r>
            <a:endParaRPr lang="it-IT" sz="20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9914623"/>
              </p:ext>
            </p:extLst>
          </p:nvPr>
        </p:nvGraphicFramePr>
        <p:xfrm>
          <a:off x="107504" y="1340768"/>
          <a:ext cx="892899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2108</TotalTime>
  <Words>366</Words>
  <Application>Microsoft Office PowerPoint</Application>
  <PresentationFormat>Presentazione su schermo (4:3)</PresentationFormat>
  <Paragraphs>130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Tahoma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Tasso affollamento per regione e numero di detenuti presenti  negli Istituti di pena d’Italia al 31 agosto 2021</vt:lpstr>
      <vt:lpstr>Detenuti per Posizione Giuridica  In Italia e nel Lazio al 31 agosto 2021</vt:lpstr>
      <vt:lpstr>Percentuali di detenuti in attesa di primo giudizio  in Italia e nel Lazio da dicembre 2017 a agosto 2021  </vt:lpstr>
      <vt:lpstr>Detenuti per Nazionalità In Italia e nel Lazio al 31 agosto 2021</vt:lpstr>
      <vt:lpstr>Detenuti per Genere in Italia e nel Lazio al 31 agosto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</cp:lastModifiedBy>
  <cp:revision>131</cp:revision>
  <dcterms:created xsi:type="dcterms:W3CDTF">2020-06-03T15:49:37Z</dcterms:created>
  <dcterms:modified xsi:type="dcterms:W3CDTF">2021-09-02T13:27:05Z</dcterms:modified>
</cp:coreProperties>
</file>