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65" r:id="rId5"/>
    <p:sldId id="259" r:id="rId6"/>
    <p:sldId id="264" r:id="rId7"/>
    <p:sldId id="261" r:id="rId8"/>
    <p:sldId id="260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>
      <p:cViewPr varScale="1">
        <p:scale>
          <a:sx n="81" d="100"/>
          <a:sy n="81" d="100"/>
        </p:scale>
        <p:origin x="130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in%20attesa%20di%20giudizio%20tren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OTTOBRE%20'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10232338275583E-3"/>
          <c:y val="1.9378965777535295E-2"/>
          <c:w val="0.97878086419753085"/>
          <c:h val="0.79889799029902619"/>
        </c:manualLayout>
      </c:layout>
      <c:lineChart>
        <c:grouping val="standard"/>
        <c:varyColors val="0"/>
        <c:ser>
          <c:idx val="0"/>
          <c:order val="0"/>
          <c:tx>
            <c:strRef>
              <c:f>Foglio1!$B$25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2B65-40C4-9E93-09BA122E1FD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B65-40C4-9E93-09BA122E1FD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65-40C4-9E93-09BA122E1FD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65-40C4-9E93-09BA122E1FD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65-40C4-9E93-09BA122E1FD8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65-40C4-9E93-09BA122E1FD8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B65-40C4-9E93-09BA122E1FD8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65-40C4-9E93-09BA122E1FD8}"/>
                </c:ext>
              </c:extLst>
            </c:dLbl>
            <c:dLbl>
              <c:idx val="12"/>
              <c:layout>
                <c:manualLayout>
                  <c:x val="-7.6148142072519423E-3"/>
                  <c:y val="2.56244042896829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B65-40C4-9E93-09BA122E1FD8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B65-40C4-9E93-09BA122E1FD8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B65-40C4-9E93-09BA122E1FD8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B65-40C4-9E93-09BA122E1FD8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B65-40C4-9E93-09BA122E1FD8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B65-40C4-9E93-09BA122E1F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Foglio1!$A$26:$A$44</c:f>
              <c:strCache>
                <c:ptCount val="19"/>
                <c:pt idx="0">
                  <c:v>set 21</c:v>
                </c:pt>
                <c:pt idx="2">
                  <c:v>giu 21</c:v>
                </c:pt>
                <c:pt idx="4">
                  <c:v>mar 21</c:v>
                </c:pt>
                <c:pt idx="6">
                  <c:v>dic 20</c:v>
                </c:pt>
                <c:pt idx="8">
                  <c:v>giu 20</c:v>
                </c:pt>
                <c:pt idx="10">
                  <c:v>dic 19</c:v>
                </c:pt>
                <c:pt idx="14">
                  <c:v>dic 18</c:v>
                </c:pt>
                <c:pt idx="18">
                  <c:v>dic 17</c:v>
                </c:pt>
              </c:strCache>
            </c:strRef>
          </c:cat>
          <c:val>
            <c:numRef>
              <c:f>Foglio1!$B$26:$B$44</c:f>
              <c:numCache>
                <c:formatCode>0.0%</c:formatCode>
                <c:ptCount val="19"/>
                <c:pt idx="0">
                  <c:v>0.16200000000000001</c:v>
                </c:pt>
                <c:pt idx="1">
                  <c:v>0.156</c:v>
                </c:pt>
                <c:pt idx="2">
                  <c:v>0.154</c:v>
                </c:pt>
                <c:pt idx="3">
                  <c:v>0.159</c:v>
                </c:pt>
                <c:pt idx="4">
                  <c:v>0.159</c:v>
                </c:pt>
                <c:pt idx="5">
                  <c:v>0.16500000000000001</c:v>
                </c:pt>
                <c:pt idx="6">
                  <c:v>0.16200000000000001</c:v>
                </c:pt>
                <c:pt idx="7">
                  <c:v>0.17</c:v>
                </c:pt>
                <c:pt idx="8">
                  <c:v>0.16924541331491816</c:v>
                </c:pt>
                <c:pt idx="9">
                  <c:v>0.15335546105175812</c:v>
                </c:pt>
                <c:pt idx="10">
                  <c:v>0.15996643025226678</c:v>
                </c:pt>
                <c:pt idx="11">
                  <c:v>0.16410592768713619</c:v>
                </c:pt>
                <c:pt idx="12">
                  <c:v>0.15843825385810117</c:v>
                </c:pt>
                <c:pt idx="13">
                  <c:v>0.16492055897444358</c:v>
                </c:pt>
                <c:pt idx="14">
                  <c:v>0.16491492749979045</c:v>
                </c:pt>
                <c:pt idx="15">
                  <c:v>0.16955671120177918</c:v>
                </c:pt>
                <c:pt idx="16">
                  <c:v>0.16479177657890706</c:v>
                </c:pt>
                <c:pt idx="17">
                  <c:v>0.16680693196846608</c:v>
                </c:pt>
                <c:pt idx="18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2B65-40C4-9E93-09BA122E1FD8}"/>
            </c:ext>
          </c:extLst>
        </c:ser>
        <c:ser>
          <c:idx val="1"/>
          <c:order val="1"/>
          <c:tx>
            <c:strRef>
              <c:f>Foglio1!$C$25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441836946891941E-3"/>
                  <c:y val="3.192782565152727E-2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B65-40C4-9E93-09BA122E1FD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B65-40C4-9E93-09BA122E1FD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B65-40C4-9E93-09BA122E1FD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B65-40C4-9E93-09BA122E1FD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B65-40C4-9E93-09BA122E1FD8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B65-40C4-9E93-09BA122E1FD8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B65-40C4-9E93-09BA122E1FD8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B65-40C4-9E93-09BA122E1FD8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B65-40C4-9E93-09BA122E1FD8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B65-40C4-9E93-09BA122E1FD8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B65-40C4-9E93-09BA122E1FD8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B65-40C4-9E93-09BA122E1FD8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B65-40C4-9E93-09BA122E1FD8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B65-40C4-9E93-09BA122E1FD8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chemeClr val="accent2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Foglio1!$A$26:$A$44</c:f>
              <c:strCache>
                <c:ptCount val="19"/>
                <c:pt idx="0">
                  <c:v>set 21</c:v>
                </c:pt>
                <c:pt idx="2">
                  <c:v>giu 21</c:v>
                </c:pt>
                <c:pt idx="4">
                  <c:v>mar 21</c:v>
                </c:pt>
                <c:pt idx="6">
                  <c:v>dic 20</c:v>
                </c:pt>
                <c:pt idx="8">
                  <c:v>giu 20</c:v>
                </c:pt>
                <c:pt idx="10">
                  <c:v>dic 19</c:v>
                </c:pt>
                <c:pt idx="14">
                  <c:v>dic 18</c:v>
                </c:pt>
                <c:pt idx="18">
                  <c:v>dic 17</c:v>
                </c:pt>
              </c:strCache>
            </c:strRef>
          </c:cat>
          <c:val>
            <c:numRef>
              <c:f>Foglio1!$C$26:$C$44</c:f>
              <c:numCache>
                <c:formatCode>0.0%</c:formatCode>
                <c:ptCount val="19"/>
                <c:pt idx="0">
                  <c:v>0.14799999999999999</c:v>
                </c:pt>
                <c:pt idx="1">
                  <c:v>0.14899999999999999</c:v>
                </c:pt>
                <c:pt idx="2">
                  <c:v>0.155</c:v>
                </c:pt>
                <c:pt idx="3">
                  <c:v>0.157</c:v>
                </c:pt>
                <c:pt idx="4">
                  <c:v>0.16200000000000001</c:v>
                </c:pt>
                <c:pt idx="5">
                  <c:v>0.16700000000000001</c:v>
                </c:pt>
                <c:pt idx="6">
                  <c:v>0.17399999999999999</c:v>
                </c:pt>
                <c:pt idx="7">
                  <c:v>0.18099999999999999</c:v>
                </c:pt>
                <c:pt idx="8">
                  <c:v>0.20340159666782368</c:v>
                </c:pt>
                <c:pt idx="9">
                  <c:v>0.17827208252740168</c:v>
                </c:pt>
                <c:pt idx="10">
                  <c:v>0.18413036856533657</c:v>
                </c:pt>
                <c:pt idx="11">
                  <c:v>0.17952612393681652</c:v>
                </c:pt>
                <c:pt idx="12">
                  <c:v>0.16918568784700802</c:v>
                </c:pt>
                <c:pt idx="13">
                  <c:v>0.169612922889363</c:v>
                </c:pt>
                <c:pt idx="14">
                  <c:v>0.16467707376798285</c:v>
                </c:pt>
                <c:pt idx="15">
                  <c:v>0.17067159581022798</c:v>
                </c:pt>
                <c:pt idx="16">
                  <c:v>0.16739606126914661</c:v>
                </c:pt>
                <c:pt idx="17">
                  <c:v>0.16277962874821514</c:v>
                </c:pt>
                <c:pt idx="18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2B65-40C4-9E93-09BA122E1F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62.186379928315418</c:v>
                </c:pt>
                <c:pt idx="1">
                  <c:v>68.35527535694419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E4-4CDE-872A-119AEB62FF0B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37.813620071684589</c:v>
                </c:pt>
                <c:pt idx="1">
                  <c:v>31.64472464305581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E4-4CDE-872A-119AEB62FF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04/10/2021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535641"/>
            <a:ext cx="8439142" cy="5804182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/>
              <a:t>Dettaglio dei detenuti presenti negli Istituti di Pena del Lazio al 30/09/2021</a:t>
            </a:r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695169"/>
              </p:ext>
            </p:extLst>
          </p:nvPr>
        </p:nvGraphicFramePr>
        <p:xfrm>
          <a:off x="467544" y="581299"/>
          <a:ext cx="7596844" cy="559377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71635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0287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100476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91662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981534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24331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924331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707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Istituto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Tipo istituto</a:t>
                      </a:r>
                      <a:endParaRPr lang="it-IT" sz="1100" b="1" i="0" u="none" strike="noStrike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Capienza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Regolamentare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POSTI  </a:t>
                      </a:r>
                      <a:br>
                        <a:rPr lang="it-IT" sz="1100" u="none" strike="noStrike">
                          <a:effectLst/>
                        </a:rPr>
                      </a:br>
                      <a:r>
                        <a:rPr lang="it-IT" sz="1100" u="none" strike="noStrike">
                          <a:effectLst/>
                        </a:rPr>
                        <a:t>effettivamente disponili (*)</a:t>
                      </a:r>
                      <a:endParaRPr lang="it-IT" sz="1100" b="1" i="0" u="none" strike="noStrike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Detenuti presenti al  31 agosto 2021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di cui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stranieri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 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77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Totale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donne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CASSINO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3381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FROSINONE "G. PAGLIEI"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PALIANO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CR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LATINA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RIETI "N.C."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37660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CIVITAVECCHIA "G. PASSERINI"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CR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4022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CIVITAVECCHIA "N.C."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36804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ROMA "G. STEFANINI" REBIBBIA FEMMINILE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CCF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38088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ROMA "R. CINOTTI" REBIBBIA N.C.1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33809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ROMA "REBIBBIA TERZA CASA"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8516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ROMA "REBIBBIA"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CR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3178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ROMA "REGINA COELI"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VELLETRI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VITERBO "N.C."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5.158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4.755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5.580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395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2.110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88640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Tasso di affollamento negli Istituti di pena del Lazio calcolato sul totale dei posti effettivamente disponibili al 30 settembre 2020</a:t>
            </a:r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/>
              <a:t>(**) il tasso di affollamento in Italia è calcolato in base alla capienza regolamentare dichiarata dal DAP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008" y="1148813"/>
            <a:ext cx="8713984" cy="44531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815" y="1340768"/>
            <a:ext cx="6083047" cy="486476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-2738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/>
              <a:t>Tasso affollamento per regione e numero di detenuti presenti </a:t>
            </a:r>
            <a:br>
              <a:rPr lang="it-IT" sz="2000" b="1" dirty="0"/>
            </a:br>
            <a:r>
              <a:rPr lang="it-IT" sz="2000" b="1" dirty="0"/>
              <a:t>negli Istituti di pena d’Italia al 30 settembre 2021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3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/>
              <a:t>Detenuti per Posizione Giuridica  In Italia e nel Lazio al 30 settembre 2021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513" y="1197670"/>
            <a:ext cx="8650974" cy="446265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primo </a:t>
            </a:r>
            <a:r>
              <a:rPr lang="en-US" sz="2400" b="1" dirty="0" err="1"/>
              <a:t>giudizio</a:t>
            </a:r>
            <a:r>
              <a:rPr lang="en-US" sz="2400" b="1" dirty="0"/>
              <a:t> </a:t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da </a:t>
            </a:r>
            <a:r>
              <a:rPr lang="en-US" sz="2400" b="1" dirty="0" err="1"/>
              <a:t>dicembre</a:t>
            </a:r>
            <a:r>
              <a:rPr lang="en-US" sz="2400" b="1" dirty="0"/>
              <a:t> 2017 a </a:t>
            </a:r>
            <a:r>
              <a:rPr lang="en-US" sz="2400" b="1" dirty="0" err="1"/>
              <a:t>settembre</a:t>
            </a:r>
            <a:r>
              <a:rPr lang="en-US" sz="2400" b="1" dirty="0"/>
              <a:t> 2021 </a:t>
            </a:r>
            <a:br>
              <a:rPr lang="en-US" sz="2400" b="1" dirty="0"/>
            </a:br>
            <a:endParaRPr lang="it-IT" sz="2400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880471"/>
              </p:ext>
            </p:extLst>
          </p:nvPr>
        </p:nvGraphicFramePr>
        <p:xfrm>
          <a:off x="467544" y="1282025"/>
          <a:ext cx="8424936" cy="5352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/>
              <a:t>Detenuti per Nazionalità In Italia e nel Lazio al 30 settembre 2021</a:t>
            </a: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943129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/>
              <a:t>Detenuti per Genere in Italia e nel Lazio al 30 settembre 2021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628800"/>
            <a:ext cx="8955050" cy="43044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2182</TotalTime>
  <Words>374</Words>
  <Application>Microsoft Office PowerPoint</Application>
  <PresentationFormat>Presentazione su schermo (4:3)</PresentationFormat>
  <Paragraphs>129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30 settembre 2021</vt:lpstr>
      <vt:lpstr>Detenuti per Posizione Giuridica  In Italia e nel Lazio al 30 settembre 2021</vt:lpstr>
      <vt:lpstr>Percentuali di detenuti in attesa di primo giudizio  in Italia e nel Lazio da dicembre 2017 a settembre 2021  </vt:lpstr>
      <vt:lpstr>Detenuti per Nazionalità In Italia e nel Lazio al 30 settembre 2021</vt:lpstr>
      <vt:lpstr>Detenuti per Genere in Italia e nel Lazio al 30 settembre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Ugo Degl'Innocenti</cp:lastModifiedBy>
  <cp:revision>140</cp:revision>
  <dcterms:created xsi:type="dcterms:W3CDTF">2020-06-03T15:49:37Z</dcterms:created>
  <dcterms:modified xsi:type="dcterms:W3CDTF">2021-10-04T14:02:00Z</dcterms:modified>
</cp:coreProperties>
</file>