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96" autoAdjust="0"/>
    <p:restoredTop sz="94660"/>
  </p:normalViewPr>
  <p:slideViewPr>
    <p:cSldViewPr snapToGrid="0">
      <p:cViewPr>
        <p:scale>
          <a:sx n="66" d="100"/>
          <a:sy n="66" d="100"/>
        </p:scale>
        <p:origin x="1200" y="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12%20lugli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21%20novembr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258888707495381E-2"/>
          <c:y val="1.874815480171521E-3"/>
          <c:w val="0.97747210972063525"/>
          <c:h val="0.7930188836377686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'dal 15 gennaio al 21 nov'!$H$17</c:f>
              <c:strCache>
                <c:ptCount val="1"/>
                <c:pt idx="0">
                  <c:v>Regina Coeli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'dal 15 gennaio al 21 nov'!$I$16:$W$16</c:f>
              <c:strCache>
                <c:ptCount val="15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21-nov</c:v>
                </c:pt>
              </c:strCache>
            </c:strRef>
          </c:cat>
          <c:val>
            <c:numRef>
              <c:f>'dal 15 gennaio al 21 nov'!$I$17:$W$17</c:f>
              <c:numCache>
                <c:formatCode>General</c:formatCode>
                <c:ptCount val="15"/>
                <c:pt idx="0">
                  <c:v>14</c:v>
                </c:pt>
                <c:pt idx="1">
                  <c:v>3</c:v>
                </c:pt>
                <c:pt idx="2">
                  <c:v>1</c:v>
                </c:pt>
                <c:pt idx="3">
                  <c:v>0</c:v>
                </c:pt>
                <c:pt idx="4">
                  <c:v>10</c:v>
                </c:pt>
                <c:pt idx="5">
                  <c:v>3</c:v>
                </c:pt>
                <c:pt idx="6">
                  <c:v>6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80-437A-9237-AFEAE09A11D9}"/>
            </c:ext>
          </c:extLst>
        </c:ser>
        <c:ser>
          <c:idx val="1"/>
          <c:order val="1"/>
          <c:tx>
            <c:strRef>
              <c:f>'dal 15 gennaio al 21 nov'!$H$18</c:f>
              <c:strCache>
                <c:ptCount val="1"/>
                <c:pt idx="0">
                  <c:v>Rebibbia (4 II.PP.)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'dal 15 gennaio al 21 nov'!$I$16:$W$16</c:f>
              <c:strCache>
                <c:ptCount val="15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21-nov</c:v>
                </c:pt>
              </c:strCache>
            </c:strRef>
          </c:cat>
          <c:val>
            <c:numRef>
              <c:f>'dal 15 gennaio al 21 nov'!$I$18:$W$18</c:f>
              <c:numCache>
                <c:formatCode>General</c:formatCode>
                <c:ptCount val="15"/>
                <c:pt idx="0">
                  <c:v>46</c:v>
                </c:pt>
                <c:pt idx="1">
                  <c:v>83</c:v>
                </c:pt>
                <c:pt idx="2">
                  <c:v>41</c:v>
                </c:pt>
                <c:pt idx="3">
                  <c:v>17</c:v>
                </c:pt>
                <c:pt idx="4">
                  <c:v>3</c:v>
                </c:pt>
                <c:pt idx="5">
                  <c:v>34</c:v>
                </c:pt>
                <c:pt idx="6">
                  <c:v>71</c:v>
                </c:pt>
                <c:pt idx="7">
                  <c:v>40</c:v>
                </c:pt>
                <c:pt idx="8">
                  <c:v>14</c:v>
                </c:pt>
                <c:pt idx="9">
                  <c:v>16</c:v>
                </c:pt>
                <c:pt idx="10">
                  <c:v>14</c:v>
                </c:pt>
                <c:pt idx="11">
                  <c:v>3</c:v>
                </c:pt>
                <c:pt idx="12">
                  <c:v>0</c:v>
                </c:pt>
                <c:pt idx="1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80-437A-9237-AFEAE09A11D9}"/>
            </c:ext>
          </c:extLst>
        </c:ser>
        <c:ser>
          <c:idx val="2"/>
          <c:order val="2"/>
          <c:tx>
            <c:strRef>
              <c:f>'dal 15 gennaio al 21 nov'!$H$19</c:f>
              <c:strCache>
                <c:ptCount val="1"/>
                <c:pt idx="0">
                  <c:v>Civitavecchia (2 II.PP.)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'dal 15 gennaio al 21 nov'!$I$16:$W$16</c:f>
              <c:strCache>
                <c:ptCount val="15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21-nov</c:v>
                </c:pt>
              </c:strCache>
            </c:strRef>
          </c:cat>
          <c:val>
            <c:numRef>
              <c:f>'dal 15 gennaio al 21 nov'!$I$19:$W$19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11</c:v>
                </c:pt>
                <c:pt idx="7">
                  <c:v>11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080-437A-9237-AFEAE09A11D9}"/>
            </c:ext>
          </c:extLst>
        </c:ser>
        <c:ser>
          <c:idx val="3"/>
          <c:order val="3"/>
          <c:tx>
            <c:strRef>
              <c:f>'dal 15 gennaio al 21 nov'!$H$20</c:f>
              <c:strCache>
                <c:ptCount val="1"/>
                <c:pt idx="0">
                  <c:v>Velletri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'dal 15 gennaio al 21 nov'!$I$16:$W$16</c:f>
              <c:strCache>
                <c:ptCount val="15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21-nov</c:v>
                </c:pt>
              </c:strCache>
            </c:strRef>
          </c:cat>
          <c:val>
            <c:numRef>
              <c:f>'dal 15 gennaio al 21 nov'!$I$20:$W$20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080-437A-9237-AFEAE09A11D9}"/>
            </c:ext>
          </c:extLst>
        </c:ser>
        <c:ser>
          <c:idx val="4"/>
          <c:order val="4"/>
          <c:tx>
            <c:strRef>
              <c:f>'dal 15 gennaio al 21 nov'!$H$21</c:f>
              <c:strCache>
                <c:ptCount val="1"/>
                <c:pt idx="0">
                  <c:v>Frosinone/Cassino/Paliano: (3 II.PP.)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21 nov'!$I$16:$W$16</c:f>
              <c:strCache>
                <c:ptCount val="15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21-nov</c:v>
                </c:pt>
              </c:strCache>
            </c:strRef>
          </c:cat>
          <c:val>
            <c:numRef>
              <c:f>'dal 15 gennaio al 21 nov'!$I$21:$W$21</c:f>
              <c:numCache>
                <c:formatCode>General</c:formatCode>
                <c:ptCount val="15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080-437A-9237-AFEAE09A11D9}"/>
            </c:ext>
          </c:extLst>
        </c:ser>
        <c:ser>
          <c:idx val="5"/>
          <c:order val="5"/>
          <c:tx>
            <c:strRef>
              <c:f>'dal 15 gennaio al 21 nov'!$H$22</c:f>
              <c:strCache>
                <c:ptCount val="1"/>
                <c:pt idx="0">
                  <c:v>Latina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'dal 15 gennaio al 21 nov'!$I$16:$W$16</c:f>
              <c:strCache>
                <c:ptCount val="15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21-nov</c:v>
                </c:pt>
              </c:strCache>
            </c:strRef>
          </c:cat>
          <c:val>
            <c:numRef>
              <c:f>'dal 15 gennaio al 21 nov'!$I$22:$W$22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080-437A-9237-AFEAE09A11D9}"/>
            </c:ext>
          </c:extLst>
        </c:ser>
        <c:ser>
          <c:idx val="6"/>
          <c:order val="6"/>
          <c:tx>
            <c:strRef>
              <c:f>'dal 15 gennaio al 21 nov'!$H$23</c:f>
              <c:strCache>
                <c:ptCount val="1"/>
                <c:pt idx="0">
                  <c:v>Rieti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21 nov'!$I$16:$W$16</c:f>
              <c:strCache>
                <c:ptCount val="15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21-nov</c:v>
                </c:pt>
              </c:strCache>
            </c:strRef>
          </c:cat>
          <c:val>
            <c:numRef>
              <c:f>'dal 15 gennaio al 21 nov'!$I$23:$W$23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20</c:v>
                </c:pt>
                <c:pt idx="4">
                  <c:v>14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080-437A-9237-AFEAE09A11D9}"/>
            </c:ext>
          </c:extLst>
        </c:ser>
        <c:ser>
          <c:idx val="7"/>
          <c:order val="7"/>
          <c:tx>
            <c:strRef>
              <c:f>'dal 15 gennaio al 21 nov'!$H$24</c:f>
              <c:strCache>
                <c:ptCount val="1"/>
                <c:pt idx="0">
                  <c:v>Viterbo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21 nov'!$I$16:$W$16</c:f>
              <c:strCache>
                <c:ptCount val="15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21-nov</c:v>
                </c:pt>
              </c:strCache>
            </c:strRef>
          </c:cat>
          <c:val>
            <c:numRef>
              <c:f>'dal 15 gennaio al 21 nov'!$I$24:$W$24</c:f>
              <c:numCache>
                <c:formatCode>General</c:formatCode>
                <c:ptCount val="15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080-437A-9237-AFEAE09A11D9}"/>
            </c:ext>
          </c:extLst>
        </c:ser>
        <c:ser>
          <c:idx val="8"/>
          <c:order val="8"/>
          <c:tx>
            <c:strRef>
              <c:f>'dal 15 gennaio al 21 nov'!$H$25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21 nov'!$I$16:$W$16</c:f>
              <c:strCache>
                <c:ptCount val="15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21-nov</c:v>
                </c:pt>
              </c:strCache>
            </c:strRef>
          </c:cat>
          <c:val>
            <c:numRef>
              <c:f>'dal 15 gennaio al 21 nov'!$I$25:$W$25</c:f>
              <c:numCache>
                <c:formatCode>General</c:formatCode>
                <c:ptCount val="15"/>
                <c:pt idx="0">
                  <c:v>68</c:v>
                </c:pt>
                <c:pt idx="1">
                  <c:v>90</c:v>
                </c:pt>
                <c:pt idx="2">
                  <c:v>45</c:v>
                </c:pt>
                <c:pt idx="3">
                  <c:v>43</c:v>
                </c:pt>
                <c:pt idx="4">
                  <c:v>29</c:v>
                </c:pt>
                <c:pt idx="5">
                  <c:v>39</c:v>
                </c:pt>
                <c:pt idx="6">
                  <c:v>89</c:v>
                </c:pt>
                <c:pt idx="7">
                  <c:v>52</c:v>
                </c:pt>
                <c:pt idx="8">
                  <c:v>17</c:v>
                </c:pt>
                <c:pt idx="9">
                  <c:v>18</c:v>
                </c:pt>
                <c:pt idx="10">
                  <c:v>15</c:v>
                </c:pt>
                <c:pt idx="11">
                  <c:v>3</c:v>
                </c:pt>
                <c:pt idx="12">
                  <c:v>1</c:v>
                </c:pt>
                <c:pt idx="1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080-437A-9237-AFEAE09A11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9942528"/>
        <c:axId val="145325376"/>
      </c:barChart>
      <c:catAx>
        <c:axId val="20994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5325376"/>
        <c:crosses val="autoZero"/>
        <c:auto val="1"/>
        <c:lblAlgn val="ctr"/>
        <c:lblOffset val="100"/>
        <c:noMultiLvlLbl val="0"/>
      </c:catAx>
      <c:valAx>
        <c:axId val="145325376"/>
        <c:scaling>
          <c:orientation val="minMax"/>
          <c:max val="12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0994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174825060721761"/>
          <c:y val="0.90535009965294244"/>
          <c:w val="0.64083736591096629"/>
          <c:h val="7.92586478245745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169195258861373E-2"/>
          <c:y val="4.3702820818434643E-2"/>
          <c:w val="0.86304086989126361"/>
          <c:h val="0.82171188672929596"/>
        </c:manualLayout>
      </c:layout>
      <c:areaChart>
        <c:grouping val="stacked"/>
        <c:varyColors val="0"/>
        <c:ser>
          <c:idx val="0"/>
          <c:order val="0"/>
          <c:tx>
            <c:strRef>
              <c:f>'dal 15 gennaio al 21 nov'!$H$32</c:f>
              <c:strCache>
                <c:ptCount val="1"/>
                <c:pt idx="0">
                  <c:v>positivi asintomatici o paucisintomatici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'dal 15 gennaio al 21 nov'!$I$31:$AN$31</c:f>
              <c:strCache>
                <c:ptCount val="32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5">
                  <c:v>26.04</c:v>
                </c:pt>
                <c:pt idx="17">
                  <c:v>10.05</c:v>
                </c:pt>
                <c:pt idx="19">
                  <c:v>24.05</c:v>
                </c:pt>
                <c:pt idx="21">
                  <c:v>07.06</c:v>
                </c:pt>
                <c:pt idx="26">
                  <c:v>12.07</c:v>
                </c:pt>
                <c:pt idx="31">
                  <c:v>22 nov. '21</c:v>
                </c:pt>
              </c:strCache>
            </c:strRef>
          </c:cat>
          <c:val>
            <c:numRef>
              <c:f>'dal 15 gennaio al 21 nov'!$I$32:$AN$32</c:f>
              <c:numCache>
                <c:formatCode>General</c:formatCode>
                <c:ptCount val="32"/>
                <c:pt idx="0">
                  <c:v>68</c:v>
                </c:pt>
                <c:pt idx="1">
                  <c:v>47</c:v>
                </c:pt>
                <c:pt idx="2">
                  <c:v>80</c:v>
                </c:pt>
                <c:pt idx="3">
                  <c:v>63</c:v>
                </c:pt>
                <c:pt idx="4">
                  <c:v>47</c:v>
                </c:pt>
                <c:pt idx="5">
                  <c:v>37</c:v>
                </c:pt>
                <c:pt idx="6">
                  <c:v>34</c:v>
                </c:pt>
                <c:pt idx="7">
                  <c:v>42</c:v>
                </c:pt>
                <c:pt idx="8">
                  <c:v>21</c:v>
                </c:pt>
                <c:pt idx="9">
                  <c:v>28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26-4F26-81CA-A814B3D3703E}"/>
            </c:ext>
          </c:extLst>
        </c:ser>
        <c:ser>
          <c:idx val="1"/>
          <c:order val="1"/>
          <c:tx>
            <c:strRef>
              <c:f>'dal 15 gennaio al 21 nov'!$H$33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'dal 15 gennaio al 21 nov'!$I$31:$AN$31</c:f>
              <c:strCache>
                <c:ptCount val="32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5">
                  <c:v>26.04</c:v>
                </c:pt>
                <c:pt idx="17">
                  <c:v>10.05</c:v>
                </c:pt>
                <c:pt idx="19">
                  <c:v>24.05</c:v>
                </c:pt>
                <c:pt idx="21">
                  <c:v>07.06</c:v>
                </c:pt>
                <c:pt idx="26">
                  <c:v>12.07</c:v>
                </c:pt>
                <c:pt idx="31">
                  <c:v>22 nov. '21</c:v>
                </c:pt>
              </c:strCache>
            </c:strRef>
          </c:cat>
          <c:val>
            <c:numRef>
              <c:f>'dal 15 gennaio al 21 nov'!$I$33:$AN$33</c:f>
              <c:numCache>
                <c:formatCode>General</c:formatCode>
                <c:ptCount val="32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26-4F26-81CA-A814B3D3703E}"/>
            </c:ext>
          </c:extLst>
        </c:ser>
        <c:ser>
          <c:idx val="2"/>
          <c:order val="2"/>
          <c:tx>
            <c:strRef>
              <c:f>'dal 15 gennaio al 21 nov'!$H$34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25400">
              <a:noFill/>
            </a:ln>
            <a:effectLst/>
          </c:spPr>
          <c:dLbls>
            <c:dLbl>
              <c:idx val="0"/>
              <c:layout>
                <c:manualLayout>
                  <c:x val="1.2587013579824256E-2"/>
                  <c:y val="0.1182168031671626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E26-4F26-81CA-A814B3D3703E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E26-4F26-81CA-A814B3D3703E}"/>
                </c:ext>
              </c:extLst>
            </c:dLbl>
            <c:dLbl>
              <c:idx val="2"/>
              <c:layout>
                <c:manualLayout>
                  <c:x val="1.0330302398554559E-3"/>
                  <c:y val="0.1652416190451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E26-4F26-81CA-A814B3D3703E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E26-4F26-81CA-A814B3D3703E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E26-4F26-81CA-A814B3D3703E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E26-4F26-81CA-A814B3D3703E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E26-4F26-81CA-A814B3D3703E}"/>
                </c:ext>
              </c:extLst>
            </c:dLbl>
            <c:dLbl>
              <c:idx val="7"/>
              <c:layout>
                <c:manualLayout>
                  <c:x val="3.3967391304347825E-3"/>
                  <c:y val="4.90523968784838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6E26-4F26-81CA-A814B3D3703E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E26-4F26-81CA-A814B3D3703E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E26-4F26-81CA-A814B3D3703E}"/>
                </c:ext>
              </c:extLst>
            </c:dLbl>
            <c:dLbl>
              <c:idx val="10"/>
              <c:layout>
                <c:manualLayout>
                  <c:x val="-6.7934782608696483E-3"/>
                  <c:y val="-8.175305037925881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6E26-4F26-81CA-A814B3D3703E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E26-4F26-81CA-A814B3D3703E}"/>
                </c:ext>
              </c:extLst>
            </c:dLbl>
            <c:dLbl>
              <c:idx val="13"/>
              <c:layout>
                <c:manualLayout>
                  <c:x val="-2.2011047871733423E-3"/>
                  <c:y val="0.164994425863991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6E26-4F26-81CA-A814B3D3703E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E26-4F26-81CA-A814B3D3703E}"/>
                </c:ext>
              </c:extLst>
            </c:dLbl>
            <c:dLbl>
              <c:idx val="15"/>
              <c:layout>
                <c:manualLayout>
                  <c:x val="-7.9257246376811599E-3"/>
                  <c:y val="2.229654403567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6E26-4F26-81CA-A814B3D3703E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E26-4F26-81CA-A814B3D3703E}"/>
                </c:ext>
              </c:extLst>
            </c:dLbl>
            <c:dLbl>
              <c:idx val="19"/>
              <c:layout>
                <c:manualLayout>
                  <c:x val="0"/>
                  <c:y val="5.82904110896818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6E26-4F26-81CA-A814B3D3703E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E26-4F26-81CA-A814B3D3703E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6E26-4F26-81CA-A814B3D3703E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E26-4F26-81CA-A814B3D3703E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6E26-4F26-81CA-A814B3D3703E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6E26-4F26-81CA-A814B3D3703E}"/>
                </c:ext>
              </c:extLst>
            </c:dLbl>
            <c:dLbl>
              <c:idx val="26"/>
              <c:layout>
                <c:manualLayout>
                  <c:x val="-1.2643650539429144E-16"/>
                  <c:y val="-4.08032877627773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6E26-4F26-81CA-A814B3D3703E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6E26-4F26-81CA-A814B3D3703E}"/>
                </c:ext>
              </c:extLst>
            </c:dLbl>
            <c:dLbl>
              <c:idx val="3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6E26-4F26-81CA-A814B3D3703E}"/>
                </c:ext>
              </c:extLst>
            </c:dLbl>
            <c:dLbl>
              <c:idx val="31"/>
              <c:layout>
                <c:manualLayout>
                  <c:x val="1.4655309695407012E-2"/>
                  <c:y val="-1.36010959209257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6E26-4F26-81CA-A814B3D3703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'dal 15 gennaio al 21 nov'!$I$31:$AN$31</c:f>
              <c:strCache>
                <c:ptCount val="32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5">
                  <c:v>26.04</c:v>
                </c:pt>
                <c:pt idx="17">
                  <c:v>10.05</c:v>
                </c:pt>
                <c:pt idx="19">
                  <c:v>24.05</c:v>
                </c:pt>
                <c:pt idx="21">
                  <c:v>07.06</c:v>
                </c:pt>
                <c:pt idx="26">
                  <c:v>12.07</c:v>
                </c:pt>
                <c:pt idx="31">
                  <c:v>22 nov. '21</c:v>
                </c:pt>
              </c:strCache>
            </c:strRef>
          </c:cat>
          <c:val>
            <c:numRef>
              <c:f>'dal 15 gennaio al 21 nov'!$I$34:$AN$34</c:f>
              <c:numCache>
                <c:formatCode>General</c:formatCode>
                <c:ptCount val="32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55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6E26-4F26-81CA-A814B3D370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943040"/>
        <c:axId val="219604672"/>
      </c:areaChart>
      <c:catAx>
        <c:axId val="20994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1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9604672"/>
        <c:crosses val="autoZero"/>
        <c:auto val="1"/>
        <c:lblAlgn val="ctr"/>
        <c:lblOffset val="100"/>
        <c:noMultiLvlLbl val="0"/>
      </c:catAx>
      <c:valAx>
        <c:axId val="219604672"/>
        <c:scaling>
          <c:orientation val="minMax"/>
          <c:max val="18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304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764655499644744"/>
          <c:y val="0.94842665244777857"/>
          <c:w val="0.39378755482506295"/>
          <c:h val="3.9838665605505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23/11/2021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23/11/2021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23/11/2021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23/11/2021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23/11/2021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23/11/2021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23/11/2021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23/11/2021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23/11/2021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23/11/2021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23/11/2021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23/11/2021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46"/>
            <a:ext cx="12192001" cy="750506"/>
          </a:xfr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2800" b="1" dirty="0" smtClean="0"/>
              <a:t>Situazione della diffusione del Covid-19 tra i detenuti reclusi negli Istituti di Pena del Lazio dal 15 gennaio 2021 al </a:t>
            </a:r>
            <a:r>
              <a:rPr lang="it-IT" sz="2800" b="1" dirty="0" smtClean="0"/>
              <a:t>21 novembre 2021</a:t>
            </a:r>
            <a:endParaRPr lang="it-IT" sz="2800" b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975667"/>
              </p:ext>
            </p:extLst>
          </p:nvPr>
        </p:nvGraphicFramePr>
        <p:xfrm>
          <a:off x="347470" y="969264"/>
          <a:ext cx="10213852" cy="5685969"/>
        </p:xfrm>
        <a:graphic>
          <a:graphicData uri="http://schemas.openxmlformats.org/drawingml/2006/table">
            <a:tbl>
              <a:tblPr/>
              <a:tblGrid>
                <a:gridCol w="864819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909236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365643">
                  <a:extLst>
                    <a:ext uri="{9D8B030D-6E8A-4147-A177-3AD203B41FA5}">
                      <a16:colId xmlns:a16="http://schemas.microsoft.com/office/drawing/2014/main" val="299421036"/>
                    </a:ext>
                  </a:extLst>
                </a:gridCol>
                <a:gridCol w="484632">
                  <a:extLst>
                    <a:ext uri="{9D8B030D-6E8A-4147-A177-3AD203B41FA5}">
                      <a16:colId xmlns:a16="http://schemas.microsoft.com/office/drawing/2014/main" val="336994102"/>
                    </a:ext>
                  </a:extLst>
                </a:gridCol>
                <a:gridCol w="429768">
                  <a:extLst>
                    <a:ext uri="{9D8B030D-6E8A-4147-A177-3AD203B41FA5}">
                      <a16:colId xmlns:a16="http://schemas.microsoft.com/office/drawing/2014/main" val="2018798648"/>
                    </a:ext>
                  </a:extLst>
                </a:gridCol>
                <a:gridCol w="429768">
                  <a:extLst>
                    <a:ext uri="{9D8B030D-6E8A-4147-A177-3AD203B41FA5}">
                      <a16:colId xmlns:a16="http://schemas.microsoft.com/office/drawing/2014/main" val="2673930764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308737938"/>
                    </a:ext>
                  </a:extLst>
                </a:gridCol>
                <a:gridCol w="485937">
                  <a:extLst>
                    <a:ext uri="{9D8B030D-6E8A-4147-A177-3AD203B41FA5}">
                      <a16:colId xmlns:a16="http://schemas.microsoft.com/office/drawing/2014/main" val="2991445641"/>
                    </a:ext>
                  </a:extLst>
                </a:gridCol>
                <a:gridCol w="551810">
                  <a:extLst>
                    <a:ext uri="{9D8B030D-6E8A-4147-A177-3AD203B41FA5}">
                      <a16:colId xmlns:a16="http://schemas.microsoft.com/office/drawing/2014/main" val="2998623051"/>
                    </a:ext>
                  </a:extLst>
                </a:gridCol>
                <a:gridCol w="51260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512605">
                  <a:extLst>
                    <a:ext uri="{9D8B030D-6E8A-4147-A177-3AD203B41FA5}">
                      <a16:colId xmlns:a16="http://schemas.microsoft.com/office/drawing/2014/main" val="2101286815"/>
                    </a:ext>
                  </a:extLst>
                </a:gridCol>
                <a:gridCol w="512605">
                  <a:extLst>
                    <a:ext uri="{9D8B030D-6E8A-4147-A177-3AD203B41FA5}">
                      <a16:colId xmlns:a16="http://schemas.microsoft.com/office/drawing/2014/main" val="1276950095"/>
                    </a:ext>
                  </a:extLst>
                </a:gridCol>
                <a:gridCol w="597916">
                  <a:extLst>
                    <a:ext uri="{9D8B030D-6E8A-4147-A177-3AD203B41FA5}">
                      <a16:colId xmlns:a16="http://schemas.microsoft.com/office/drawing/2014/main" val="834425259"/>
                    </a:ext>
                  </a:extLst>
                </a:gridCol>
                <a:gridCol w="597916">
                  <a:extLst>
                    <a:ext uri="{9D8B030D-6E8A-4147-A177-3AD203B41FA5}">
                      <a16:colId xmlns:a16="http://schemas.microsoft.com/office/drawing/2014/main" val="1337673494"/>
                    </a:ext>
                  </a:extLst>
                </a:gridCol>
                <a:gridCol w="597916">
                  <a:extLst>
                    <a:ext uri="{9D8B030D-6E8A-4147-A177-3AD203B41FA5}">
                      <a16:colId xmlns:a16="http://schemas.microsoft.com/office/drawing/2014/main" val="2043173627"/>
                    </a:ext>
                  </a:extLst>
                </a:gridCol>
                <a:gridCol w="597916">
                  <a:extLst>
                    <a:ext uri="{9D8B030D-6E8A-4147-A177-3AD203B41FA5}">
                      <a16:colId xmlns:a16="http://schemas.microsoft.com/office/drawing/2014/main" val="2433801151"/>
                    </a:ext>
                  </a:extLst>
                </a:gridCol>
                <a:gridCol w="597916">
                  <a:extLst>
                    <a:ext uri="{9D8B030D-6E8A-4147-A177-3AD203B41FA5}">
                      <a16:colId xmlns:a16="http://schemas.microsoft.com/office/drawing/2014/main" val="4011647543"/>
                    </a:ext>
                  </a:extLst>
                </a:gridCol>
                <a:gridCol w="597916">
                  <a:extLst>
                    <a:ext uri="{9D8B030D-6E8A-4147-A177-3AD203B41FA5}">
                      <a16:colId xmlns:a16="http://schemas.microsoft.com/office/drawing/2014/main" val="2982092088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 DI PENA 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</a:t>
                      </a:r>
                      <a:endParaRPr lang="it-IT" sz="1400" b="1" i="0" u="none" strike="noStrike" dirty="0" smtClean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03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lug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rowSpan="13">
                  <a:txBody>
                    <a:bodyPr/>
                    <a:lstStyle/>
                    <a:p>
                      <a:pPr algn="ctr" rtl="0" fontAlgn="b"/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Nov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2530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365968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 </a:t>
                      </a:r>
                      <a:endParaRPr lang="it-IT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7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 </a:t>
                      </a:r>
                      <a:endParaRPr lang="it-IT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7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5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 </a:t>
                      </a:r>
                      <a:endParaRPr lang="it-IT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1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46937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78167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44733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3781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8951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2123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154539"/>
                  </a:ext>
                </a:extLst>
              </a:tr>
              <a:tr h="27248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47982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284643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638410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10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9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</a:t>
                      </a:r>
                    </a:p>
                    <a:p>
                      <a:pPr algn="ctr" rtl="0" fontAlgn="ctr"/>
                      <a:r>
                        <a:rPr lang="it-IT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67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6" y="127318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di Pena del Lazio dal 15 gennaio al </a:t>
            </a:r>
            <a:r>
              <a:rPr lang="it-IT" b="1" dirty="0" smtClean="0"/>
              <a:t>21 novembre 2021</a:t>
            </a:r>
            <a:endParaRPr lang="it-IT" b="1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351295"/>
              </p:ext>
            </p:extLst>
          </p:nvPr>
        </p:nvGraphicFramePr>
        <p:xfrm>
          <a:off x="493775" y="1174376"/>
          <a:ext cx="11423905" cy="5531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0259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287867" y="0"/>
            <a:ext cx="11311466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di Pena del Lazio dal 15 gennaio al </a:t>
            </a:r>
            <a:r>
              <a:rPr lang="it-IT" b="1" dirty="0" smtClean="0"/>
              <a:t>21 </a:t>
            </a:r>
            <a:r>
              <a:rPr lang="it-IT" b="1" dirty="0" err="1" smtClean="0"/>
              <a:t>noembre</a:t>
            </a:r>
            <a:r>
              <a:rPr lang="it-IT" b="1" dirty="0" smtClean="0"/>
              <a:t> 2021</a:t>
            </a:r>
            <a:endParaRPr lang="it-IT" b="1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6568721"/>
              </p:ext>
            </p:extLst>
          </p:nvPr>
        </p:nvGraphicFramePr>
        <p:xfrm>
          <a:off x="196770" y="891251"/>
          <a:ext cx="11748304" cy="5805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</TotalTime>
  <Words>336</Words>
  <Application>Microsoft Office PowerPoint</Application>
  <PresentationFormat>Widescreen</PresentationFormat>
  <Paragraphs>209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109</cp:revision>
  <dcterms:created xsi:type="dcterms:W3CDTF">2021-02-16T11:24:19Z</dcterms:created>
  <dcterms:modified xsi:type="dcterms:W3CDTF">2021-11-23T08:26:48Z</dcterms:modified>
</cp:coreProperties>
</file>