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96" autoAdjust="0"/>
    <p:restoredTop sz="94660"/>
  </p:normalViewPr>
  <p:slideViewPr>
    <p:cSldViewPr snapToGrid="0">
      <p:cViewPr>
        <p:scale>
          <a:sx n="66" d="100"/>
          <a:sy n="66" d="100"/>
        </p:scale>
        <p:origin x="1200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8%20novembr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8%20novembr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924357634048E-2"/>
          <c:y val="1.9786122917004226E-2"/>
          <c:w val="0.95152079281758761"/>
          <c:h val="0.7259655735800730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28 nov'!$H$17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28 nov'!$I$16:$X$16</c:f>
              <c:strCache>
                <c:ptCount val="16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22-nov</c:v>
                </c:pt>
                <c:pt idx="15">
                  <c:v>29-nov</c:v>
                </c:pt>
              </c:strCache>
            </c:strRef>
          </c:cat>
          <c:val>
            <c:numRef>
              <c:f>'dal 15 gennaio al 28 nov'!$I$17:$X$17</c:f>
              <c:numCache>
                <c:formatCode>General</c:formatCode>
                <c:ptCount val="16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0A-4522-90D8-A1FFEF5A6450}"/>
            </c:ext>
          </c:extLst>
        </c:ser>
        <c:ser>
          <c:idx val="1"/>
          <c:order val="1"/>
          <c:tx>
            <c:strRef>
              <c:f>'dal 15 gennaio al 28 nov'!$H$18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28 nov'!$I$16:$X$16</c:f>
              <c:strCache>
                <c:ptCount val="16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22-nov</c:v>
                </c:pt>
                <c:pt idx="15">
                  <c:v>29-nov</c:v>
                </c:pt>
              </c:strCache>
            </c:strRef>
          </c:cat>
          <c:val>
            <c:numRef>
              <c:f>'dal 15 gennaio al 28 nov'!$I$18:$X$18</c:f>
              <c:numCache>
                <c:formatCode>General</c:formatCode>
                <c:ptCount val="16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4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0A-4522-90D8-A1FFEF5A6450}"/>
            </c:ext>
          </c:extLst>
        </c:ser>
        <c:ser>
          <c:idx val="2"/>
          <c:order val="2"/>
          <c:tx>
            <c:strRef>
              <c:f>'dal 15 gennaio al 28 nov'!$H$19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28 nov'!$I$16:$X$16</c:f>
              <c:strCache>
                <c:ptCount val="16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22-nov</c:v>
                </c:pt>
                <c:pt idx="15">
                  <c:v>29-nov</c:v>
                </c:pt>
              </c:strCache>
            </c:strRef>
          </c:cat>
          <c:val>
            <c:numRef>
              <c:f>'dal 15 gennaio al 28 nov'!$I$19:$X$19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2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0A-4522-90D8-A1FFEF5A6450}"/>
            </c:ext>
          </c:extLst>
        </c:ser>
        <c:ser>
          <c:idx val="3"/>
          <c:order val="3"/>
          <c:tx>
            <c:strRef>
              <c:f>'dal 15 gennaio al 28 nov'!$H$20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28 nov'!$I$16:$X$16</c:f>
              <c:strCache>
                <c:ptCount val="16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22-nov</c:v>
                </c:pt>
                <c:pt idx="15">
                  <c:v>29-nov</c:v>
                </c:pt>
              </c:strCache>
            </c:strRef>
          </c:cat>
          <c:val>
            <c:numRef>
              <c:f>'dal 15 gennaio al 28 nov'!$I$20:$X$20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20A-4522-90D8-A1FFEF5A6450}"/>
            </c:ext>
          </c:extLst>
        </c:ser>
        <c:ser>
          <c:idx val="4"/>
          <c:order val="4"/>
          <c:tx>
            <c:strRef>
              <c:f>'dal 15 gennaio al 28 nov'!$H$21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28 nov'!$I$16:$X$16</c:f>
              <c:strCache>
                <c:ptCount val="16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22-nov</c:v>
                </c:pt>
                <c:pt idx="15">
                  <c:v>29-nov</c:v>
                </c:pt>
              </c:strCache>
            </c:strRef>
          </c:cat>
          <c:val>
            <c:numRef>
              <c:f>'dal 15 gennaio al 28 nov'!$I$21:$X$21</c:f>
              <c:numCache>
                <c:formatCode>General</c:formatCode>
                <c:ptCount val="16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0A-4522-90D8-A1FFEF5A6450}"/>
            </c:ext>
          </c:extLst>
        </c:ser>
        <c:ser>
          <c:idx val="5"/>
          <c:order val="5"/>
          <c:tx>
            <c:strRef>
              <c:f>'dal 15 gennaio al 28 nov'!$H$22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28 nov'!$I$16:$X$16</c:f>
              <c:strCache>
                <c:ptCount val="16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22-nov</c:v>
                </c:pt>
                <c:pt idx="15">
                  <c:v>29-nov</c:v>
                </c:pt>
              </c:strCache>
            </c:strRef>
          </c:cat>
          <c:val>
            <c:numRef>
              <c:f>'dal 15 gennaio al 28 nov'!$I$22:$X$22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20A-4522-90D8-A1FFEF5A6450}"/>
            </c:ext>
          </c:extLst>
        </c:ser>
        <c:ser>
          <c:idx val="6"/>
          <c:order val="6"/>
          <c:tx>
            <c:strRef>
              <c:f>'dal 15 gennaio al 28 nov'!$H$23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28 nov'!$I$16:$X$16</c:f>
              <c:strCache>
                <c:ptCount val="16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22-nov</c:v>
                </c:pt>
                <c:pt idx="15">
                  <c:v>29-nov</c:v>
                </c:pt>
              </c:strCache>
            </c:strRef>
          </c:cat>
          <c:val>
            <c:numRef>
              <c:f>'dal 15 gennaio al 28 nov'!$I$23:$X$23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20A-4522-90D8-A1FFEF5A6450}"/>
            </c:ext>
          </c:extLst>
        </c:ser>
        <c:ser>
          <c:idx val="7"/>
          <c:order val="7"/>
          <c:tx>
            <c:strRef>
              <c:f>'dal 15 gennaio al 28 nov'!$H$24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28 nov'!$I$16:$X$16</c:f>
              <c:strCache>
                <c:ptCount val="16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22-nov</c:v>
                </c:pt>
                <c:pt idx="15">
                  <c:v>29-nov</c:v>
                </c:pt>
              </c:strCache>
            </c:strRef>
          </c:cat>
          <c:val>
            <c:numRef>
              <c:f>'dal 15 gennaio al 28 nov'!$I$24:$X$24</c:f>
              <c:numCache>
                <c:formatCode>General</c:formatCode>
                <c:ptCount val="16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20A-4522-90D8-A1FFEF5A6450}"/>
            </c:ext>
          </c:extLst>
        </c:ser>
        <c:ser>
          <c:idx val="8"/>
          <c:order val="8"/>
          <c:tx>
            <c:strRef>
              <c:f>'dal 15 gennaio al 28 nov'!$H$25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28 nov'!$I$16:$X$16</c:f>
              <c:strCache>
                <c:ptCount val="16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22-nov</c:v>
                </c:pt>
                <c:pt idx="15">
                  <c:v>29-nov</c:v>
                </c:pt>
              </c:strCache>
            </c:strRef>
          </c:cat>
          <c:val>
            <c:numRef>
              <c:f>'dal 15 gennaio al 28 nov'!$I$25:$X$25</c:f>
              <c:numCache>
                <c:formatCode>General</c:formatCode>
                <c:ptCount val="16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8</c:v>
                </c:pt>
                <c:pt idx="1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20A-4522-90D8-A1FFEF5A64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12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171464066073801"/>
          <c:y val="0.8776038926258074"/>
          <c:w val="0.64083736591096629"/>
          <c:h val="7.92586478245745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5258861373E-2"/>
          <c:y val="4.3702820818434643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28 nov'!$H$32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28 nov'!$I$31:$AO$31</c:f>
              <c:strCache>
                <c:ptCount val="33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5">
                  <c:v>26.04</c:v>
                </c:pt>
                <c:pt idx="17">
                  <c:v>10.05</c:v>
                </c:pt>
                <c:pt idx="19">
                  <c:v>24.05</c:v>
                </c:pt>
                <c:pt idx="21">
                  <c:v>07.06</c:v>
                </c:pt>
                <c:pt idx="26">
                  <c:v>12.07</c:v>
                </c:pt>
                <c:pt idx="32">
                  <c:v>29 nov 21</c:v>
                </c:pt>
              </c:strCache>
            </c:strRef>
          </c:cat>
          <c:val>
            <c:numRef>
              <c:f>'dal 15 gennaio al 28 nov'!$I$32:$AO$32</c:f>
              <c:numCache>
                <c:formatCode>General</c:formatCode>
                <c:ptCount val="33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2F-40A0-BC73-936C79E878D1}"/>
            </c:ext>
          </c:extLst>
        </c:ser>
        <c:ser>
          <c:idx val="1"/>
          <c:order val="1"/>
          <c:tx>
            <c:strRef>
              <c:f>'dal 15 gennaio al 28 nov'!$H$33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28 nov'!$I$31:$AO$31</c:f>
              <c:strCache>
                <c:ptCount val="33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5">
                  <c:v>26.04</c:v>
                </c:pt>
                <c:pt idx="17">
                  <c:v>10.05</c:v>
                </c:pt>
                <c:pt idx="19">
                  <c:v>24.05</c:v>
                </c:pt>
                <c:pt idx="21">
                  <c:v>07.06</c:v>
                </c:pt>
                <c:pt idx="26">
                  <c:v>12.07</c:v>
                </c:pt>
                <c:pt idx="32">
                  <c:v>29 nov 21</c:v>
                </c:pt>
              </c:strCache>
            </c:strRef>
          </c:cat>
          <c:val>
            <c:numRef>
              <c:f>'dal 15 gennaio al 28 nov'!$I$33:$AO$33</c:f>
              <c:numCache>
                <c:formatCode>General</c:formatCode>
                <c:ptCount val="33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2F-40A0-BC73-936C79E878D1}"/>
            </c:ext>
          </c:extLst>
        </c:ser>
        <c:ser>
          <c:idx val="2"/>
          <c:order val="2"/>
          <c:tx>
            <c:strRef>
              <c:f>'dal 15 gennaio al 28 nov'!$H$34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1.2587013579824256E-2"/>
                  <c:y val="0.118216803167162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A2F-40A0-BC73-936C79E878D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2F-40A0-BC73-936C79E878D1}"/>
                </c:ext>
              </c:extLst>
            </c:dLbl>
            <c:dLbl>
              <c:idx val="2"/>
              <c:layout>
                <c:manualLayout>
                  <c:x val="1.0330302398554559E-3"/>
                  <c:y val="0.165241619045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A2F-40A0-BC73-936C79E878D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2F-40A0-BC73-936C79E878D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2F-40A0-BC73-936C79E878D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A2F-40A0-BC73-936C79E878D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2F-40A0-BC73-936C79E878D1}"/>
                </c:ext>
              </c:extLst>
            </c:dLbl>
            <c:dLbl>
              <c:idx val="7"/>
              <c:layout>
                <c:manualLayout>
                  <c:x val="3.3967391304347825E-3"/>
                  <c:y val="4.90523968784838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A2F-40A0-BC73-936C79E878D1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A2F-40A0-BC73-936C79E878D1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A2F-40A0-BC73-936C79E878D1}"/>
                </c:ext>
              </c:extLst>
            </c:dLbl>
            <c:dLbl>
              <c:idx val="10"/>
              <c:layout>
                <c:manualLayout>
                  <c:x val="-6.7934782608696483E-3"/>
                  <c:y val="-8.17530503792588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BA2F-40A0-BC73-936C79E878D1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A2F-40A0-BC73-936C79E878D1}"/>
                </c:ext>
              </c:extLst>
            </c:dLbl>
            <c:dLbl>
              <c:idx val="13"/>
              <c:layout>
                <c:manualLayout>
                  <c:x val="-2.2011047871733423E-3"/>
                  <c:y val="0.16499442586399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BA2F-40A0-BC73-936C79E878D1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A2F-40A0-BC73-936C79E878D1}"/>
                </c:ext>
              </c:extLst>
            </c:dLbl>
            <c:dLbl>
              <c:idx val="15"/>
              <c:layout>
                <c:manualLayout>
                  <c:x val="-7.9257246376811599E-3"/>
                  <c:y val="2.229654403567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BA2F-40A0-BC73-936C79E878D1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A2F-40A0-BC73-936C79E878D1}"/>
                </c:ext>
              </c:extLst>
            </c:dLbl>
            <c:dLbl>
              <c:idx val="19"/>
              <c:layout>
                <c:manualLayout>
                  <c:x val="0"/>
                  <c:y val="5.82904110896818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BA2F-40A0-BC73-936C79E878D1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A2F-40A0-BC73-936C79E878D1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A2F-40A0-BC73-936C79E878D1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A2F-40A0-BC73-936C79E878D1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A2F-40A0-BC73-936C79E878D1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A2F-40A0-BC73-936C79E878D1}"/>
                </c:ext>
              </c:extLst>
            </c:dLbl>
            <c:dLbl>
              <c:idx val="26"/>
              <c:layout>
                <c:manualLayout>
                  <c:x val="-1.2643650539429144E-16"/>
                  <c:y val="-4.0803287762777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BA2F-40A0-BC73-936C79E878D1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A2F-40A0-BC73-936C79E878D1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A2F-40A0-BC73-936C79E878D1}"/>
                </c:ext>
              </c:extLst>
            </c:dLbl>
            <c:dLbl>
              <c:idx val="31"/>
              <c:layout>
                <c:manualLayout>
                  <c:x val="-5.17246224543794E-3"/>
                  <c:y val="-1.3601095920925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BA2F-40A0-BC73-936C79E878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28 nov'!$I$31:$AO$31</c:f>
              <c:strCache>
                <c:ptCount val="33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5">
                  <c:v>26.04</c:v>
                </c:pt>
                <c:pt idx="17">
                  <c:v>10.05</c:v>
                </c:pt>
                <c:pt idx="19">
                  <c:v>24.05</c:v>
                </c:pt>
                <c:pt idx="21">
                  <c:v>07.06</c:v>
                </c:pt>
                <c:pt idx="26">
                  <c:v>12.07</c:v>
                </c:pt>
                <c:pt idx="32">
                  <c:v>29 nov 21</c:v>
                </c:pt>
              </c:strCache>
            </c:strRef>
          </c:cat>
          <c:val>
            <c:numRef>
              <c:f>'dal 15 gennaio al 28 nov'!$I$34:$AO$34</c:f>
              <c:numCache>
                <c:formatCode>General</c:formatCode>
                <c:ptCount val="33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BA2F-40A0-BC73-936C79E878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18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75050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</a:t>
            </a:r>
            <a:r>
              <a:rPr lang="it-IT" sz="2800" b="1" dirty="0" smtClean="0"/>
              <a:t>29 </a:t>
            </a:r>
            <a:r>
              <a:rPr lang="it-IT" sz="2800" b="1" dirty="0" smtClean="0"/>
              <a:t>novembre 2021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469358"/>
              </p:ext>
            </p:extLst>
          </p:nvPr>
        </p:nvGraphicFramePr>
        <p:xfrm>
          <a:off x="648420" y="969264"/>
          <a:ext cx="10213855" cy="5707220"/>
        </p:xfrm>
        <a:graphic>
          <a:graphicData uri="http://schemas.openxmlformats.org/drawingml/2006/table">
            <a:tbl>
              <a:tblPr/>
              <a:tblGrid>
                <a:gridCol w="816992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858953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45422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457831">
                  <a:extLst>
                    <a:ext uri="{9D8B030D-6E8A-4147-A177-3AD203B41FA5}">
                      <a16:colId xmlns:a16="http://schemas.microsoft.com/office/drawing/2014/main" val="336994102"/>
                    </a:ext>
                  </a:extLst>
                </a:gridCol>
                <a:gridCol w="406001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406001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535576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459064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521294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48425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84257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484257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564850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  <a:gridCol w="564850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564850">
                  <a:extLst>
                    <a:ext uri="{9D8B030D-6E8A-4147-A177-3AD203B41FA5}">
                      <a16:colId xmlns:a16="http://schemas.microsoft.com/office/drawing/2014/main" val="2043173627"/>
                    </a:ext>
                  </a:extLst>
                </a:gridCol>
                <a:gridCol w="564850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564850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564850">
                  <a:extLst>
                    <a:ext uri="{9D8B030D-6E8A-4147-A177-3AD203B41FA5}">
                      <a16:colId xmlns:a16="http://schemas.microsoft.com/office/drawing/2014/main" val="2982092088"/>
                    </a:ext>
                  </a:extLst>
                </a:gridCol>
                <a:gridCol w="564850">
                  <a:extLst>
                    <a:ext uri="{9D8B030D-6E8A-4147-A177-3AD203B41FA5}">
                      <a16:colId xmlns:a16="http://schemas.microsoft.com/office/drawing/2014/main" val="1618464286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22 </a:t>
                      </a:r>
                      <a:endParaRPr lang="it-IT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253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6596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6937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816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4733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81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95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212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7248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4798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8464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3841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10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6" y="127318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al </a:t>
            </a:r>
            <a:r>
              <a:rPr lang="it-IT" b="1" dirty="0" smtClean="0"/>
              <a:t>29 </a:t>
            </a:r>
            <a:r>
              <a:rPr lang="it-IT" b="1" dirty="0" smtClean="0"/>
              <a:t>novembre 2021</a:t>
            </a:r>
            <a:endParaRPr lang="it-IT" b="1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0943335"/>
              </p:ext>
            </p:extLst>
          </p:nvPr>
        </p:nvGraphicFramePr>
        <p:xfrm>
          <a:off x="92597" y="1174376"/>
          <a:ext cx="12234441" cy="5492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287867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29 novembre </a:t>
            </a:r>
            <a:r>
              <a:rPr lang="it-IT" b="1" dirty="0" smtClean="0"/>
              <a:t>2021</a:t>
            </a:r>
            <a:endParaRPr lang="it-IT" b="1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7333819"/>
              </p:ext>
            </p:extLst>
          </p:nvPr>
        </p:nvGraphicFramePr>
        <p:xfrm>
          <a:off x="38581" y="1061049"/>
          <a:ext cx="12153419" cy="5636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</TotalTime>
  <Words>348</Words>
  <Application>Microsoft Office PowerPoint</Application>
  <PresentationFormat>Widescreen</PresentationFormat>
  <Paragraphs>220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117</cp:revision>
  <dcterms:created xsi:type="dcterms:W3CDTF">2021-02-16T11:24:19Z</dcterms:created>
  <dcterms:modified xsi:type="dcterms:W3CDTF">2021-11-29T13:54:28Z</dcterms:modified>
</cp:coreProperties>
</file>