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1" d="100"/>
          <a:sy n="81" d="100"/>
        </p:scale>
        <p:origin x="130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NOVEMBRE%20'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NOVEMBRE%20'2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in%20attesa%20di%20giudizio%20tr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NOVEMBRE%20'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NOVEMBRE%20'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% DETENUTI SU POSTI EFFETTIVAMENTE DISPONIBILI</a:t>
            </a:r>
          </a:p>
          <a:p>
            <a:pPr>
              <a:defRPr/>
            </a:pPr>
            <a:endParaRPr lang="it-IT"/>
          </a:p>
        </c:rich>
      </c:tx>
      <c:layout>
        <c:manualLayout>
          <c:xMode val="edge"/>
          <c:yMode val="edge"/>
          <c:x val="0.18443818048408153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'detenuti per istituto e capienz'!$B$25</c:f>
              <c:strCache>
                <c:ptCount val="1"/>
                <c:pt idx="0">
                  <c:v>% DETENUTI SU POSTI EFFETTIVAMENTRE DISPONIBILI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F34-49A7-BA38-9081C924F2B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F34-49A7-BA38-9081C924F2B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F34-49A7-BA38-9081C924F2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F34-49A7-BA38-9081C924F2B9}"/>
              </c:ext>
            </c:extLst>
          </c:dPt>
          <c:dPt>
            <c:idx val="15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5F34-49A7-BA38-9081C924F2B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istituto e capienz'!$A$26:$A$41</c:f>
              <c:strCache>
                <c:ptCount val="16"/>
                <c:pt idx="0">
                  <c:v>CASSINO</c:v>
                </c:pt>
                <c:pt idx="1">
                  <c:v>FROSINONE "GIUSEPPE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"GIUSEPPE PASSERINI"</c:v>
                </c:pt>
                <c:pt idx="6">
                  <c:v>CIVITAVECCHIA "N.C."</c:v>
                </c:pt>
                <c:pt idx="7">
                  <c:v>ROMA "GERMANA STEFANINI" REBIBBIA FEMMINILE</c:v>
                </c:pt>
                <c:pt idx="8">
                  <c:v>ROMA "RAFFAELE CINOTTI" REBIBBIA N.C.1</c:v>
                </c:pt>
                <c:pt idx="9">
                  <c:v>ROMA "REBIBBIA TERZA CASA"</c:v>
                </c:pt>
                <c:pt idx="10">
                  <c:v>ROMA "REBIBBIA" C.R.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 (*)</c:v>
                </c:pt>
              </c:strCache>
            </c:strRef>
          </c:cat>
          <c:val>
            <c:numRef>
              <c:f>'detenuti per istituto e capienz'!$B$26:$B$41</c:f>
              <c:numCache>
                <c:formatCode>0%</c:formatCode>
                <c:ptCount val="16"/>
                <c:pt idx="0">
                  <c:v>1.1923076923076923</c:v>
                </c:pt>
                <c:pt idx="1">
                  <c:v>1.0848861283643891</c:v>
                </c:pt>
                <c:pt idx="2">
                  <c:v>0.49305555555555558</c:v>
                </c:pt>
                <c:pt idx="3">
                  <c:v>1.726027397260274</c:v>
                </c:pt>
                <c:pt idx="4">
                  <c:v>1.1522491349480968</c:v>
                </c:pt>
                <c:pt idx="5">
                  <c:v>0.87912087912087911</c:v>
                </c:pt>
                <c:pt idx="6">
                  <c:v>1.5466237942122187</c:v>
                </c:pt>
                <c:pt idx="7">
                  <c:v>1.2698412698412698</c:v>
                </c:pt>
                <c:pt idx="8">
                  <c:v>1.1542461005199307</c:v>
                </c:pt>
                <c:pt idx="9">
                  <c:v>0.61788617886178865</c:v>
                </c:pt>
                <c:pt idx="10">
                  <c:v>0.92260061919504643</c:v>
                </c:pt>
                <c:pt idx="11">
                  <c:v>1.4439024390243902</c:v>
                </c:pt>
                <c:pt idx="12">
                  <c:v>1.0072815533980584</c:v>
                </c:pt>
                <c:pt idx="13">
                  <c:v>1.2648514851485149</c:v>
                </c:pt>
                <c:pt idx="14">
                  <c:v>1.1857958148383005</c:v>
                </c:pt>
                <c:pt idx="15">
                  <c:v>1.0736640240406476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34-49A7-BA38-9081C924F2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443904"/>
        <c:axId val="66449792"/>
      </c:barChart>
      <c:catAx>
        <c:axId val="66443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6449792"/>
        <c:crosses val="autoZero"/>
        <c:auto val="1"/>
        <c:lblAlgn val="ctr"/>
        <c:lblOffset val="100"/>
        <c:noMultiLvlLbl val="0"/>
      </c:catAx>
      <c:valAx>
        <c:axId val="66449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664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15.169340463458111</c:v>
                </c:pt>
                <c:pt idx="1">
                  <c:v>16.126834478059919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AB-4808-8749-7120AB81F3C6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16.381461675579324</c:v>
                </c:pt>
                <c:pt idx="1">
                  <c:v>14.342534111624653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AB-4808-8749-7120AB81F3C6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68.235294117647058</c:v>
                </c:pt>
                <c:pt idx="1">
                  <c:v>68.941388771244959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AB-4808-8749-7120AB81F3C6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0.21390374331550802</c:v>
                </c:pt>
                <c:pt idx="1">
                  <c:v>0.5892426390704697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AB-4808-8749-7120AB81F3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11923461495723E-3"/>
          <c:y val="0"/>
          <c:w val="0.97878086419753085"/>
          <c:h val="0.8273391845350516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6209870467581851E-3"/>
                  <c:y val="-2.3115060475041103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07-4FA4-8BEF-0C502ED36D9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07-4FA4-8BEF-0C502ED36D9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07-4FA4-8BEF-0C502ED36D9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07-4FA4-8BEF-0C502ED36D9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07-4FA4-8BEF-0C502ED36D9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07-4FA4-8BEF-0C502ED36D9B}"/>
                </c:ext>
              </c:extLst>
            </c:dLbl>
            <c:dLbl>
              <c:idx val="9"/>
              <c:layout>
                <c:manualLayout>
                  <c:x val="-7.6148142072519423E-3"/>
                  <c:y val="2.56244042896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07-4FA4-8BEF-0C502ED36D9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07-4FA4-8BEF-0C502ED36D9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07-4FA4-8BEF-0C502ED36D9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07-4FA4-8BEF-0C502ED36D9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07-4FA4-8BEF-0C502ED36D9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07-4FA4-8BEF-0C502ED36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Foglio1!$A$26:$A$45</c:f>
              <c:strCache>
                <c:ptCount val="20"/>
                <c:pt idx="0">
                  <c:v>ott 21</c:v>
                </c:pt>
                <c:pt idx="3">
                  <c:v>giu 21</c:v>
                </c:pt>
                <c:pt idx="5">
                  <c:v>mar 21</c:v>
                </c:pt>
                <c:pt idx="7">
                  <c:v>dic 20</c:v>
                </c:pt>
                <c:pt idx="9">
                  <c:v>giu 20</c:v>
                </c:pt>
                <c:pt idx="11">
                  <c:v>dic 19</c:v>
                </c:pt>
                <c:pt idx="15">
                  <c:v>dic 18</c:v>
                </c:pt>
                <c:pt idx="19">
                  <c:v>dic 17</c:v>
                </c:pt>
              </c:strCache>
            </c:strRef>
          </c:cat>
          <c:val>
            <c:numRef>
              <c:f>Foglio1!$B$26:$B$45</c:f>
              <c:numCache>
                <c:formatCode>0.0%</c:formatCode>
                <c:ptCount val="20"/>
                <c:pt idx="0">
                  <c:v>0.16200000000000001</c:v>
                </c:pt>
                <c:pt idx="1">
                  <c:v>0.16200000000000001</c:v>
                </c:pt>
                <c:pt idx="2">
                  <c:v>0.156</c:v>
                </c:pt>
                <c:pt idx="3">
                  <c:v>0.154</c:v>
                </c:pt>
                <c:pt idx="4">
                  <c:v>0.159</c:v>
                </c:pt>
                <c:pt idx="5">
                  <c:v>0.159</c:v>
                </c:pt>
                <c:pt idx="6">
                  <c:v>0.16500000000000001</c:v>
                </c:pt>
                <c:pt idx="7">
                  <c:v>0.16200000000000001</c:v>
                </c:pt>
                <c:pt idx="8">
                  <c:v>0.17</c:v>
                </c:pt>
                <c:pt idx="9">
                  <c:v>0.16924541331491816</c:v>
                </c:pt>
                <c:pt idx="10">
                  <c:v>0.15335546105175812</c:v>
                </c:pt>
                <c:pt idx="11">
                  <c:v>0.15996643025226678</c:v>
                </c:pt>
                <c:pt idx="12">
                  <c:v>0.16410592768713619</c:v>
                </c:pt>
                <c:pt idx="13">
                  <c:v>0.15843825385810117</c:v>
                </c:pt>
                <c:pt idx="14">
                  <c:v>0.16492055897444358</c:v>
                </c:pt>
                <c:pt idx="15">
                  <c:v>0.16491492749979045</c:v>
                </c:pt>
                <c:pt idx="16">
                  <c:v>0.16955671120177918</c:v>
                </c:pt>
                <c:pt idx="17">
                  <c:v>0.16479177657890706</c:v>
                </c:pt>
                <c:pt idx="18">
                  <c:v>0.16680693196846608</c:v>
                </c:pt>
                <c:pt idx="19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607-4FA4-8BEF-0C502ED36D9B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49999392437057E-2"/>
                  <c:y val="2.1259314714110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07-4FA4-8BEF-0C502ED36D9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607-4FA4-8BEF-0C502ED36D9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07-4FA4-8BEF-0C502ED36D9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07-4FA4-8BEF-0C502ED36D9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07-4FA4-8BEF-0C502ED36D9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607-4FA4-8BEF-0C502ED36D9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07-4FA4-8BEF-0C502ED36D9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607-4FA4-8BEF-0C502ED36D9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607-4FA4-8BEF-0C502ED36D9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607-4FA4-8BEF-0C502ED36D9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607-4FA4-8BEF-0C502ED36D9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607-4FA4-8BEF-0C502ED36D9B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Foglio1!$A$26:$A$45</c:f>
              <c:strCache>
                <c:ptCount val="20"/>
                <c:pt idx="0">
                  <c:v>ott 21</c:v>
                </c:pt>
                <c:pt idx="3">
                  <c:v>giu 21</c:v>
                </c:pt>
                <c:pt idx="5">
                  <c:v>mar 21</c:v>
                </c:pt>
                <c:pt idx="7">
                  <c:v>dic 20</c:v>
                </c:pt>
                <c:pt idx="9">
                  <c:v>giu 20</c:v>
                </c:pt>
                <c:pt idx="11">
                  <c:v>dic 19</c:v>
                </c:pt>
                <c:pt idx="15">
                  <c:v>dic 18</c:v>
                </c:pt>
                <c:pt idx="19">
                  <c:v>dic 17</c:v>
                </c:pt>
              </c:strCache>
            </c:strRef>
          </c:cat>
          <c:val>
            <c:numRef>
              <c:f>Foglio1!$C$26:$C$45</c:f>
              <c:numCache>
                <c:formatCode>0.0%</c:formatCode>
                <c:ptCount val="20"/>
                <c:pt idx="0">
                  <c:v>0.151</c:v>
                </c:pt>
                <c:pt idx="1">
                  <c:v>0.14799999999999999</c:v>
                </c:pt>
                <c:pt idx="2">
                  <c:v>0.14899999999999999</c:v>
                </c:pt>
                <c:pt idx="3">
                  <c:v>0.155</c:v>
                </c:pt>
                <c:pt idx="4">
                  <c:v>0.157</c:v>
                </c:pt>
                <c:pt idx="5">
                  <c:v>0.16200000000000001</c:v>
                </c:pt>
                <c:pt idx="6">
                  <c:v>0.16700000000000001</c:v>
                </c:pt>
                <c:pt idx="7">
                  <c:v>0.17399999999999999</c:v>
                </c:pt>
                <c:pt idx="8">
                  <c:v>0.18099999999999999</c:v>
                </c:pt>
                <c:pt idx="9">
                  <c:v>0.20340159666782368</c:v>
                </c:pt>
                <c:pt idx="10">
                  <c:v>0.17827208252740168</c:v>
                </c:pt>
                <c:pt idx="11">
                  <c:v>0.18413036856533657</c:v>
                </c:pt>
                <c:pt idx="12">
                  <c:v>0.17952612393681652</c:v>
                </c:pt>
                <c:pt idx="13">
                  <c:v>0.16918568784700802</c:v>
                </c:pt>
                <c:pt idx="14">
                  <c:v>0.169612922889363</c:v>
                </c:pt>
                <c:pt idx="15">
                  <c:v>0.16467707376798285</c:v>
                </c:pt>
                <c:pt idx="16">
                  <c:v>0.17067159581022798</c:v>
                </c:pt>
                <c:pt idx="17">
                  <c:v>0.16739606126914661</c:v>
                </c:pt>
                <c:pt idx="18">
                  <c:v>0.16277962874821514</c:v>
                </c:pt>
                <c:pt idx="19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607-4FA4-8BEF-0C502ED36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62.174688057040996</c:v>
                </c:pt>
                <c:pt idx="1">
                  <c:v>68.116449076546303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9-4DFB-86B3-F1AD904AB432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37.825311942958997</c:v>
                </c:pt>
                <c:pt idx="1">
                  <c:v>31.883550923453697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9-4DFB-86B3-F1AD904AB4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93.119429590017816</c:v>
                </c:pt>
                <c:pt idx="1">
                  <c:v>96.092584749663942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03-4D56-B602-E50CBF0AD761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6.8805704099821741</c:v>
                </c:pt>
                <c:pt idx="1">
                  <c:v>3.9074152503360526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03-4D56-B602-E50CBF0AD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01" y="476672"/>
            <a:ext cx="8439143" cy="580418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/>
              <a:t>Dettaglio dei detenuti presenti negli Istituti di Pena del Lazio al 31/10/2021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2453"/>
              </p:ext>
            </p:extLst>
          </p:nvPr>
        </p:nvGraphicFramePr>
        <p:xfrm>
          <a:off x="467544" y="581299"/>
          <a:ext cx="7596844" cy="55937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0047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166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70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Istituto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Tipo istituto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Capienza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Regolamentare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POSTI  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effettivamente disponili (*)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Detenuti presenti al  31 OTTOBRE 2021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di cui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stranieri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7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donne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CASSINO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338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FROSINONE "G. PAGLIEI"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PALIANO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LATINA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RIETI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376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CIVITAVECCHIA "G. PASSERINI"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22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CIVITAVECCHIA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368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"G. STEFANINI" REBIBBIA FEMMINILE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"R. CINOTTI" REBIBBIA N.C.1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3380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"REBIBBIA TERZA CASA"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85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"REBIBBIA"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178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"REGINA COELI"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VELLETRI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VITERBO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4.731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5.610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386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2.122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Tasso di affollamento negli Istituti di pena del Lazio calcolato sul totale dei posti effettivamente disponibili al 31 OTTOBRE 2021</a:t>
            </a:r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/>
              <a:t>(**) il tasso di affollamento in Italia è calcolato in base alla capienza regolamentare dichiarata dal DAP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585601"/>
              </p:ext>
            </p:extLst>
          </p:nvPr>
        </p:nvGraphicFramePr>
        <p:xfrm>
          <a:off x="107504" y="834970"/>
          <a:ext cx="8856984" cy="497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517" y="1340768"/>
            <a:ext cx="5530746" cy="507908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Tasso affollamento per regione e numero di detenuti presenti </a:t>
            </a:r>
            <a:br>
              <a:rPr lang="it-IT" sz="2000" b="1" dirty="0"/>
            </a:br>
            <a:r>
              <a:rPr lang="it-IT" sz="2000" b="1" dirty="0"/>
              <a:t>negli Istituti di pena d’Italia al 31 OTTOBRE 2021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Posizione Giuridica  In Italia e nel Lazio al 31 OTTOBRE 2021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39132"/>
              </p:ext>
            </p:extLst>
          </p:nvPr>
        </p:nvGraphicFramePr>
        <p:xfrm>
          <a:off x="254317" y="1201102"/>
          <a:ext cx="8635365" cy="445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primo </a:t>
            </a:r>
            <a:r>
              <a:rPr lang="en-US" sz="2400" b="1" dirty="0" err="1"/>
              <a:t>giudizio</a:t>
            </a:r>
            <a:r>
              <a:rPr lang="en-US" sz="2400" b="1" dirty="0"/>
              <a:t> </a:t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 </a:t>
            </a:r>
            <a:r>
              <a:rPr lang="en-US" sz="2400" b="1" dirty="0" err="1"/>
              <a:t>dicembre</a:t>
            </a:r>
            <a:r>
              <a:rPr lang="en-US" sz="2400" b="1" dirty="0"/>
              <a:t> 2017 a </a:t>
            </a:r>
            <a:r>
              <a:rPr lang="en-US" sz="2400" b="1" dirty="0" err="1"/>
              <a:t>ottobre</a:t>
            </a:r>
            <a:r>
              <a:rPr lang="en-US" sz="2400" b="1" dirty="0"/>
              <a:t> 2021 </a:t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795043"/>
              </p:ext>
            </p:extLst>
          </p:nvPr>
        </p:nvGraphicFramePr>
        <p:xfrm>
          <a:off x="107504" y="1124744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Nazionalità In Italia e nel Lazio al 31 ottobre 2021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90187"/>
              </p:ext>
            </p:extLst>
          </p:nvPr>
        </p:nvGraphicFramePr>
        <p:xfrm>
          <a:off x="325780" y="115239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/>
              <a:t>Detenuti per Genere in Italia e nel Lazio al 31 ottobre 2021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383363"/>
              </p:ext>
            </p:extLst>
          </p:nvPr>
        </p:nvGraphicFramePr>
        <p:xfrm>
          <a:off x="611560" y="1556792"/>
          <a:ext cx="7992888" cy="418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377</Words>
  <Application>Microsoft Office PowerPoint</Application>
  <PresentationFormat>Presentazione su schermo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OTTOBRE 2021</vt:lpstr>
      <vt:lpstr>Detenuti per Posizione Giuridica  In Italia e nel Lazio al 31 OTTOBRE 2021</vt:lpstr>
      <vt:lpstr>Percentuali di detenuti in attesa di primo giudizio  in Italia e nel Lazio da dicembre 2017 a ottobre 2021  </vt:lpstr>
      <vt:lpstr>Detenuti per Nazionalità In Italia e nel Lazio al 31 ottobre 2021</vt:lpstr>
      <vt:lpstr>Detenuti per Genere in Italia e nel Lazio al 31 ottobre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Ugo Degl'Innocenti</cp:lastModifiedBy>
  <cp:revision>151</cp:revision>
  <dcterms:created xsi:type="dcterms:W3CDTF">2020-06-03T15:49:37Z</dcterms:created>
  <dcterms:modified xsi:type="dcterms:W3CDTF">2021-11-02T16:50:54Z</dcterms:modified>
</cp:coreProperties>
</file>