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6" r:id="rId3"/>
    <p:sldId id="263" r:id="rId4"/>
    <p:sldId id="257" r:id="rId5"/>
    <p:sldId id="258" r:id="rId6"/>
    <p:sldId id="259" r:id="rId7"/>
    <p:sldId id="261" r:id="rId8"/>
    <p:sldId id="260" r:id="rId9"/>
    <p:sldId id="280" r:id="rId10"/>
    <p:sldId id="267" r:id="rId11"/>
    <p:sldId id="275" r:id="rId12"/>
    <p:sldId id="276" r:id="rId13"/>
    <p:sldId id="269" r:id="rId14"/>
    <p:sldId id="270" r:id="rId15"/>
    <p:sldId id="272" r:id="rId16"/>
    <p:sldId id="271" r:id="rId17"/>
    <p:sldId id="273" r:id="rId18"/>
    <p:sldId id="274" r:id="rId19"/>
    <p:sldId id="281" r:id="rId20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3" autoAdjust="0"/>
    <p:restoredTop sz="94660"/>
  </p:normalViewPr>
  <p:slideViewPr>
    <p:cSldViewPr>
      <p:cViewPr varScale="1">
        <p:scale>
          <a:sx n="86" d="100"/>
          <a:sy n="86" d="100"/>
        </p:scale>
        <p:origin x="62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renzo\Dropbox\GARANTE%20DETENUTI\AAA%20GRAFICO%20ANDAMENO%20MNESILE%20barometro%20affollament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enzo\Dropbox\GARANTE%20DETENUTI\Elaborazioni\tabelle%20e%20grafici%20DICEMBRE%20'2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enzo\Dropbox\GARANTE%20DETENUTI\Elaborazioni\tabelle%20e%20grafici%20DICEMBRE%20'2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enzo\Dropbox\GARANTE%20DETENUTI\Elaborazioni\tabelle%20e%20grafici%20DICEMBRE%20'21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renzo\Dropbox\GARANTE%20DETENUTI\conferenza%20stampa\vari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renzo\Dropbox\GARANTE%20DETENUTI\Covid%20lazio\covid%20itali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renzo\Dropbox\GARANTE%20DETENUTI\Covid%20lazio\aggiornamento%2028%20novembr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Italia!$A$27</c:f>
              <c:strCache>
                <c:ptCount val="1"/>
                <c:pt idx="0">
                  <c:v>detenuti presenti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3">
                    <a:lumMod val="50000"/>
                  </a:schemeClr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789-4E2D-8572-F781A28B495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789-4E2D-8572-F781A28B495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89-4E2D-8572-F781A28B495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89-4E2D-8572-F781A28B495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89-4E2D-8572-F781A28B495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89-4E2D-8572-F781A28B495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89-4E2D-8572-F781A28B495B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89-4E2D-8572-F781A28B495B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789-4E2D-8572-F781A28B495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89-4E2D-8572-F781A28B495B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789-4E2D-8572-F781A28B495B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789-4E2D-8572-F781A28B495B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789-4E2D-8572-F781A28B495B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789-4E2D-8572-F781A28B495B}"/>
                </c:ext>
              </c:extLst>
            </c:dLbl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Italia!$B$25:$X$26</c:f>
              <c:strCache>
                <c:ptCount val="23"/>
                <c:pt idx="0">
                  <c:v>gen. 20</c:v>
                </c:pt>
                <c:pt idx="1">
                  <c:v>feb. 20</c:v>
                </c:pt>
                <c:pt idx="2">
                  <c:v>mar. 20</c:v>
                </c:pt>
                <c:pt idx="3">
                  <c:v>apr. 20</c:v>
                </c:pt>
                <c:pt idx="4">
                  <c:v>mag. 20</c:v>
                </c:pt>
                <c:pt idx="5">
                  <c:v>giu. 20</c:v>
                </c:pt>
                <c:pt idx="6">
                  <c:v>lug. 20</c:v>
                </c:pt>
                <c:pt idx="7">
                  <c:v>ago 20</c:v>
                </c:pt>
                <c:pt idx="8">
                  <c:v>sett. 20</c:v>
                </c:pt>
                <c:pt idx="9">
                  <c:v>ott. 20</c:v>
                </c:pt>
                <c:pt idx="10">
                  <c:v>nov. 20</c:v>
                </c:pt>
                <c:pt idx="11">
                  <c:v>dic. 20</c:v>
                </c:pt>
                <c:pt idx="12">
                  <c:v>gen. 21</c:v>
                </c:pt>
                <c:pt idx="13">
                  <c:v>feb. 21</c:v>
                </c:pt>
                <c:pt idx="14">
                  <c:v>mar. 21</c:v>
                </c:pt>
                <c:pt idx="15">
                  <c:v>apr. 21</c:v>
                </c:pt>
                <c:pt idx="16">
                  <c:v>mag. 21</c:v>
                </c:pt>
                <c:pt idx="17">
                  <c:v>giu. 21</c:v>
                </c:pt>
                <c:pt idx="18">
                  <c:v>lug. 21</c:v>
                </c:pt>
                <c:pt idx="19">
                  <c:v>ago. 21</c:v>
                </c:pt>
                <c:pt idx="20">
                  <c:v>sett. 21</c:v>
                </c:pt>
                <c:pt idx="21">
                  <c:v>ott. 21</c:v>
                </c:pt>
                <c:pt idx="22">
                  <c:v>nov. 21</c:v>
                </c:pt>
              </c:strCache>
            </c:strRef>
          </c:cat>
          <c:val>
            <c:numRef>
              <c:f>Italia!$B$27:$X$27</c:f>
              <c:numCache>
                <c:formatCode>_-* #,##0\ _€_-;\-* #,##0\ _€_-;_-* "-"??\ _€_-;_-@_-</c:formatCode>
                <c:ptCount val="23"/>
                <c:pt idx="0">
                  <c:v>60971</c:v>
                </c:pt>
                <c:pt idx="1">
                  <c:v>61230</c:v>
                </c:pt>
                <c:pt idx="2">
                  <c:v>57846</c:v>
                </c:pt>
                <c:pt idx="3">
                  <c:v>53904</c:v>
                </c:pt>
                <c:pt idx="4">
                  <c:v>53387</c:v>
                </c:pt>
                <c:pt idx="5">
                  <c:v>53579</c:v>
                </c:pt>
                <c:pt idx="6">
                  <c:v>53619</c:v>
                </c:pt>
                <c:pt idx="7">
                  <c:v>53921</c:v>
                </c:pt>
                <c:pt idx="8">
                  <c:v>54227</c:v>
                </c:pt>
                <c:pt idx="9">
                  <c:v>54869</c:v>
                </c:pt>
                <c:pt idx="10">
                  <c:v>54368</c:v>
                </c:pt>
                <c:pt idx="11">
                  <c:v>54364</c:v>
                </c:pt>
                <c:pt idx="12">
                  <c:v>53329</c:v>
                </c:pt>
                <c:pt idx="13">
                  <c:v>53697</c:v>
                </c:pt>
                <c:pt idx="14">
                  <c:v>53509</c:v>
                </c:pt>
                <c:pt idx="15">
                  <c:v>53608</c:v>
                </c:pt>
                <c:pt idx="16">
                  <c:v>53660</c:v>
                </c:pt>
                <c:pt idx="17">
                  <c:v>53637</c:v>
                </c:pt>
                <c:pt idx="18">
                  <c:v>53129</c:v>
                </c:pt>
                <c:pt idx="19">
                  <c:v>53557</c:v>
                </c:pt>
                <c:pt idx="20">
                  <c:v>53930</c:v>
                </c:pt>
                <c:pt idx="21">
                  <c:v>54307</c:v>
                </c:pt>
                <c:pt idx="22">
                  <c:v>54593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789-4E2D-8572-F781A28B495B}"/>
            </c:ext>
          </c:extLst>
        </c:ser>
        <c:ser>
          <c:idx val="1"/>
          <c:order val="1"/>
          <c:tx>
            <c:strRef>
              <c:f>Italia!$A$28</c:f>
              <c:strCache>
                <c:ptCount val="1"/>
                <c:pt idx="0">
                  <c:v>capienza regolamentare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789-4E2D-8572-F781A28B495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789-4E2D-8572-F781A28B495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789-4E2D-8572-F781A28B495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789-4E2D-8572-F781A28B495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789-4E2D-8572-F781A28B495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789-4E2D-8572-F781A28B495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789-4E2D-8572-F781A28B495B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789-4E2D-8572-F781A28B495B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789-4E2D-8572-F781A28B495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789-4E2D-8572-F781A28B495B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789-4E2D-8572-F781A28B495B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789-4E2D-8572-F781A28B495B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789-4E2D-8572-F781A28B495B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789-4E2D-8572-F781A28B495B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789-4E2D-8572-F781A28B495B}"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Italia!$B$25:$X$26</c:f>
              <c:strCache>
                <c:ptCount val="23"/>
                <c:pt idx="0">
                  <c:v>gen. 20</c:v>
                </c:pt>
                <c:pt idx="1">
                  <c:v>feb. 20</c:v>
                </c:pt>
                <c:pt idx="2">
                  <c:v>mar. 20</c:v>
                </c:pt>
                <c:pt idx="3">
                  <c:v>apr. 20</c:v>
                </c:pt>
                <c:pt idx="4">
                  <c:v>mag. 20</c:v>
                </c:pt>
                <c:pt idx="5">
                  <c:v>giu. 20</c:v>
                </c:pt>
                <c:pt idx="6">
                  <c:v>lug. 20</c:v>
                </c:pt>
                <c:pt idx="7">
                  <c:v>ago 20</c:v>
                </c:pt>
                <c:pt idx="8">
                  <c:v>sett. 20</c:v>
                </c:pt>
                <c:pt idx="9">
                  <c:v>ott. 20</c:v>
                </c:pt>
                <c:pt idx="10">
                  <c:v>nov. 20</c:v>
                </c:pt>
                <c:pt idx="11">
                  <c:v>dic. 20</c:v>
                </c:pt>
                <c:pt idx="12">
                  <c:v>gen. 21</c:v>
                </c:pt>
                <c:pt idx="13">
                  <c:v>feb. 21</c:v>
                </c:pt>
                <c:pt idx="14">
                  <c:v>mar. 21</c:v>
                </c:pt>
                <c:pt idx="15">
                  <c:v>apr. 21</c:v>
                </c:pt>
                <c:pt idx="16">
                  <c:v>mag. 21</c:v>
                </c:pt>
                <c:pt idx="17">
                  <c:v>giu. 21</c:v>
                </c:pt>
                <c:pt idx="18">
                  <c:v>lug. 21</c:v>
                </c:pt>
                <c:pt idx="19">
                  <c:v>ago. 21</c:v>
                </c:pt>
                <c:pt idx="20">
                  <c:v>sett. 21</c:v>
                </c:pt>
                <c:pt idx="21">
                  <c:v>ott. 21</c:v>
                </c:pt>
                <c:pt idx="22">
                  <c:v>nov. 21</c:v>
                </c:pt>
              </c:strCache>
            </c:strRef>
          </c:cat>
          <c:val>
            <c:numRef>
              <c:f>Italia!$B$28:$X$28</c:f>
              <c:numCache>
                <c:formatCode>_-* #,##0\ _€_-;\-* #,##0\ _€_-;_-* "-"??\ _€_-;_-@_-</c:formatCode>
                <c:ptCount val="23"/>
                <c:pt idx="0">
                  <c:v>50692</c:v>
                </c:pt>
                <c:pt idx="1">
                  <c:v>50931</c:v>
                </c:pt>
                <c:pt idx="2">
                  <c:v>50745</c:v>
                </c:pt>
                <c:pt idx="3">
                  <c:v>50438</c:v>
                </c:pt>
                <c:pt idx="4">
                  <c:v>50472</c:v>
                </c:pt>
                <c:pt idx="5">
                  <c:v>50501</c:v>
                </c:pt>
                <c:pt idx="6">
                  <c:v>50558</c:v>
                </c:pt>
                <c:pt idx="7">
                  <c:v>50574</c:v>
                </c:pt>
                <c:pt idx="8">
                  <c:v>50570</c:v>
                </c:pt>
                <c:pt idx="9">
                  <c:v>50553</c:v>
                </c:pt>
                <c:pt idx="10">
                  <c:v>50568</c:v>
                </c:pt>
                <c:pt idx="11">
                  <c:v>50562</c:v>
                </c:pt>
                <c:pt idx="12">
                  <c:v>50551</c:v>
                </c:pt>
                <c:pt idx="13">
                  <c:v>50551</c:v>
                </c:pt>
                <c:pt idx="14">
                  <c:v>50779</c:v>
                </c:pt>
                <c:pt idx="15">
                  <c:v>50785</c:v>
                </c:pt>
                <c:pt idx="16">
                  <c:v>50780</c:v>
                </c:pt>
                <c:pt idx="17">
                  <c:v>50779</c:v>
                </c:pt>
                <c:pt idx="18">
                  <c:v>50877</c:v>
                </c:pt>
                <c:pt idx="19">
                  <c:v>50867</c:v>
                </c:pt>
                <c:pt idx="20">
                  <c:v>50857</c:v>
                </c:pt>
                <c:pt idx="21">
                  <c:v>50851</c:v>
                </c:pt>
                <c:pt idx="22">
                  <c:v>50809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E789-4E2D-8572-F781A28B495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64110720"/>
        <c:axId val="1664112384"/>
      </c:lineChart>
      <c:catAx>
        <c:axId val="166411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64112384"/>
        <c:crosses val="autoZero"/>
        <c:auto val="1"/>
        <c:lblAlgn val="ctr"/>
        <c:lblOffset val="100"/>
        <c:noMultiLvlLbl val="0"/>
      </c:catAx>
      <c:valAx>
        <c:axId val="1664112384"/>
        <c:scaling>
          <c:orientation val="minMax"/>
          <c:min val="49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€_-;\-* #,##0\ _€_-;_-* &quot;-&quot;??\ _€_-;_-@_-" sourceLinked="1"/>
        <c:majorTickMark val="out"/>
        <c:minorTickMark val="none"/>
        <c:tickLblPos val="nextTo"/>
        <c:crossAx val="166411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'detenuti per posizione giuridic'!$O$19</c:f>
              <c:strCache>
                <c:ptCount val="1"/>
                <c:pt idx="0">
                  <c:v>In attesa di primo giudizio</c:v>
                </c:pt>
              </c:strCache>
            </c:strRef>
          </c:tx>
          <c:invertIfNegative val="0"/>
          <c:dLbls>
            <c:spPr>
              <a:solidFill>
                <a:schemeClr val="bg1">
                  <a:lumMod val="95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'detenuti per posizione giuridic'!$P$18:$Q$18</c:f>
              <c:strCache>
                <c:ptCount val="2"/>
                <c:pt idx="0">
                  <c:v>Lazio</c:v>
                </c:pt>
                <c:pt idx="1">
                  <c:v>Italia</c:v>
                </c:pt>
              </c:strCache>
            </c:strRef>
          </c:cat>
          <c:val>
            <c:numRef>
              <c:f>'detenuti per posizione giuridic'!$P$19:$Q$19</c:f>
              <c:numCache>
                <c:formatCode>_-* #,##0.0\ _€_-;\-* #,##0.0\ _€_-;_-* "-"??\ _€_-;_-@_-</c:formatCode>
                <c:ptCount val="2"/>
                <c:pt idx="0" formatCode="0.0">
                  <c:v>14.921889028550908</c:v>
                </c:pt>
                <c:pt idx="1">
                  <c:v>16.187056948693058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72-4ABD-BB20-611A5B8AC9BC}"/>
            </c:ext>
          </c:extLst>
        </c:ser>
        <c:ser>
          <c:idx val="1"/>
          <c:order val="1"/>
          <c:tx>
            <c:strRef>
              <c:f>'detenuti per posizione giuridic'!$O$20</c:f>
              <c:strCache>
                <c:ptCount val="1"/>
                <c:pt idx="0">
                  <c:v>Condannati non definItivi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'detenuti per posizione giuridic'!$P$18:$Q$18</c:f>
              <c:strCache>
                <c:ptCount val="2"/>
                <c:pt idx="0">
                  <c:v>Lazio</c:v>
                </c:pt>
                <c:pt idx="1">
                  <c:v>Italia</c:v>
                </c:pt>
              </c:strCache>
            </c:strRef>
          </c:cat>
          <c:val>
            <c:numRef>
              <c:f>'detenuti per posizione giuridic'!$P$20:$Q$20</c:f>
              <c:numCache>
                <c:formatCode>_-* #,##0.0\ _€_-;\-* #,##0.0\ _€_-;_-* "-"??\ _€_-;_-@_-</c:formatCode>
                <c:ptCount val="2"/>
                <c:pt idx="0" formatCode="0.0">
                  <c:v>16.196803734961392</c:v>
                </c:pt>
                <c:pt idx="1">
                  <c:v>14.10620409209972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72-4ABD-BB20-611A5B8AC9BC}"/>
            </c:ext>
          </c:extLst>
        </c:ser>
        <c:ser>
          <c:idx val="2"/>
          <c:order val="2"/>
          <c:tx>
            <c:strRef>
              <c:f>'detenuti per posizione giuridic'!$O$21</c:f>
              <c:strCache>
                <c:ptCount val="1"/>
                <c:pt idx="0">
                  <c:v>Condannati definitivi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'detenuti per posizione giuridic'!$P$18:$Q$18</c:f>
              <c:strCache>
                <c:ptCount val="2"/>
                <c:pt idx="0">
                  <c:v>Lazio</c:v>
                </c:pt>
                <c:pt idx="1">
                  <c:v>Italia</c:v>
                </c:pt>
              </c:strCache>
            </c:strRef>
          </c:cat>
          <c:val>
            <c:numRef>
              <c:f>'detenuti per posizione giuridic'!$P$21:$Q$21</c:f>
              <c:numCache>
                <c:formatCode>_-* #,##0.0\ _€_-;\-* #,##0.0\ _€_-;_-* "-"??\ _€_-;_-@_-</c:formatCode>
                <c:ptCount val="2"/>
                <c:pt idx="0" formatCode="0.0">
                  <c:v>68.701741784880582</c:v>
                </c:pt>
                <c:pt idx="1">
                  <c:v>69.065631124869483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72-4ABD-BB20-611A5B8AC9BC}"/>
            </c:ext>
          </c:extLst>
        </c:ser>
        <c:ser>
          <c:idx val="3"/>
          <c:order val="3"/>
          <c:tx>
            <c:strRef>
              <c:f>'detenuti per posizione giuridic'!$O$22</c:f>
              <c:strCache>
                <c:ptCount val="1"/>
                <c:pt idx="0">
                  <c:v>altra posizione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'detenuti per posizione giuridic'!$P$18:$Q$18</c:f>
              <c:strCache>
                <c:ptCount val="2"/>
                <c:pt idx="0">
                  <c:v>Lazio</c:v>
                </c:pt>
                <c:pt idx="1">
                  <c:v>Italia</c:v>
                </c:pt>
              </c:strCache>
            </c:strRef>
          </c:cat>
          <c:val>
            <c:numRef>
              <c:f>'detenuti per posizione giuridic'!$P$22:$Q$22</c:f>
              <c:numCache>
                <c:formatCode>_-* #,##0.0\ _€_-;\-* #,##0.0\ _€_-;_-* "-"??\ _€_-;_-@_-</c:formatCode>
                <c:ptCount val="2"/>
                <c:pt idx="0" formatCode="0.0">
                  <c:v>0.17956545160711079</c:v>
                </c:pt>
                <c:pt idx="1">
                  <c:v>0.64110783433773555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72-4ABD-BB20-611A5B8AC9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04141184"/>
        <c:axId val="104142720"/>
      </c:barChart>
      <c:catAx>
        <c:axId val="10414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104142720"/>
        <c:crosses val="autoZero"/>
        <c:auto val="1"/>
        <c:lblAlgn val="ctr"/>
        <c:lblOffset val="100"/>
        <c:noMultiLvlLbl val="0"/>
      </c:catAx>
      <c:valAx>
        <c:axId val="1041427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0414118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'detenuti per genere e nazionali'!$A$16</c:f>
              <c:strCache>
                <c:ptCount val="1"/>
                <c:pt idx="0">
                  <c:v>Italiani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'detenuti per genere e nazionali'!$B$15:$C$15</c:f>
              <c:strCache>
                <c:ptCount val="2"/>
                <c:pt idx="0">
                  <c:v>Lazio</c:v>
                </c:pt>
                <c:pt idx="1">
                  <c:v>Italia</c:v>
                </c:pt>
              </c:strCache>
            </c:strRef>
          </c:cat>
          <c:val>
            <c:numRef>
              <c:f>'detenuti per genere e nazionali'!$B$16:$C$16</c:f>
              <c:numCache>
                <c:formatCode>_-* #,##0.0\ _€_-;\-* #,##0.0\ _€_-;_-* "-"??\ _€_-;_-@_-</c:formatCode>
                <c:ptCount val="2"/>
                <c:pt idx="0">
                  <c:v>62.291255162506729</c:v>
                </c:pt>
                <c:pt idx="1">
                  <c:v>68.307292143681423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D5-44DF-B4D0-4844ED99DC83}"/>
            </c:ext>
          </c:extLst>
        </c:ser>
        <c:ser>
          <c:idx val="1"/>
          <c:order val="1"/>
          <c:tx>
            <c:strRef>
              <c:f>'detenuti per genere e nazionali'!$A$17</c:f>
              <c:strCache>
                <c:ptCount val="1"/>
                <c:pt idx="0">
                  <c:v>Stranieri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'detenuti per genere e nazionali'!$B$15:$C$15</c:f>
              <c:strCache>
                <c:ptCount val="2"/>
                <c:pt idx="0">
                  <c:v>Lazio</c:v>
                </c:pt>
                <c:pt idx="1">
                  <c:v>Italia</c:v>
                </c:pt>
              </c:strCache>
            </c:strRef>
          </c:cat>
          <c:val>
            <c:numRef>
              <c:f>'detenuti per genere e nazionali'!$B$17:$C$17</c:f>
              <c:numCache>
                <c:formatCode>_-* #,##0.0\ _€_-;\-* #,##0.0\ _€_-;_-* "-"??\ _€_-;_-@_-</c:formatCode>
                <c:ptCount val="2"/>
                <c:pt idx="0">
                  <c:v>37.708744837493271</c:v>
                </c:pt>
                <c:pt idx="1">
                  <c:v>31.692707856318574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D5-44DF-B4D0-4844ED99DC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9310720"/>
        <c:axId val="129313792"/>
      </c:barChart>
      <c:catAx>
        <c:axId val="1293107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29313792"/>
        <c:crosses val="autoZero"/>
        <c:auto val="1"/>
        <c:lblAlgn val="ctr"/>
        <c:lblOffset val="100"/>
        <c:noMultiLvlLbl val="0"/>
      </c:catAx>
      <c:valAx>
        <c:axId val="12931379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293107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'detenuti per genere e nazionali'!$A$19</c:f>
              <c:strCache>
                <c:ptCount val="1"/>
                <c:pt idx="0">
                  <c:v>uomini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'detenuti per genere e nazionali'!$B$18:$C$18</c:f>
              <c:strCache>
                <c:ptCount val="2"/>
                <c:pt idx="0">
                  <c:v>Lazio</c:v>
                </c:pt>
                <c:pt idx="1">
                  <c:v>Italia</c:v>
                </c:pt>
              </c:strCache>
            </c:strRef>
          </c:cat>
          <c:val>
            <c:numRef>
              <c:f>'detenuti per genere e nazionali'!$B$19:$C$19</c:f>
              <c:numCache>
                <c:formatCode>_-* #,##0.0\ _€_-;\-* #,##0.0\ _€_-;_-* "-"??\ _€_-;_-@_-</c:formatCode>
                <c:ptCount val="2"/>
                <c:pt idx="0">
                  <c:v>93.014903932483392</c:v>
                </c:pt>
                <c:pt idx="1">
                  <c:v>96.153352993973584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B6-4AA8-B375-2EAF21AF1E40}"/>
            </c:ext>
          </c:extLst>
        </c:ser>
        <c:ser>
          <c:idx val="1"/>
          <c:order val="1"/>
          <c:tx>
            <c:strRef>
              <c:f>'detenuti per genere e nazionali'!$A$20</c:f>
              <c:strCache>
                <c:ptCount val="1"/>
                <c:pt idx="0">
                  <c:v>donne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'detenuti per genere e nazionali'!$B$18:$C$18</c:f>
              <c:strCache>
                <c:ptCount val="2"/>
                <c:pt idx="0">
                  <c:v>Lazio</c:v>
                </c:pt>
                <c:pt idx="1">
                  <c:v>Italia</c:v>
                </c:pt>
              </c:strCache>
            </c:strRef>
          </c:cat>
          <c:val>
            <c:numRef>
              <c:f>'detenuti per genere e nazionali'!$B$20:$C$20</c:f>
              <c:numCache>
                <c:formatCode>_-* #,##0.0\ _€_-;\-* #,##0.0\ _€_-;_-* "-"??\ _€_-;_-@_-</c:formatCode>
                <c:ptCount val="2"/>
                <c:pt idx="0">
                  <c:v>6.9850960675166096</c:v>
                </c:pt>
                <c:pt idx="1">
                  <c:v>3.8466470060264135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B6-4AA8-B375-2EAF21AF1E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8249472"/>
        <c:axId val="68251008"/>
      </c:barChart>
      <c:catAx>
        <c:axId val="682494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68251008"/>
        <c:crosses val="autoZero"/>
        <c:auto val="1"/>
        <c:lblAlgn val="ctr"/>
        <c:lblOffset val="100"/>
        <c:noMultiLvlLbl val="0"/>
      </c:catAx>
      <c:valAx>
        <c:axId val="68251008"/>
        <c:scaling>
          <c:orientation val="minMax"/>
          <c:min val="0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682494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Detenute madri con figli al seguito a</a:t>
            </a:r>
            <a:r>
              <a:rPr lang="it-IT" baseline="0" dirty="0"/>
              <a:t> Rebibbia femminile</a:t>
            </a:r>
            <a:r>
              <a:rPr lang="it-IT" dirty="0"/>
              <a:t> da gennaio 2020 a novembre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Foglio3!$B$3</c:f>
              <c:strCache>
                <c:ptCount val="1"/>
                <c:pt idx="0">
                  <c:v>madri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Foglio3!$A$4:$A$26</c:f>
              <c:numCache>
                <c:formatCode>mmm\-yy</c:formatCode>
                <c:ptCount val="23"/>
                <c:pt idx="0">
                  <c:v>44501</c:v>
                </c:pt>
                <c:pt idx="1">
                  <c:v>44470</c:v>
                </c:pt>
                <c:pt idx="2">
                  <c:v>44440</c:v>
                </c:pt>
                <c:pt idx="3">
                  <c:v>44409</c:v>
                </c:pt>
                <c:pt idx="4">
                  <c:v>44378</c:v>
                </c:pt>
                <c:pt idx="5">
                  <c:v>44348</c:v>
                </c:pt>
                <c:pt idx="6">
                  <c:v>44317</c:v>
                </c:pt>
                <c:pt idx="7">
                  <c:v>44287</c:v>
                </c:pt>
                <c:pt idx="8">
                  <c:v>44256</c:v>
                </c:pt>
                <c:pt idx="9">
                  <c:v>44228</c:v>
                </c:pt>
                <c:pt idx="10">
                  <c:v>44197</c:v>
                </c:pt>
                <c:pt idx="11">
                  <c:v>44166</c:v>
                </c:pt>
                <c:pt idx="12">
                  <c:v>44136</c:v>
                </c:pt>
                <c:pt idx="13">
                  <c:v>44105</c:v>
                </c:pt>
                <c:pt idx="14">
                  <c:v>44075</c:v>
                </c:pt>
                <c:pt idx="15">
                  <c:v>44044</c:v>
                </c:pt>
                <c:pt idx="16">
                  <c:v>44013</c:v>
                </c:pt>
                <c:pt idx="17">
                  <c:v>43983</c:v>
                </c:pt>
                <c:pt idx="18">
                  <c:v>43952</c:v>
                </c:pt>
                <c:pt idx="19">
                  <c:v>43922</c:v>
                </c:pt>
                <c:pt idx="20">
                  <c:v>43891</c:v>
                </c:pt>
                <c:pt idx="21">
                  <c:v>43862</c:v>
                </c:pt>
                <c:pt idx="22">
                  <c:v>43831</c:v>
                </c:pt>
              </c:numCache>
            </c:numRef>
          </c:cat>
          <c:val>
            <c:numRef>
              <c:f>Foglio3!$B$4:$B$26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5</c:v>
                </c:pt>
                <c:pt idx="5">
                  <c:v>6</c:v>
                </c:pt>
                <c:pt idx="6">
                  <c:v>3</c:v>
                </c:pt>
                <c:pt idx="7">
                  <c:v>3</c:v>
                </c:pt>
                <c:pt idx="8">
                  <c:v>7</c:v>
                </c:pt>
                <c:pt idx="9">
                  <c:v>5</c:v>
                </c:pt>
                <c:pt idx="10">
                  <c:v>5</c:v>
                </c:pt>
                <c:pt idx="11">
                  <c:v>6</c:v>
                </c:pt>
                <c:pt idx="12">
                  <c:v>6</c:v>
                </c:pt>
                <c:pt idx="13">
                  <c:v>10</c:v>
                </c:pt>
                <c:pt idx="14">
                  <c:v>10</c:v>
                </c:pt>
                <c:pt idx="15">
                  <c:v>8</c:v>
                </c:pt>
                <c:pt idx="16">
                  <c:v>6</c:v>
                </c:pt>
                <c:pt idx="17">
                  <c:v>2</c:v>
                </c:pt>
                <c:pt idx="18">
                  <c:v>2</c:v>
                </c:pt>
                <c:pt idx="19">
                  <c:v>15</c:v>
                </c:pt>
                <c:pt idx="20">
                  <c:v>10</c:v>
                </c:pt>
                <c:pt idx="21">
                  <c:v>13</c:v>
                </c:pt>
                <c:pt idx="2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8E-442C-9279-34D0D5CDD78E}"/>
            </c:ext>
          </c:extLst>
        </c:ser>
        <c:ser>
          <c:idx val="1"/>
          <c:order val="1"/>
          <c:tx>
            <c:strRef>
              <c:f>Foglio3!$C$3</c:f>
              <c:strCache>
                <c:ptCount val="1"/>
                <c:pt idx="0">
                  <c:v>figli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Foglio3!$A$4:$A$26</c:f>
              <c:numCache>
                <c:formatCode>mmm\-yy</c:formatCode>
                <c:ptCount val="23"/>
                <c:pt idx="0">
                  <c:v>44501</c:v>
                </c:pt>
                <c:pt idx="1">
                  <c:v>44470</c:v>
                </c:pt>
                <c:pt idx="2">
                  <c:v>44440</c:v>
                </c:pt>
                <c:pt idx="3">
                  <c:v>44409</c:v>
                </c:pt>
                <c:pt idx="4">
                  <c:v>44378</c:v>
                </c:pt>
                <c:pt idx="5">
                  <c:v>44348</c:v>
                </c:pt>
                <c:pt idx="6">
                  <c:v>44317</c:v>
                </c:pt>
                <c:pt idx="7">
                  <c:v>44287</c:v>
                </c:pt>
                <c:pt idx="8">
                  <c:v>44256</c:v>
                </c:pt>
                <c:pt idx="9">
                  <c:v>44228</c:v>
                </c:pt>
                <c:pt idx="10">
                  <c:v>44197</c:v>
                </c:pt>
                <c:pt idx="11">
                  <c:v>44166</c:v>
                </c:pt>
                <c:pt idx="12">
                  <c:v>44136</c:v>
                </c:pt>
                <c:pt idx="13">
                  <c:v>44105</c:v>
                </c:pt>
                <c:pt idx="14">
                  <c:v>44075</c:v>
                </c:pt>
                <c:pt idx="15">
                  <c:v>44044</c:v>
                </c:pt>
                <c:pt idx="16">
                  <c:v>44013</c:v>
                </c:pt>
                <c:pt idx="17">
                  <c:v>43983</c:v>
                </c:pt>
                <c:pt idx="18">
                  <c:v>43952</c:v>
                </c:pt>
                <c:pt idx="19">
                  <c:v>43922</c:v>
                </c:pt>
                <c:pt idx="20">
                  <c:v>43891</c:v>
                </c:pt>
                <c:pt idx="21">
                  <c:v>43862</c:v>
                </c:pt>
                <c:pt idx="22">
                  <c:v>43831</c:v>
                </c:pt>
              </c:numCache>
            </c:numRef>
          </c:cat>
          <c:val>
            <c:numRef>
              <c:f>Foglio3!$C$4:$C$26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6</c:v>
                </c:pt>
                <c:pt idx="5">
                  <c:v>7</c:v>
                </c:pt>
                <c:pt idx="6">
                  <c:v>4</c:v>
                </c:pt>
                <c:pt idx="7">
                  <c:v>3</c:v>
                </c:pt>
                <c:pt idx="8">
                  <c:v>7</c:v>
                </c:pt>
                <c:pt idx="9">
                  <c:v>5</c:v>
                </c:pt>
                <c:pt idx="10">
                  <c:v>5</c:v>
                </c:pt>
                <c:pt idx="11">
                  <c:v>6</c:v>
                </c:pt>
                <c:pt idx="12">
                  <c:v>6</c:v>
                </c:pt>
                <c:pt idx="13">
                  <c:v>10</c:v>
                </c:pt>
                <c:pt idx="14">
                  <c:v>10</c:v>
                </c:pt>
                <c:pt idx="15">
                  <c:v>8</c:v>
                </c:pt>
                <c:pt idx="16">
                  <c:v>6</c:v>
                </c:pt>
                <c:pt idx="17">
                  <c:v>2</c:v>
                </c:pt>
                <c:pt idx="18">
                  <c:v>2</c:v>
                </c:pt>
                <c:pt idx="19">
                  <c:v>15</c:v>
                </c:pt>
                <c:pt idx="20">
                  <c:v>10</c:v>
                </c:pt>
                <c:pt idx="21">
                  <c:v>13</c:v>
                </c:pt>
                <c:pt idx="2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8E-442C-9279-34D0D5CDD7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1598464"/>
        <c:axId val="1711598880"/>
      </c:barChart>
      <c:dateAx>
        <c:axId val="17115984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11598880"/>
        <c:crosses val="autoZero"/>
        <c:auto val="1"/>
        <c:lblOffset val="100"/>
        <c:baseTimeUnit val="months"/>
      </c:dateAx>
      <c:valAx>
        <c:axId val="171159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11598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Foglio1!$B$2</c:f>
              <c:strCache>
                <c:ptCount val="1"/>
                <c:pt idx="0">
                  <c:v>Asintomatici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Foglio1!$A$3:$A$18</c:f>
              <c:strCache>
                <c:ptCount val="16"/>
                <c:pt idx="0">
                  <c:v>30 ago.</c:v>
                </c:pt>
                <c:pt idx="1">
                  <c:v>6 sett.</c:v>
                </c:pt>
                <c:pt idx="2">
                  <c:v>13 sett.</c:v>
                </c:pt>
                <c:pt idx="3">
                  <c:v>20 sett.</c:v>
                </c:pt>
                <c:pt idx="4">
                  <c:v>27 sett.</c:v>
                </c:pt>
                <c:pt idx="5">
                  <c:v>4 ott.</c:v>
                </c:pt>
                <c:pt idx="6">
                  <c:v>11 ott.</c:v>
                </c:pt>
                <c:pt idx="7">
                  <c:v>18 ott.</c:v>
                </c:pt>
                <c:pt idx="8">
                  <c:v>25 ott.</c:v>
                </c:pt>
                <c:pt idx="9">
                  <c:v>1 nov.</c:v>
                </c:pt>
                <c:pt idx="10">
                  <c:v>8 nov.</c:v>
                </c:pt>
                <c:pt idx="11">
                  <c:v>15 nov.</c:v>
                </c:pt>
                <c:pt idx="12">
                  <c:v>22 nov.</c:v>
                </c:pt>
                <c:pt idx="13">
                  <c:v>29 nov.</c:v>
                </c:pt>
                <c:pt idx="14">
                  <c:v>6 dic.</c:v>
                </c:pt>
                <c:pt idx="15">
                  <c:v>13 dic.</c:v>
                </c:pt>
              </c:strCache>
            </c:strRef>
          </c:cat>
          <c:val>
            <c:numRef>
              <c:f>Foglio1!$B$3:$B$18</c:f>
              <c:numCache>
                <c:formatCode>General</c:formatCode>
                <c:ptCount val="16"/>
                <c:pt idx="0">
                  <c:v>75</c:v>
                </c:pt>
                <c:pt idx="1">
                  <c:v>66</c:v>
                </c:pt>
                <c:pt idx="2">
                  <c:v>71</c:v>
                </c:pt>
                <c:pt idx="3">
                  <c:v>76</c:v>
                </c:pt>
                <c:pt idx="4">
                  <c:v>100</c:v>
                </c:pt>
                <c:pt idx="5">
                  <c:v>93</c:v>
                </c:pt>
                <c:pt idx="6">
                  <c:v>100</c:v>
                </c:pt>
                <c:pt idx="7">
                  <c:v>90</c:v>
                </c:pt>
                <c:pt idx="8">
                  <c:v>71</c:v>
                </c:pt>
                <c:pt idx="9">
                  <c:v>74</c:v>
                </c:pt>
                <c:pt idx="10">
                  <c:v>81</c:v>
                </c:pt>
                <c:pt idx="11">
                  <c:v>98</c:v>
                </c:pt>
                <c:pt idx="12">
                  <c:v>146</c:v>
                </c:pt>
                <c:pt idx="13">
                  <c:v>158</c:v>
                </c:pt>
                <c:pt idx="14">
                  <c:v>193</c:v>
                </c:pt>
                <c:pt idx="15">
                  <c:v>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82-440A-89D9-6D56A3D12215}"/>
            </c:ext>
          </c:extLst>
        </c:ser>
        <c:ser>
          <c:idx val="1"/>
          <c:order val="1"/>
          <c:tx>
            <c:strRef>
              <c:f>Foglio1!$C$2</c:f>
              <c:strCache>
                <c:ptCount val="1"/>
                <c:pt idx="0">
                  <c:v>Sintomatici all'interno degli IIPP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Foglio1!$A$3:$A$18</c:f>
              <c:strCache>
                <c:ptCount val="16"/>
                <c:pt idx="0">
                  <c:v>30 ago.</c:v>
                </c:pt>
                <c:pt idx="1">
                  <c:v>6 sett.</c:v>
                </c:pt>
                <c:pt idx="2">
                  <c:v>13 sett.</c:v>
                </c:pt>
                <c:pt idx="3">
                  <c:v>20 sett.</c:v>
                </c:pt>
                <c:pt idx="4">
                  <c:v>27 sett.</c:v>
                </c:pt>
                <c:pt idx="5">
                  <c:v>4 ott.</c:v>
                </c:pt>
                <c:pt idx="6">
                  <c:v>11 ott.</c:v>
                </c:pt>
                <c:pt idx="7">
                  <c:v>18 ott.</c:v>
                </c:pt>
                <c:pt idx="8">
                  <c:v>25 ott.</c:v>
                </c:pt>
                <c:pt idx="9">
                  <c:v>1 nov.</c:v>
                </c:pt>
                <c:pt idx="10">
                  <c:v>8 nov.</c:v>
                </c:pt>
                <c:pt idx="11">
                  <c:v>15 nov.</c:v>
                </c:pt>
                <c:pt idx="12">
                  <c:v>22 nov.</c:v>
                </c:pt>
                <c:pt idx="13">
                  <c:v>29 nov.</c:v>
                </c:pt>
                <c:pt idx="14">
                  <c:v>6 dic.</c:v>
                </c:pt>
                <c:pt idx="15">
                  <c:v>13 dic.</c:v>
                </c:pt>
              </c:strCache>
            </c:strRef>
          </c:cat>
          <c:val>
            <c:numRef>
              <c:f>Foglio1!$C$3:$C$18</c:f>
              <c:numCache>
                <c:formatCode>General</c:formatCode>
                <c:ptCount val="16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82-440A-89D9-6D56A3D12215}"/>
            </c:ext>
          </c:extLst>
        </c:ser>
        <c:ser>
          <c:idx val="2"/>
          <c:order val="2"/>
          <c:tx>
            <c:strRef>
              <c:f>Foglio1!$D$2</c:f>
              <c:strCache>
                <c:ptCount val="1"/>
                <c:pt idx="0">
                  <c:v>Ricoverati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Foglio1!$A$3:$A$18</c:f>
              <c:strCache>
                <c:ptCount val="16"/>
                <c:pt idx="0">
                  <c:v>30 ago.</c:v>
                </c:pt>
                <c:pt idx="1">
                  <c:v>6 sett.</c:v>
                </c:pt>
                <c:pt idx="2">
                  <c:v>13 sett.</c:v>
                </c:pt>
                <c:pt idx="3">
                  <c:v>20 sett.</c:v>
                </c:pt>
                <c:pt idx="4">
                  <c:v>27 sett.</c:v>
                </c:pt>
                <c:pt idx="5">
                  <c:v>4 ott.</c:v>
                </c:pt>
                <c:pt idx="6">
                  <c:v>11 ott.</c:v>
                </c:pt>
                <c:pt idx="7">
                  <c:v>18 ott.</c:v>
                </c:pt>
                <c:pt idx="8">
                  <c:v>25 ott.</c:v>
                </c:pt>
                <c:pt idx="9">
                  <c:v>1 nov.</c:v>
                </c:pt>
                <c:pt idx="10">
                  <c:v>8 nov.</c:v>
                </c:pt>
                <c:pt idx="11">
                  <c:v>15 nov.</c:v>
                </c:pt>
                <c:pt idx="12">
                  <c:v>22 nov.</c:v>
                </c:pt>
                <c:pt idx="13">
                  <c:v>29 nov.</c:v>
                </c:pt>
                <c:pt idx="14">
                  <c:v>6 dic.</c:v>
                </c:pt>
                <c:pt idx="15">
                  <c:v>13 dic.</c:v>
                </c:pt>
              </c:strCache>
            </c:strRef>
          </c:cat>
          <c:val>
            <c:numRef>
              <c:f>Foglio1!$D$3:$D$18</c:f>
              <c:numCache>
                <c:formatCode>General</c:formatCode>
                <c:ptCount val="16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82-440A-89D9-6D56A3D12215}"/>
            </c:ext>
          </c:extLst>
        </c:ser>
        <c:ser>
          <c:idx val="3"/>
          <c:order val="3"/>
          <c:tx>
            <c:strRef>
              <c:f>Foglio1!$E$2</c:f>
              <c:strCache>
                <c:ptCount val="1"/>
                <c:pt idx="0">
                  <c:v>Totale</c:v>
                </c:pt>
              </c:strCache>
            </c:strRef>
          </c:tx>
          <c:spPr>
            <a:noFill/>
            <a:ln w="9525" cap="flat" cmpd="sng" algn="ctr">
              <a:noFill/>
              <a:round/>
            </a:ln>
            <a:effectLst/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Foglio1!$A$3:$A$18</c:f>
              <c:strCache>
                <c:ptCount val="16"/>
                <c:pt idx="0">
                  <c:v>30 ago.</c:v>
                </c:pt>
                <c:pt idx="1">
                  <c:v>6 sett.</c:v>
                </c:pt>
                <c:pt idx="2">
                  <c:v>13 sett.</c:v>
                </c:pt>
                <c:pt idx="3">
                  <c:v>20 sett.</c:v>
                </c:pt>
                <c:pt idx="4">
                  <c:v>27 sett.</c:v>
                </c:pt>
                <c:pt idx="5">
                  <c:v>4 ott.</c:v>
                </c:pt>
                <c:pt idx="6">
                  <c:v>11 ott.</c:v>
                </c:pt>
                <c:pt idx="7">
                  <c:v>18 ott.</c:v>
                </c:pt>
                <c:pt idx="8">
                  <c:v>25 ott.</c:v>
                </c:pt>
                <c:pt idx="9">
                  <c:v>1 nov.</c:v>
                </c:pt>
                <c:pt idx="10">
                  <c:v>8 nov.</c:v>
                </c:pt>
                <c:pt idx="11">
                  <c:v>15 nov.</c:v>
                </c:pt>
                <c:pt idx="12">
                  <c:v>22 nov.</c:v>
                </c:pt>
                <c:pt idx="13">
                  <c:v>29 nov.</c:v>
                </c:pt>
                <c:pt idx="14">
                  <c:v>6 dic.</c:v>
                </c:pt>
                <c:pt idx="15">
                  <c:v>13 dic.</c:v>
                </c:pt>
              </c:strCache>
            </c:strRef>
          </c:cat>
          <c:val>
            <c:numRef>
              <c:f>Foglio1!$E$3:$E$18</c:f>
              <c:numCache>
                <c:formatCode>General</c:formatCode>
                <c:ptCount val="16"/>
                <c:pt idx="0">
                  <c:v>80</c:v>
                </c:pt>
                <c:pt idx="1">
                  <c:v>70</c:v>
                </c:pt>
                <c:pt idx="2">
                  <c:v>76</c:v>
                </c:pt>
                <c:pt idx="3">
                  <c:v>83</c:v>
                </c:pt>
                <c:pt idx="4">
                  <c:v>105</c:v>
                </c:pt>
                <c:pt idx="5">
                  <c:v>97</c:v>
                </c:pt>
                <c:pt idx="6">
                  <c:v>104</c:v>
                </c:pt>
                <c:pt idx="7">
                  <c:v>95</c:v>
                </c:pt>
                <c:pt idx="8">
                  <c:v>76</c:v>
                </c:pt>
                <c:pt idx="9">
                  <c:v>79</c:v>
                </c:pt>
                <c:pt idx="10">
                  <c:v>86</c:v>
                </c:pt>
                <c:pt idx="11">
                  <c:v>103</c:v>
                </c:pt>
                <c:pt idx="12">
                  <c:v>150</c:v>
                </c:pt>
                <c:pt idx="13">
                  <c:v>162</c:v>
                </c:pt>
                <c:pt idx="14">
                  <c:v>196</c:v>
                </c:pt>
                <c:pt idx="15">
                  <c:v>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82-440A-89D9-6D56A3D12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80833632"/>
        <c:axId val="180841120"/>
      </c:barChart>
      <c:catAx>
        <c:axId val="180833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0841120"/>
        <c:crosses val="autoZero"/>
        <c:auto val="1"/>
        <c:lblAlgn val="ctr"/>
        <c:lblOffset val="100"/>
        <c:noMultiLvlLbl val="0"/>
      </c:catAx>
      <c:valAx>
        <c:axId val="180841120"/>
        <c:scaling>
          <c:orientation val="minMax"/>
          <c:max val="2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80833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169195258861373E-2"/>
          <c:y val="4.3702820818434643E-2"/>
          <c:w val="0.92276313180630665"/>
          <c:h val="0.75702858669193884"/>
        </c:manualLayout>
      </c:layout>
      <c:areaChart>
        <c:grouping val="stacked"/>
        <c:varyColors val="0"/>
        <c:ser>
          <c:idx val="0"/>
          <c:order val="0"/>
          <c:tx>
            <c:strRef>
              <c:f>'dal 15 gennaio al 28 nov'!$H$32</c:f>
              <c:strCache>
                <c:ptCount val="1"/>
                <c:pt idx="0">
                  <c:v>positivi asintomatici o paucisintomatici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'dal 15 gennaio al 28 nov'!$I$31:$AR$31</c:f>
              <c:strCache>
                <c:ptCount val="36"/>
                <c:pt idx="0">
                  <c:v>15.01</c:v>
                </c:pt>
                <c:pt idx="2">
                  <c:v>29.01</c:v>
                </c:pt>
                <c:pt idx="7">
                  <c:v>01.03</c:v>
                </c:pt>
                <c:pt idx="10">
                  <c:v>22.03</c:v>
                </c:pt>
                <c:pt idx="13">
                  <c:v>12.04</c:v>
                </c:pt>
                <c:pt idx="17">
                  <c:v>10.05</c:v>
                </c:pt>
                <c:pt idx="21">
                  <c:v>07.06</c:v>
                </c:pt>
                <c:pt idx="26">
                  <c:v>12.07</c:v>
                </c:pt>
                <c:pt idx="31">
                  <c:v>21.11</c:v>
                </c:pt>
                <c:pt idx="35">
                  <c:v>20.12</c:v>
                </c:pt>
              </c:strCache>
            </c:strRef>
          </c:cat>
          <c:val>
            <c:numRef>
              <c:f>'dal 15 gennaio al 28 nov'!$I$32:$AR$32</c:f>
              <c:numCache>
                <c:formatCode>General</c:formatCode>
                <c:ptCount val="36"/>
                <c:pt idx="0">
                  <c:v>68</c:v>
                </c:pt>
                <c:pt idx="1">
                  <c:v>47</c:v>
                </c:pt>
                <c:pt idx="2">
                  <c:v>80</c:v>
                </c:pt>
                <c:pt idx="3">
                  <c:v>63</c:v>
                </c:pt>
                <c:pt idx="4">
                  <c:v>47</c:v>
                </c:pt>
                <c:pt idx="5">
                  <c:v>37</c:v>
                </c:pt>
                <c:pt idx="6">
                  <c:v>34</c:v>
                </c:pt>
                <c:pt idx="7">
                  <c:v>42</c:v>
                </c:pt>
                <c:pt idx="8">
                  <c:v>21</c:v>
                </c:pt>
                <c:pt idx="9">
                  <c:v>28</c:v>
                </c:pt>
                <c:pt idx="10">
                  <c:v>19</c:v>
                </c:pt>
                <c:pt idx="11">
                  <c:v>39</c:v>
                </c:pt>
                <c:pt idx="12">
                  <c:v>84</c:v>
                </c:pt>
                <c:pt idx="13">
                  <c:v>89</c:v>
                </c:pt>
                <c:pt idx="14">
                  <c:v>77</c:v>
                </c:pt>
                <c:pt idx="15">
                  <c:v>52</c:v>
                </c:pt>
                <c:pt idx="16">
                  <c:v>40</c:v>
                </c:pt>
                <c:pt idx="17">
                  <c:v>17</c:v>
                </c:pt>
                <c:pt idx="18">
                  <c:v>8</c:v>
                </c:pt>
                <c:pt idx="19">
                  <c:v>18</c:v>
                </c:pt>
                <c:pt idx="20">
                  <c:v>16</c:v>
                </c:pt>
                <c:pt idx="21">
                  <c:v>15</c:v>
                </c:pt>
                <c:pt idx="22">
                  <c:v>11</c:v>
                </c:pt>
                <c:pt idx="23">
                  <c:v>3</c:v>
                </c:pt>
                <c:pt idx="24">
                  <c:v>2</c:v>
                </c:pt>
                <c:pt idx="25">
                  <c:v>1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3</c:v>
                </c:pt>
                <c:pt idx="31">
                  <c:v>8</c:v>
                </c:pt>
                <c:pt idx="32">
                  <c:v>2</c:v>
                </c:pt>
                <c:pt idx="33">
                  <c:v>1</c:v>
                </c:pt>
                <c:pt idx="34">
                  <c:v>1</c:v>
                </c:pt>
                <c:pt idx="3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9-4589-938B-7F45800C0599}"/>
            </c:ext>
          </c:extLst>
        </c:ser>
        <c:ser>
          <c:idx val="1"/>
          <c:order val="1"/>
          <c:tx>
            <c:strRef>
              <c:f>'dal 15 gennaio al 28 nov'!$H$33</c:f>
              <c:strCache>
                <c:ptCount val="1"/>
                <c:pt idx="0">
                  <c:v>ricoverati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'dal 15 gennaio al 28 nov'!$I$31:$AR$31</c:f>
              <c:strCache>
                <c:ptCount val="36"/>
                <c:pt idx="0">
                  <c:v>15.01</c:v>
                </c:pt>
                <c:pt idx="2">
                  <c:v>29.01</c:v>
                </c:pt>
                <c:pt idx="7">
                  <c:v>01.03</c:v>
                </c:pt>
                <c:pt idx="10">
                  <c:v>22.03</c:v>
                </c:pt>
                <c:pt idx="13">
                  <c:v>12.04</c:v>
                </c:pt>
                <c:pt idx="17">
                  <c:v>10.05</c:v>
                </c:pt>
                <c:pt idx="21">
                  <c:v>07.06</c:v>
                </c:pt>
                <c:pt idx="26">
                  <c:v>12.07</c:v>
                </c:pt>
                <c:pt idx="31">
                  <c:v>21.11</c:v>
                </c:pt>
                <c:pt idx="35">
                  <c:v>20.12</c:v>
                </c:pt>
              </c:strCache>
            </c:strRef>
          </c:cat>
          <c:val>
            <c:numRef>
              <c:f>'dal 15 gennaio al 28 nov'!$I$33:$AR$33</c:f>
              <c:numCache>
                <c:formatCode>General</c:formatCode>
                <c:ptCount val="36"/>
                <c:pt idx="0">
                  <c:v>0</c:v>
                </c:pt>
                <c:pt idx="1">
                  <c:v>4</c:v>
                </c:pt>
                <c:pt idx="2">
                  <c:v>10</c:v>
                </c:pt>
                <c:pt idx="3">
                  <c:v>9</c:v>
                </c:pt>
                <c:pt idx="4">
                  <c:v>8</c:v>
                </c:pt>
                <c:pt idx="5">
                  <c:v>8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59-4589-938B-7F45800C0599}"/>
            </c:ext>
          </c:extLst>
        </c:ser>
        <c:ser>
          <c:idx val="2"/>
          <c:order val="2"/>
          <c:tx>
            <c:strRef>
              <c:f>'dal 15 gennaio al 28 nov'!$H$34</c:f>
              <c:strCache>
                <c:ptCount val="1"/>
                <c:pt idx="0">
                  <c:v>totale</c:v>
                </c:pt>
              </c:strCache>
            </c:strRef>
          </c:tx>
          <c:spPr>
            <a:noFill/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1.2587013579824256E-2"/>
                  <c:y val="0.1182168031671626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59-4589-938B-7F45800C059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59-4589-938B-7F45800C0599}"/>
                </c:ext>
              </c:extLst>
            </c:dLbl>
            <c:dLbl>
              <c:idx val="2"/>
              <c:layout>
                <c:manualLayout>
                  <c:x val="1.0330302398554559E-3"/>
                  <c:y val="0.165241619045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59-4589-938B-7F45800C059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59-4589-938B-7F45800C059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59-4589-938B-7F45800C059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59-4589-938B-7F45800C059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059-4589-938B-7F45800C0599}"/>
                </c:ext>
              </c:extLst>
            </c:dLbl>
            <c:dLbl>
              <c:idx val="7"/>
              <c:layout>
                <c:manualLayout>
                  <c:x val="3.3967391304347825E-3"/>
                  <c:y val="4.90523968784838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059-4589-938B-7F45800C059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059-4589-938B-7F45800C059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059-4589-938B-7F45800C0599}"/>
                </c:ext>
              </c:extLst>
            </c:dLbl>
            <c:dLbl>
              <c:idx val="10"/>
              <c:layout>
                <c:manualLayout>
                  <c:x val="-6.7934782608696483E-3"/>
                  <c:y val="-8.175305037925881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059-4589-938B-7F45800C0599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059-4589-938B-7F45800C0599}"/>
                </c:ext>
              </c:extLst>
            </c:dLbl>
            <c:dLbl>
              <c:idx val="13"/>
              <c:layout>
                <c:manualLayout>
                  <c:x val="-2.2011047871733423E-3"/>
                  <c:y val="0.164994425863991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059-4589-938B-7F45800C059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059-4589-938B-7F45800C0599}"/>
                </c:ext>
              </c:extLst>
            </c:dLbl>
            <c:dLbl>
              <c:idx val="15"/>
              <c:layout>
                <c:manualLayout>
                  <c:x val="-7.9257246376811599E-3"/>
                  <c:y val="2.2296544035674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059-4589-938B-7F45800C0599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059-4589-938B-7F45800C0599}"/>
                </c:ext>
              </c:extLst>
            </c:dLbl>
            <c:dLbl>
              <c:idx val="19"/>
              <c:layout>
                <c:manualLayout>
                  <c:x val="0"/>
                  <c:y val="5.8290411089681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059-4589-938B-7F45800C059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059-4589-938B-7F45800C0599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059-4589-938B-7F45800C0599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059-4589-938B-7F45800C0599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059-4589-938B-7F45800C059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059-4589-938B-7F45800C0599}"/>
                </c:ext>
              </c:extLst>
            </c:dLbl>
            <c:dLbl>
              <c:idx val="26"/>
              <c:layout>
                <c:manualLayout>
                  <c:x val="-1.2643650539429144E-16"/>
                  <c:y val="-4.0803287762777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059-4589-938B-7F45800C0599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059-4589-938B-7F45800C0599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059-4589-938B-7F45800C0599}"/>
                </c:ext>
              </c:extLst>
            </c:dLbl>
            <c:dLbl>
              <c:idx val="31"/>
              <c:layout>
                <c:manualLayout>
                  <c:x val="-5.17246224543794E-3"/>
                  <c:y val="-1.3601095920925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059-4589-938B-7F45800C0599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059-4589-938B-7F45800C05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'dal 15 gennaio al 28 nov'!$I$31:$AR$31</c:f>
              <c:strCache>
                <c:ptCount val="36"/>
                <c:pt idx="0">
                  <c:v>15.01</c:v>
                </c:pt>
                <c:pt idx="2">
                  <c:v>29.01</c:v>
                </c:pt>
                <c:pt idx="7">
                  <c:v>01.03</c:v>
                </c:pt>
                <c:pt idx="10">
                  <c:v>22.03</c:v>
                </c:pt>
                <c:pt idx="13">
                  <c:v>12.04</c:v>
                </c:pt>
                <c:pt idx="17">
                  <c:v>10.05</c:v>
                </c:pt>
                <c:pt idx="21">
                  <c:v>07.06</c:v>
                </c:pt>
                <c:pt idx="26">
                  <c:v>12.07</c:v>
                </c:pt>
                <c:pt idx="31">
                  <c:v>21.11</c:v>
                </c:pt>
                <c:pt idx="35">
                  <c:v>20.12</c:v>
                </c:pt>
              </c:strCache>
            </c:strRef>
          </c:cat>
          <c:val>
            <c:numRef>
              <c:f>'dal 15 gennaio al 28 nov'!$I$34:$AR$34</c:f>
              <c:numCache>
                <c:formatCode>General</c:formatCode>
                <c:ptCount val="36"/>
                <c:pt idx="0">
                  <c:v>68</c:v>
                </c:pt>
                <c:pt idx="1">
                  <c:v>51</c:v>
                </c:pt>
                <c:pt idx="2">
                  <c:v>90</c:v>
                </c:pt>
                <c:pt idx="3">
                  <c:v>72</c:v>
                </c:pt>
                <c:pt idx="4">
                  <c:v>55</c:v>
                </c:pt>
                <c:pt idx="5">
                  <c:v>45</c:v>
                </c:pt>
                <c:pt idx="6">
                  <c:v>36</c:v>
                </c:pt>
                <c:pt idx="7">
                  <c:v>43</c:v>
                </c:pt>
                <c:pt idx="8">
                  <c:v>22</c:v>
                </c:pt>
                <c:pt idx="9">
                  <c:v>29</c:v>
                </c:pt>
                <c:pt idx="10">
                  <c:v>19</c:v>
                </c:pt>
                <c:pt idx="11">
                  <c:v>39</c:v>
                </c:pt>
                <c:pt idx="12">
                  <c:v>84</c:v>
                </c:pt>
                <c:pt idx="13">
                  <c:v>89</c:v>
                </c:pt>
                <c:pt idx="14">
                  <c:v>77</c:v>
                </c:pt>
                <c:pt idx="15">
                  <c:v>52</c:v>
                </c:pt>
                <c:pt idx="16">
                  <c:v>40</c:v>
                </c:pt>
                <c:pt idx="17">
                  <c:v>17</c:v>
                </c:pt>
                <c:pt idx="18">
                  <c:v>8</c:v>
                </c:pt>
                <c:pt idx="19">
                  <c:v>18</c:v>
                </c:pt>
                <c:pt idx="20">
                  <c:v>16</c:v>
                </c:pt>
                <c:pt idx="21">
                  <c:v>15</c:v>
                </c:pt>
                <c:pt idx="22">
                  <c:v>11</c:v>
                </c:pt>
                <c:pt idx="23">
                  <c:v>3</c:v>
                </c:pt>
                <c:pt idx="24">
                  <c:v>2</c:v>
                </c:pt>
                <c:pt idx="25">
                  <c:v>1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8</c:v>
                </c:pt>
                <c:pt idx="32">
                  <c:v>2</c:v>
                </c:pt>
                <c:pt idx="33">
                  <c:v>1</c:v>
                </c:pt>
                <c:pt idx="34">
                  <c:v>1</c:v>
                </c:pt>
                <c:pt idx="3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F059-4589-938B-7F45800C0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943040"/>
        <c:axId val="219604672"/>
      </c:areaChart>
      <c:catAx>
        <c:axId val="20994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9604672"/>
        <c:crosses val="autoZero"/>
        <c:auto val="1"/>
        <c:lblAlgn val="ctr"/>
        <c:lblOffset val="100"/>
        <c:noMultiLvlLbl val="0"/>
      </c:catAx>
      <c:valAx>
        <c:axId val="219604672"/>
        <c:scaling>
          <c:orientation val="minMax"/>
          <c:max val="18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099430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986875329519321"/>
          <c:y val="0.89332601173166548"/>
          <c:w val="0.69656532189793063"/>
          <c:h val="0.104522025923148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17D0-2E68-4637-845D-D469B2751F76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75C-3DF3-40C7-8505-63183FD55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17D0-2E68-4637-845D-D469B2751F76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75C-3DF3-40C7-8505-63183FD55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17D0-2E68-4637-845D-D469B2751F76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75C-3DF3-40C7-8505-63183FD55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17D0-2E68-4637-845D-D469B2751F76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75C-3DF3-40C7-8505-63183FD55612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418" y="11415"/>
            <a:ext cx="785640" cy="10413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17D0-2E68-4637-845D-D469B2751F76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75C-3DF3-40C7-8505-63183FD55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17D0-2E68-4637-845D-D469B2751F76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75C-3DF3-40C7-8505-63183FD55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17D0-2E68-4637-845D-D469B2751F76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75C-3DF3-40C7-8505-63183FD55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17D0-2E68-4637-845D-D469B2751F76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75C-3DF3-40C7-8505-63183FD55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17D0-2E68-4637-845D-D469B2751F76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75C-3DF3-40C7-8505-63183FD55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17D0-2E68-4637-845D-D469B2751F76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75C-3DF3-40C7-8505-63183FD55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17D0-2E68-4637-845D-D469B2751F76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75C-3DF3-40C7-8505-63183FD55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417D0-2E68-4637-845D-D469B2751F76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3575C-3DF3-40C7-8505-63183FD55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2152B7AF-E1D0-4DA5-82D2-6E7E69C13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756781" y="-768783"/>
            <a:ext cx="6817847" cy="791919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691CDE9-BAFC-4FD0-B5FA-560DD71D8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941168"/>
            <a:ext cx="2616291" cy="156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58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785" y="0"/>
            <a:ext cx="794252" cy="1052736"/>
          </a:xfrm>
          <a:prstGeom prst="rect">
            <a:avLst/>
          </a:prstGeom>
        </p:spPr>
      </p:pic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5131091"/>
              </p:ext>
            </p:extLst>
          </p:nvPr>
        </p:nvGraphicFramePr>
        <p:xfrm>
          <a:off x="-108520" y="1052736"/>
          <a:ext cx="90010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187624" y="116632"/>
            <a:ext cx="5904656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000" dirty="0"/>
              <a:t>Persone detenute positive al Covid-19 in Italia</a:t>
            </a:r>
          </a:p>
        </p:txBody>
      </p:sp>
    </p:spTree>
    <p:extLst>
      <p:ext uri="{BB962C8B-B14F-4D97-AF65-F5344CB8AC3E}">
        <p14:creationId xmlns:p14="http://schemas.microsoft.com/office/powerpoint/2010/main" val="167182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992888" cy="13010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it-IT" sz="2200" b="1" dirty="0"/>
            </a:br>
            <a:r>
              <a:rPr lang="it-IT" sz="2200" b="1" dirty="0"/>
              <a:t>Persone detenute positive al </a:t>
            </a:r>
            <a:r>
              <a:rPr lang="it-IT" sz="2200" b="1" dirty="0" err="1"/>
              <a:t>Covid</a:t>
            </a:r>
            <a:r>
              <a:rPr lang="it-IT" sz="2200" b="1" dirty="0"/>
              <a:t> – 19</a:t>
            </a:r>
            <a:br>
              <a:rPr lang="it-IT" sz="2200" b="1" dirty="0"/>
            </a:br>
            <a:r>
              <a:rPr lang="it-IT" sz="2200" b="1" dirty="0"/>
              <a:t>negli istituti di pena del Lazio del Lazio dal 15.01 al 20.12.2021</a:t>
            </a:r>
            <a:br>
              <a:rPr lang="it-IT" sz="2200" b="1" dirty="0"/>
            </a:br>
            <a:r>
              <a:rPr lang="it-IT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Direzione regionale </a:t>
            </a: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alute e integrazione </a:t>
            </a: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ociosanitaria </a:t>
            </a: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it-IT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Area rete </a:t>
            </a: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it-IT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ntegrata del territorio</a:t>
            </a:r>
            <a:b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it-IT" sz="2200" b="1" dirty="0"/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9494303"/>
              </p:ext>
            </p:extLst>
          </p:nvPr>
        </p:nvGraphicFramePr>
        <p:xfrm>
          <a:off x="31721" y="1556792"/>
          <a:ext cx="9144001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0135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84718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3600" dirty="0"/>
              <a:t>Situazione </a:t>
            </a:r>
            <a:r>
              <a:rPr lang="it-IT" sz="3600" dirty="0" err="1"/>
              <a:t>Rems</a:t>
            </a:r>
            <a:endParaRPr lang="it-IT" sz="3600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615044"/>
              </p:ext>
            </p:extLst>
          </p:nvPr>
        </p:nvGraphicFramePr>
        <p:xfrm>
          <a:off x="466627" y="1341181"/>
          <a:ext cx="8229601" cy="20549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7843">
                  <a:extLst>
                    <a:ext uri="{9D8B030D-6E8A-4147-A177-3AD203B41FA5}">
                      <a16:colId xmlns:a16="http://schemas.microsoft.com/office/drawing/2014/main" val="3546779877"/>
                    </a:ext>
                  </a:extLst>
                </a:gridCol>
                <a:gridCol w="905256">
                  <a:extLst>
                    <a:ext uri="{9D8B030D-6E8A-4147-A177-3AD203B41FA5}">
                      <a16:colId xmlns:a16="http://schemas.microsoft.com/office/drawing/2014/main" val="1588297297"/>
                    </a:ext>
                  </a:extLst>
                </a:gridCol>
                <a:gridCol w="2189074">
                  <a:extLst>
                    <a:ext uri="{9D8B030D-6E8A-4147-A177-3AD203B41FA5}">
                      <a16:colId xmlns:a16="http://schemas.microsoft.com/office/drawing/2014/main" val="2696200003"/>
                    </a:ext>
                  </a:extLst>
                </a:gridCol>
                <a:gridCol w="2187428">
                  <a:extLst>
                    <a:ext uri="{9D8B030D-6E8A-4147-A177-3AD203B41FA5}">
                      <a16:colId xmlns:a16="http://schemas.microsoft.com/office/drawing/2014/main" val="1360399790"/>
                    </a:ext>
                  </a:extLst>
                </a:gridCol>
              </a:tblGrid>
              <a:tr h="48933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STRUTTURA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Capienza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Posti effettivamente </a:t>
                      </a:r>
                      <a:endParaRPr lang="it-IT" sz="11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disponibili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Persone Internate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955163968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REMS CASTORE - SUBIACO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649564997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REMS PALOMBARA-MEROPE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20</a:t>
                      </a:r>
                      <a:endParaRPr lang="it-IT" sz="11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 18 </a:t>
                      </a:r>
                      <a:endParaRPr lang="it-IT" sz="11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 16 </a:t>
                      </a:r>
                      <a:endParaRPr lang="it-IT" sz="11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169312156"/>
                  </a:ext>
                </a:extLst>
              </a:tr>
              <a:tr h="27406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REMS PALOMBARA-MINERVA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80018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REMS CECCANO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20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13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13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601059201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REMS PONTECORVO (femminile)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11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599739529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RIETI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15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5*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944504291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TOTALE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72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57157717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4056" y="3820398"/>
            <a:ext cx="826217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LISTA D</a:t>
            </a:r>
            <a:r>
              <a:rPr kumimoji="0" lang="en-US" altLang="it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en-US" altLang="it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ATTESA</a:t>
            </a:r>
            <a:endParaRPr kumimoji="0" lang="it-IT" altLang="it-IT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pazienti in lista d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attesa </a:t>
            </a:r>
            <a:r>
              <a:rPr kumimoji="0" lang="it-IT" alt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Rems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della </a:t>
            </a:r>
            <a:r>
              <a:rPr lang="it-IT" altLang="it-IT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egione Lazio sono </a:t>
            </a:r>
            <a:r>
              <a:rPr lang="it-IT" altLang="it-IT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di cui 7 donne.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it-IT" altLang="it-IT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carcere ci sono 6 pazienti in attesa di </a:t>
            </a:r>
            <a:r>
              <a:rPr lang="it-IT" altLang="it-IT" sz="14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Rems</a:t>
            </a:r>
            <a:r>
              <a:rPr lang="it-IT" altLang="it-IT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di cui una donna, e 11 seminfermi che devono finire di scontare la pena detentiva prima di scontare la misura di sicurezza.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it-IT" altLang="it-IT" sz="14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Spdc</a:t>
            </a:r>
            <a:r>
              <a:rPr lang="it-IT" altLang="it-IT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attesa di </a:t>
            </a:r>
            <a:r>
              <a:rPr lang="it-IT" altLang="it-IT" sz="14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Rems</a:t>
            </a:r>
            <a:r>
              <a:rPr lang="it-IT" altLang="it-IT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ci sono tre pazienti, di cui una donna.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4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alt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Fonte: Direzione regionale </a:t>
            </a:r>
            <a:r>
              <a:rPr lang="it-IT" altLang="it-IT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alute e integrazione </a:t>
            </a:r>
            <a:r>
              <a:rPr lang="it-IT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ociosanitaria </a:t>
            </a:r>
            <a:r>
              <a:rPr lang="it-IT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it-IT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Area rete </a:t>
            </a:r>
            <a:r>
              <a:rPr lang="it-IT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it-IT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ntegrata del territorio</a:t>
            </a:r>
            <a:endParaRPr lang="it-IT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4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34056" y="3501008"/>
            <a:ext cx="50740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05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(*) per disposizione del Prefetto di Rieti</a:t>
            </a:r>
            <a:endParaRPr lang="it-IT" altLang="it-IT" sz="300" dirty="0"/>
          </a:p>
        </p:txBody>
      </p:sp>
    </p:spTree>
    <p:extLst>
      <p:ext uri="{BB962C8B-B14F-4D97-AF65-F5344CB8AC3E}">
        <p14:creationId xmlns:p14="http://schemas.microsoft.com/office/powerpoint/2010/main" val="1787258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D2FCE3-A8CA-4D3F-A54B-6893A88B4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Il sito </a:t>
            </a:r>
            <a:r>
              <a:rPr lang="it-IT" sz="2400" b="1" dirty="0"/>
              <a:t>www.garantedetenutilazio.it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7741108-C081-4DCD-8437-3B9797E507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74" y="1600200"/>
            <a:ext cx="8019051" cy="4525963"/>
          </a:xfrm>
        </p:spPr>
      </p:pic>
    </p:spTree>
    <p:extLst>
      <p:ext uri="{BB962C8B-B14F-4D97-AF65-F5344CB8AC3E}">
        <p14:creationId xmlns:p14="http://schemas.microsoft.com/office/powerpoint/2010/main" val="2560686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089356-6CF4-46C1-96EB-901588FE8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>
            <a:normAutofit/>
          </a:bodyPr>
          <a:lstStyle/>
          <a:p>
            <a:r>
              <a:rPr lang="it-IT" sz="2400" dirty="0"/>
              <a:t>Il sito </a:t>
            </a:r>
            <a:r>
              <a:rPr lang="it-IT" sz="2400" b="1" dirty="0"/>
              <a:t>www.garantedetenutilazio.it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01AD164-0311-40FF-96B2-527EFB1DD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58" y="1111728"/>
            <a:ext cx="8588484" cy="54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15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D357C5-B697-4FA4-BCCC-0FFDE5800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Il sito </a:t>
            </a:r>
            <a:r>
              <a:rPr lang="it-IT" sz="2400" b="1" dirty="0"/>
              <a:t>www.garantedetenutilazio.it</a:t>
            </a: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C9437D95-E69A-438D-AFA1-83B8D913E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" y="1196752"/>
            <a:ext cx="9144000" cy="611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77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CCCC58-0CED-48DB-A19C-490302352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Il sito www.garantedetenutilazio.it</a:t>
            </a: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176DADB3-1C1A-474C-A7BB-F16D50A61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77" y="1417638"/>
            <a:ext cx="7200846" cy="495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4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C3DFB8-26AF-4E59-A3EA-5F678E3D5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Il sito </a:t>
            </a:r>
            <a:r>
              <a:rPr lang="it-IT" sz="2400" b="1" dirty="0"/>
              <a:t>www.garantedetenutilazio.it</a:t>
            </a: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BB9637D0-C0C3-4724-BA52-874F49F06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04" y="1206885"/>
            <a:ext cx="7827791" cy="565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49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106D1E-884C-493A-8B0F-EC2AC16B4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La newsletter settimanale</a:t>
            </a: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E94D2F3E-4CFA-4FC4-B34F-E09EF0678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417638"/>
            <a:ext cx="9144000" cy="450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26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0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Immagine 10" descr="Immagine che contiene persona, albero, esterni, persone&#10;&#10;Descrizione generata automaticamente">
            <a:extLst>
              <a:ext uri="{FF2B5EF4-FFF2-40B4-BE49-F238E27FC236}">
                <a16:creationId xmlns:a16="http://schemas.microsoft.com/office/drawing/2014/main" id="{5E8AB7FC-96D1-466C-BEBC-79C0BBA80A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5049"/>
          <a:stretch/>
        </p:blipFill>
        <p:spPr>
          <a:xfrm>
            <a:off x="241300" y="321733"/>
            <a:ext cx="4256171" cy="3030842"/>
          </a:xfrm>
          <a:prstGeom prst="rect">
            <a:avLst/>
          </a:prstGeom>
        </p:spPr>
      </p:pic>
      <p:pic>
        <p:nvPicPr>
          <p:cNvPr id="7" name="Immagine 6" descr="Immagine che contiene parete, interni, pavimento, edificio&#10;&#10;Descrizione generata automaticamente">
            <a:extLst>
              <a:ext uri="{FF2B5EF4-FFF2-40B4-BE49-F238E27FC236}">
                <a16:creationId xmlns:a16="http://schemas.microsoft.com/office/drawing/2014/main" id="{2A3C29EB-2776-4C65-BC1E-3DEB9AAC4A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1" r="3223" b="-1"/>
          <a:stretch/>
        </p:blipFill>
        <p:spPr>
          <a:xfrm>
            <a:off x="241301" y="3524289"/>
            <a:ext cx="2007434" cy="2776517"/>
          </a:xfrm>
          <a:prstGeom prst="rect">
            <a:avLst/>
          </a:prstGeom>
        </p:spPr>
      </p:pic>
      <p:pic>
        <p:nvPicPr>
          <p:cNvPr id="5" name="Immagine 4" descr="Immagine che contiene testo, albero, pianta&#10;&#10;Descrizione generata automaticamente">
            <a:extLst>
              <a:ext uri="{FF2B5EF4-FFF2-40B4-BE49-F238E27FC236}">
                <a16:creationId xmlns:a16="http://schemas.microsoft.com/office/drawing/2014/main" id="{D988AEC1-902A-4AC8-B7BE-E60FA99EA1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6" b="4"/>
          <a:stretch/>
        </p:blipFill>
        <p:spPr>
          <a:xfrm rot="5400000">
            <a:off x="2040592" y="3843927"/>
            <a:ext cx="2785951" cy="2127807"/>
          </a:xfrm>
          <a:prstGeom prst="rect">
            <a:avLst/>
          </a:prstGeom>
        </p:spPr>
      </p:pic>
      <p:pic>
        <p:nvPicPr>
          <p:cNvPr id="9" name="Immagine 8" descr="Immagine che contiene interni, pavimento, bosco&#10;&#10;Descrizione generata automaticamente">
            <a:extLst>
              <a:ext uri="{FF2B5EF4-FFF2-40B4-BE49-F238E27FC236}">
                <a16:creationId xmlns:a16="http://schemas.microsoft.com/office/drawing/2014/main" id="{28BC4514-DA30-4167-A37C-42CFCC2915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6" r="2" b="3"/>
          <a:stretch/>
        </p:blipFill>
        <p:spPr>
          <a:xfrm rot="5400000">
            <a:off x="3785076" y="1183185"/>
            <a:ext cx="5979074" cy="425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27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51520" y="204595"/>
            <a:ext cx="784887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</a:rPr>
              <a:t>Andamento del numero di detenuti presenti e capienza regolamentare negli istituti di pena in ITALIA dal gennaio 2020   a novembre 2021</a:t>
            </a:r>
          </a:p>
          <a:p>
            <a:endParaRPr lang="it-IT" sz="2000" b="1" dirty="0">
              <a:solidFill>
                <a:srgbClr val="00206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785" y="0"/>
            <a:ext cx="794252" cy="1052736"/>
          </a:xfrm>
          <a:prstGeom prst="rect">
            <a:avLst/>
          </a:prstGeom>
        </p:spPr>
      </p:pic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4572387"/>
              </p:ext>
            </p:extLst>
          </p:nvPr>
        </p:nvGraphicFramePr>
        <p:xfrm>
          <a:off x="0" y="1220258"/>
          <a:ext cx="8990037" cy="5176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9144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5" y="332656"/>
            <a:ext cx="8876512" cy="6093296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785" y="0"/>
            <a:ext cx="794252" cy="10527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5496" y="76562"/>
            <a:ext cx="835292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/>
              <a:t>Dettaglio dei detenuti presenti negli istituti di pena del Lazio al 30/11/2021</a:t>
            </a:r>
          </a:p>
        </p:txBody>
      </p:sp>
      <p:sp>
        <p:nvSpPr>
          <p:cNvPr id="6" name="Rettangolo 5"/>
          <p:cNvSpPr/>
          <p:nvPr/>
        </p:nvSpPr>
        <p:spPr>
          <a:xfrm>
            <a:off x="395536" y="6279703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/>
              <a:t>(*) i posti effettivamente disponibili degli istituti del Lazio sono calcolati in base all’ultimo aggiornamento disponibile delle schede di trasparenza degli istituti consultabili sul sito del Ministero della Giustizia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161355"/>
              </p:ext>
            </p:extLst>
          </p:nvPr>
        </p:nvGraphicFramePr>
        <p:xfrm>
          <a:off x="467544" y="581299"/>
          <a:ext cx="7596844" cy="561315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71635">
                  <a:extLst>
                    <a:ext uri="{9D8B030D-6E8A-4147-A177-3AD203B41FA5}">
                      <a16:colId xmlns:a16="http://schemas.microsoft.com/office/drawing/2014/main" val="1406207836"/>
                    </a:ext>
                  </a:extLst>
                </a:gridCol>
                <a:gridCol w="702875">
                  <a:extLst>
                    <a:ext uri="{9D8B030D-6E8A-4147-A177-3AD203B41FA5}">
                      <a16:colId xmlns:a16="http://schemas.microsoft.com/office/drawing/2014/main" val="1751016505"/>
                    </a:ext>
                  </a:extLst>
                </a:gridCol>
                <a:gridCol w="1100476">
                  <a:extLst>
                    <a:ext uri="{9D8B030D-6E8A-4147-A177-3AD203B41FA5}">
                      <a16:colId xmlns:a16="http://schemas.microsoft.com/office/drawing/2014/main" val="3942614510"/>
                    </a:ext>
                  </a:extLst>
                </a:gridCol>
                <a:gridCol w="1191662">
                  <a:extLst>
                    <a:ext uri="{9D8B030D-6E8A-4147-A177-3AD203B41FA5}">
                      <a16:colId xmlns:a16="http://schemas.microsoft.com/office/drawing/2014/main" val="2079229812"/>
                    </a:ext>
                  </a:extLst>
                </a:gridCol>
                <a:gridCol w="981534">
                  <a:extLst>
                    <a:ext uri="{9D8B030D-6E8A-4147-A177-3AD203B41FA5}">
                      <a16:colId xmlns:a16="http://schemas.microsoft.com/office/drawing/2014/main" val="1233130316"/>
                    </a:ext>
                  </a:extLst>
                </a:gridCol>
                <a:gridCol w="924331">
                  <a:extLst>
                    <a:ext uri="{9D8B030D-6E8A-4147-A177-3AD203B41FA5}">
                      <a16:colId xmlns:a16="http://schemas.microsoft.com/office/drawing/2014/main" val="3882217495"/>
                    </a:ext>
                  </a:extLst>
                </a:gridCol>
                <a:gridCol w="924331">
                  <a:extLst>
                    <a:ext uri="{9D8B030D-6E8A-4147-A177-3AD203B41FA5}">
                      <a16:colId xmlns:a16="http://schemas.microsoft.com/office/drawing/2014/main" val="904374269"/>
                    </a:ext>
                  </a:extLst>
                </a:gridCol>
              </a:tblGrid>
              <a:tr h="4707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Istituto</a:t>
                      </a:r>
                      <a:endParaRPr lang="it-IT" sz="1200" b="1" i="0" u="none" strike="noStrike" dirty="0">
                        <a:solidFill>
                          <a:srgbClr val="33333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744" marR="3744" marT="37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Tipo istituto</a:t>
                      </a:r>
                      <a:endParaRPr lang="it-IT" sz="1200" b="1" i="0" u="none" strike="noStrike" dirty="0">
                        <a:solidFill>
                          <a:srgbClr val="33333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744" marR="3744" marT="37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Capienza</a:t>
                      </a:r>
                      <a:endParaRPr lang="it-IT" sz="1200" b="1" i="0" u="none" strike="noStrike" dirty="0">
                        <a:solidFill>
                          <a:srgbClr val="33333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Regolamentare</a:t>
                      </a:r>
                      <a:endParaRPr lang="it-IT" sz="1200" b="1" i="0" u="none" strike="noStrike" dirty="0">
                        <a:solidFill>
                          <a:srgbClr val="33333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744" marR="3744" marT="37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POSTI  </a:t>
                      </a:r>
                      <a:br>
                        <a:rPr lang="it-IT" sz="1200" u="none" strike="noStrike" dirty="0">
                          <a:effectLst/>
                        </a:rPr>
                      </a:br>
                      <a:r>
                        <a:rPr lang="it-IT" sz="1200" u="none" strike="noStrike" dirty="0">
                          <a:effectLst/>
                        </a:rPr>
                        <a:t>effettivamente disponili (*)</a:t>
                      </a:r>
                      <a:endParaRPr lang="it-IT" sz="1200" b="1" i="0" u="none" strike="noStrike" dirty="0">
                        <a:solidFill>
                          <a:srgbClr val="33333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744" marR="3744" marT="374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Detenuti presenti al  30 Novembre 2021</a:t>
                      </a:r>
                      <a:endParaRPr lang="it-IT" sz="1200" b="1" i="0" u="none" strike="noStrike" dirty="0">
                        <a:solidFill>
                          <a:srgbClr val="33333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744" marR="3744" marT="3744" marB="0"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di cui</a:t>
                      </a:r>
                      <a:endParaRPr lang="it-IT" sz="1200" b="1" i="0" u="none" strike="noStrike" dirty="0">
                        <a:solidFill>
                          <a:srgbClr val="33333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stranieri</a:t>
                      </a:r>
                      <a:endParaRPr lang="it-IT" sz="1200" b="1" i="0" u="none" strike="noStrike" dirty="0">
                        <a:solidFill>
                          <a:srgbClr val="33333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33333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744" marR="3744" marT="3744" marB="0"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361083"/>
                  </a:ext>
                </a:extLst>
              </a:tr>
              <a:tr h="2177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effectLst/>
                        </a:rPr>
                        <a:t>Totale</a:t>
                      </a:r>
                      <a:endParaRPr lang="it-IT" sz="1200" b="1" i="0" u="none" strike="noStrike" dirty="0">
                        <a:solidFill>
                          <a:srgbClr val="33333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effectLst/>
                        </a:rPr>
                        <a:t>Donne</a:t>
                      </a:r>
                      <a:endParaRPr lang="it-IT" sz="1200" b="1" i="0" u="none" strike="noStrike" dirty="0">
                        <a:solidFill>
                          <a:srgbClr val="33333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744" marR="3744" marT="3744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100" b="1" i="0" u="none" strike="noStrike" dirty="0">
                        <a:solidFill>
                          <a:srgbClr val="33333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744" marR="3744" marT="3744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9728588"/>
                  </a:ext>
                </a:extLst>
              </a:tr>
              <a:tr h="23538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CASSINO 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130</a:t>
                      </a:r>
                    </a:p>
                  </a:txBody>
                  <a:tcPr marL="7620" marR="7620" marT="762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86692806"/>
                  </a:ext>
                </a:extLst>
              </a:tr>
              <a:tr h="33381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FROSINONE "G. PAGLIEI"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190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15077429"/>
                  </a:ext>
                </a:extLst>
              </a:tr>
              <a:tr h="23538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PALIANO 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54973396"/>
                  </a:ext>
                </a:extLst>
              </a:tr>
              <a:tr h="23538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LATINA 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5165946"/>
                  </a:ext>
                </a:extLst>
              </a:tr>
              <a:tr h="23538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RIETI "N.C."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289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71913887"/>
                  </a:ext>
                </a:extLst>
              </a:tr>
              <a:tr h="3766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CIVITAVECCHIA "G. PASSERINI"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51926315"/>
                  </a:ext>
                </a:extLst>
              </a:tr>
              <a:tr h="40228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CIVITAVECCHIA "N.C."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94850624"/>
                  </a:ext>
                </a:extLst>
              </a:tr>
              <a:tr h="36804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ROMA "G. STEFANINI" REBIBBIA FEMMINILE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CCF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85736609"/>
                  </a:ext>
                </a:extLst>
              </a:tr>
              <a:tr h="38088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ROMA "R. CINOTTI" REBIBBIA N.C.1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452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13627373"/>
                  </a:ext>
                </a:extLst>
              </a:tr>
              <a:tr h="33809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ROMA "REBIBBIA TERZA CASA"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0037742"/>
                  </a:ext>
                </a:extLst>
              </a:tr>
              <a:tr h="38516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ROMA "REBIBBIA"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01991174"/>
                  </a:ext>
                </a:extLst>
              </a:tr>
              <a:tr h="31788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ROMA "REGINA COELI"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463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091062"/>
                  </a:ext>
                </a:extLst>
              </a:tr>
              <a:tr h="23538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VELLETRI 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36216864"/>
                  </a:ext>
                </a:extLst>
              </a:tr>
              <a:tr h="23538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VITERBO "N.C."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171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57601837"/>
                  </a:ext>
                </a:extLst>
              </a:tr>
              <a:tr h="23538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TOTALE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     5.158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            4.703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    5.569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 389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   2.100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141264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188640"/>
            <a:ext cx="832485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/>
              <a:t>Tasso di affollamento negli istituti di pena del Lazio calcolato sul totale dei posti effettivamente disponibili al 30 novembre 2021</a:t>
            </a:r>
          </a:p>
        </p:txBody>
      </p:sp>
      <p:sp>
        <p:nvSpPr>
          <p:cNvPr id="6" name="Rettangolo 5"/>
          <p:cNvSpPr/>
          <p:nvPr/>
        </p:nvSpPr>
        <p:spPr>
          <a:xfrm>
            <a:off x="215008" y="5949280"/>
            <a:ext cx="892899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/>
              <a:t>(*) i posti effettivamente disponibili degli istituti del Lazio sono calcolati in base all’ultimo aggiornamento disponibile delle schede di trasparenza degli istituti consultabili sul sito del Ministero della Giustizia</a:t>
            </a:r>
          </a:p>
          <a:p>
            <a:r>
              <a:rPr lang="it-IT" sz="1050" dirty="0"/>
              <a:t>(**) il tasso di affollamento in Italia è calcolato in base alla capienza regolamentare dichiarata dal DAP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96752"/>
            <a:ext cx="8597640" cy="43936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92211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000" b="1" dirty="0"/>
              <a:t>Detenuti per posizione giuridica in Italia e nel Lazio al 30 NOVEMBRE 2021</a:t>
            </a: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532855"/>
              </p:ext>
            </p:extLst>
          </p:nvPr>
        </p:nvGraphicFramePr>
        <p:xfrm>
          <a:off x="179513" y="1124744"/>
          <a:ext cx="8710170" cy="453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000" b="1" dirty="0"/>
              <a:t>Detenuti per Nazionalità In Italia e nel Lazio al 30 novembre2021</a:t>
            </a: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417164"/>
              </p:ext>
            </p:extLst>
          </p:nvPr>
        </p:nvGraphicFramePr>
        <p:xfrm>
          <a:off x="107504" y="1340768"/>
          <a:ext cx="8785859" cy="4850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000" dirty="0"/>
              <a:t>Detenuti per genere in Italia e nel Lazio al 30 novembre 2021</a:t>
            </a: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20536"/>
              </p:ext>
            </p:extLst>
          </p:nvPr>
        </p:nvGraphicFramePr>
        <p:xfrm>
          <a:off x="179512" y="1340768"/>
          <a:ext cx="8784976" cy="4775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3600" dirty="0"/>
              <a:t>Detenute madri e figli </a:t>
            </a: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5078116"/>
              </p:ext>
            </p:extLst>
          </p:nvPr>
        </p:nvGraphicFramePr>
        <p:xfrm>
          <a:off x="3059832" y="1628800"/>
          <a:ext cx="598134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563688"/>
              </p:ext>
            </p:extLst>
          </p:nvPr>
        </p:nvGraphicFramePr>
        <p:xfrm>
          <a:off x="133400" y="1484788"/>
          <a:ext cx="2901260" cy="48245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80252">
                  <a:extLst>
                    <a:ext uri="{9D8B030D-6E8A-4147-A177-3AD203B41FA5}">
                      <a16:colId xmlns:a16="http://schemas.microsoft.com/office/drawing/2014/main" val="2832692857"/>
                    </a:ext>
                  </a:extLst>
                </a:gridCol>
                <a:gridCol w="580252">
                  <a:extLst>
                    <a:ext uri="{9D8B030D-6E8A-4147-A177-3AD203B41FA5}">
                      <a16:colId xmlns:a16="http://schemas.microsoft.com/office/drawing/2014/main" val="2616843478"/>
                    </a:ext>
                  </a:extLst>
                </a:gridCol>
                <a:gridCol w="580252">
                  <a:extLst>
                    <a:ext uri="{9D8B030D-6E8A-4147-A177-3AD203B41FA5}">
                      <a16:colId xmlns:a16="http://schemas.microsoft.com/office/drawing/2014/main" val="1528293039"/>
                    </a:ext>
                  </a:extLst>
                </a:gridCol>
                <a:gridCol w="580252">
                  <a:extLst>
                    <a:ext uri="{9D8B030D-6E8A-4147-A177-3AD203B41FA5}">
                      <a16:colId xmlns:a16="http://schemas.microsoft.com/office/drawing/2014/main" val="916332770"/>
                    </a:ext>
                  </a:extLst>
                </a:gridCol>
                <a:gridCol w="580252">
                  <a:extLst>
                    <a:ext uri="{9D8B030D-6E8A-4147-A177-3AD203B41FA5}">
                      <a16:colId xmlns:a16="http://schemas.microsoft.com/office/drawing/2014/main" val="3045047423"/>
                    </a:ext>
                  </a:extLst>
                </a:gridCol>
              </a:tblGrid>
              <a:tr h="18555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>
                          <a:effectLst/>
                        </a:rPr>
                        <a:t>Detenute madri con figli al seguito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460914"/>
                  </a:ext>
                </a:extLst>
              </a:tr>
              <a:tr h="185559">
                <a:tc>
                  <a:txBody>
                    <a:bodyPr/>
                    <a:lstStyle/>
                    <a:p>
                      <a:pPr algn="l" fontAlgn="ctr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>
                          <a:effectLst/>
                        </a:rPr>
                        <a:t>di cui straniere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95898"/>
                  </a:ext>
                </a:extLst>
              </a:tr>
              <a:tr h="185559">
                <a:tc>
                  <a:txBody>
                    <a:bodyPr/>
                    <a:lstStyle/>
                    <a:p>
                      <a:pPr algn="l" fontAlgn="ctr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>
                          <a:effectLst/>
                        </a:rPr>
                        <a:t>madri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>
                          <a:effectLst/>
                        </a:rPr>
                        <a:t>figli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>
                          <a:effectLst/>
                        </a:rPr>
                        <a:t>madri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>
                          <a:effectLst/>
                        </a:rPr>
                        <a:t>figli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2278434952"/>
                  </a:ext>
                </a:extLst>
              </a:tr>
              <a:tr h="185559"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u="none" strike="noStrike">
                          <a:effectLst/>
                        </a:rPr>
                        <a:t>nov-21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3631252665"/>
                  </a:ext>
                </a:extLst>
              </a:tr>
              <a:tr h="18555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ott-21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3644611252"/>
                  </a:ext>
                </a:extLst>
              </a:tr>
              <a:tr h="18555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set-21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2437306994"/>
                  </a:ext>
                </a:extLst>
              </a:tr>
              <a:tr h="18555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ago-21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4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4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2413471181"/>
                  </a:ext>
                </a:extLst>
              </a:tr>
              <a:tr h="18555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lug-21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5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4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5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1673095132"/>
                  </a:ext>
                </a:extLst>
              </a:tr>
              <a:tr h="18555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giu-21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7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4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5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1376772930"/>
                  </a:ext>
                </a:extLst>
              </a:tr>
              <a:tr h="18555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mag-21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4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4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3649082214"/>
                  </a:ext>
                </a:extLst>
              </a:tr>
              <a:tr h="18555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apr-21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1234267596"/>
                  </a:ext>
                </a:extLst>
              </a:tr>
              <a:tr h="18555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mar-21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7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7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5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5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4250077310"/>
                  </a:ext>
                </a:extLst>
              </a:tr>
              <a:tr h="18555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feb-21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5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5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4060008470"/>
                  </a:ext>
                </a:extLst>
              </a:tr>
              <a:tr h="18555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gen-21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5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5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697475123"/>
                  </a:ext>
                </a:extLst>
              </a:tr>
              <a:tr h="18555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dic-20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2768964674"/>
                  </a:ext>
                </a:extLst>
              </a:tr>
              <a:tr h="18555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nov-20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5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5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2101428621"/>
                  </a:ext>
                </a:extLst>
              </a:tr>
              <a:tr h="18555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ott-20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10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10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5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5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1346246931"/>
                  </a:ext>
                </a:extLst>
              </a:tr>
              <a:tr h="18555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set-20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10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10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5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5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2638896411"/>
                  </a:ext>
                </a:extLst>
              </a:tr>
              <a:tr h="18555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ago-20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8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8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5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5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294816209"/>
                  </a:ext>
                </a:extLst>
              </a:tr>
              <a:tr h="18555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lug-20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4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4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392992967"/>
                  </a:ext>
                </a:extLst>
              </a:tr>
              <a:tr h="18555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giu-20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505105826"/>
                  </a:ext>
                </a:extLst>
              </a:tr>
              <a:tr h="18555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mag-20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1260673756"/>
                  </a:ext>
                </a:extLst>
              </a:tr>
              <a:tr h="18555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apr-20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15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15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8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8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113624108"/>
                  </a:ext>
                </a:extLst>
              </a:tr>
              <a:tr h="18555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mar-20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10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10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152924915"/>
                  </a:ext>
                </a:extLst>
              </a:tr>
              <a:tr h="18555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feb-20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13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13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7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7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1221382561"/>
                  </a:ext>
                </a:extLst>
              </a:tr>
              <a:tr h="18555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gen-20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15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15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>
                          <a:effectLst/>
                        </a:rPr>
                        <a:t>8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u="none" strike="noStrike" dirty="0">
                          <a:effectLst/>
                        </a:rPr>
                        <a:t>8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2769584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1721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3065</TotalTime>
  <Words>724</Words>
  <Application>Microsoft Office PowerPoint</Application>
  <PresentationFormat>Presentazione su schermo (4:3)</PresentationFormat>
  <Paragraphs>297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</vt:lpstr>
      <vt:lpstr>Tahoma</vt:lpstr>
      <vt:lpstr>Times New Roman</vt:lpstr>
      <vt:lpstr>Trebuchet MS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Detenuti per posizione giuridica in Italia e nel Lazio al 30 NOVEMBRE 2021</vt:lpstr>
      <vt:lpstr>Detenuti per Nazionalità In Italia e nel Lazio al 30 novembre2021</vt:lpstr>
      <vt:lpstr>Detenuti per genere in Italia e nel Lazio al 30 novembre 2021</vt:lpstr>
      <vt:lpstr>Detenute madri e figli </vt:lpstr>
      <vt:lpstr>Presentazione standard di PowerPoint</vt:lpstr>
      <vt:lpstr> Persone detenute positive al Covid – 19 negli istituti di pena del Lazio del Lazio dal 15.01 al 20.12.2021 Direzione regionale salute e integrazione sociosanitaria - Area rete integrata del territorio </vt:lpstr>
      <vt:lpstr>Situazione Rems</vt:lpstr>
      <vt:lpstr>Il sito www.garantedetenutilazio.it</vt:lpstr>
      <vt:lpstr>Il sito www.garantedetenutilazio.it</vt:lpstr>
      <vt:lpstr>Il sito www.garantedetenutilazio.it</vt:lpstr>
      <vt:lpstr>Il sito www.garantedetenutilazio.it</vt:lpstr>
      <vt:lpstr>Il sito www.garantedetenutilazio.it</vt:lpstr>
      <vt:lpstr>La newsletter settimanale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Ugo Degl'Innocenti</cp:lastModifiedBy>
  <cp:revision>200</cp:revision>
  <cp:lastPrinted>2021-12-21T09:43:35Z</cp:lastPrinted>
  <dcterms:created xsi:type="dcterms:W3CDTF">2020-06-03T15:49:37Z</dcterms:created>
  <dcterms:modified xsi:type="dcterms:W3CDTF">2021-12-21T17:36:36Z</dcterms:modified>
</cp:coreProperties>
</file>