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1.xml" ContentType="application/vnd.openxmlformats-officedocument.themeOverr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6" r:id="rId3"/>
    <p:sldId id="267" r:id="rId4"/>
    <p:sldId id="257" r:id="rId5"/>
    <p:sldId id="258" r:id="rId6"/>
    <p:sldId id="265" r:id="rId7"/>
    <p:sldId id="259" r:id="rId8"/>
    <p:sldId id="264" r:id="rId9"/>
    <p:sldId id="261" r:id="rId10"/>
    <p:sldId id="260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06" autoAdjust="0"/>
    <p:restoredTop sz="94660"/>
  </p:normalViewPr>
  <p:slideViewPr>
    <p:cSldViewPr>
      <p:cViewPr>
        <p:scale>
          <a:sx n="66" d="100"/>
          <a:sy n="66" d="100"/>
        </p:scale>
        <p:origin x="1661" y="35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AAA%20GRAFICO%20ANDAMENO%20MNESILE%20barometro%20affollamento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covid%20itali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DICEMBRE%20'21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Foglio_di_lavoro_di_Microsoft_Excel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DICEMBRE%20'21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Lorenzo\Dropbox\GARANTE%20DETENUTI\Elaborazioni\tabelle%20e%20grafici%20DICEMBRE%20'2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solidFill>
                <a:schemeClr val="lt1"/>
              </a:solidFill>
              <a:ln w="25400" cap="flat" cmpd="sng" algn="ctr">
                <a:solidFill>
                  <a:schemeClr val="dk1"/>
                </a:solidFill>
                <a:prstDash val="solid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Foglio1!$T$79:$AD$79</c:f>
              <c:strCache>
                <c:ptCount val="11"/>
                <c:pt idx="0">
                  <c:v>gen. 21</c:v>
                </c:pt>
                <c:pt idx="1">
                  <c:v>feb. 21</c:v>
                </c:pt>
                <c:pt idx="2">
                  <c:v>mar. 21</c:v>
                </c:pt>
                <c:pt idx="3">
                  <c:v>apr. 21</c:v>
                </c:pt>
                <c:pt idx="4">
                  <c:v>mag. 21</c:v>
                </c:pt>
                <c:pt idx="5">
                  <c:v>giu. 21</c:v>
                </c:pt>
                <c:pt idx="6">
                  <c:v>lug. 21</c:v>
                </c:pt>
                <c:pt idx="7">
                  <c:v>ago. 21</c:v>
                </c:pt>
                <c:pt idx="8">
                  <c:v>sett. 21</c:v>
                </c:pt>
                <c:pt idx="9">
                  <c:v>ott. 21</c:v>
                </c:pt>
                <c:pt idx="10">
                  <c:v>nov. 21</c:v>
                </c:pt>
              </c:strCache>
            </c:strRef>
          </c:cat>
          <c:val>
            <c:numRef>
              <c:f>Foglio1!$T$80:$AD$80</c:f>
              <c:numCache>
                <c:formatCode>_-* #,##0\ _€_-;\-* #,##0\ _€_-;_-* "-"??\ _€_-;_-@_-</c:formatCode>
                <c:ptCount val="11"/>
                <c:pt idx="0">
                  <c:v>53329</c:v>
                </c:pt>
                <c:pt idx="1">
                  <c:v>53697</c:v>
                </c:pt>
                <c:pt idx="2">
                  <c:v>53509</c:v>
                </c:pt>
                <c:pt idx="3">
                  <c:v>53608</c:v>
                </c:pt>
                <c:pt idx="4">
                  <c:v>53660</c:v>
                </c:pt>
                <c:pt idx="5">
                  <c:v>53637</c:v>
                </c:pt>
                <c:pt idx="6">
                  <c:v>53129</c:v>
                </c:pt>
                <c:pt idx="7">
                  <c:v>53557</c:v>
                </c:pt>
                <c:pt idx="8">
                  <c:v>53930</c:v>
                </c:pt>
                <c:pt idx="9">
                  <c:v>54307</c:v>
                </c:pt>
                <c:pt idx="10">
                  <c:v>54593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C0-47ED-B6FE-70D5C2E891C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190169952"/>
        <c:axId val="1190171200"/>
      </c:barChart>
      <c:catAx>
        <c:axId val="1190169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it-IT"/>
          </a:p>
        </c:txPr>
        <c:crossAx val="1190171200"/>
        <c:crosses val="autoZero"/>
        <c:auto val="1"/>
        <c:lblAlgn val="ctr"/>
        <c:lblOffset val="100"/>
        <c:noMultiLvlLbl val="0"/>
      </c:catAx>
      <c:valAx>
        <c:axId val="1190171200"/>
        <c:scaling>
          <c:orientation val="minMax"/>
        </c:scaling>
        <c:delete val="1"/>
        <c:axPos val="l"/>
        <c:numFmt formatCode="_-* #,##0\ _€_-;\-* #,##0\ _€_-;_-* &quot;-&quot;??\ _€_-;_-@_-" sourceLinked="1"/>
        <c:majorTickMark val="none"/>
        <c:minorTickMark val="none"/>
        <c:tickLblPos val="nextTo"/>
        <c:crossAx val="1190169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cap="none" spc="2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pPr>
            <a:r>
              <a:rPr lang="it-IT">
                <a:solidFill>
                  <a:schemeClr val="lt1"/>
                </a:solidFill>
                <a:latin typeface="+mn-lt"/>
                <a:ea typeface="+mn-ea"/>
                <a:cs typeface="+mn-cs"/>
              </a:rPr>
              <a:t>Persone detenute positive al Covid-19 in Italia</a:t>
            </a:r>
            <a:endParaRPr lang="it-IT">
              <a:solidFill>
                <a:sysClr val="windowText" lastClr="000000"/>
              </a:solidFill>
            </a:endParaRPr>
          </a:p>
        </c:rich>
      </c:tx>
      <c:layout/>
      <c:overlay val="0"/>
      <c:spPr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cap="none" spc="20" baseline="0">
              <a:solidFill>
                <a:schemeClr val="lt1"/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Foglio1!$B$2</c:f>
              <c:strCache>
                <c:ptCount val="1"/>
                <c:pt idx="0">
                  <c:v>Asintomatici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Foglio1!$A$3:$A$16</c:f>
              <c:strCache>
                <c:ptCount val="1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</c:strCache>
            </c:strRef>
          </c:cat>
          <c:val>
            <c:numRef>
              <c:f>Foglio1!$B$3:$B$16</c:f>
              <c:numCache>
                <c:formatCode>General</c:formatCode>
                <c:ptCount val="14"/>
                <c:pt idx="0">
                  <c:v>75</c:v>
                </c:pt>
                <c:pt idx="1">
                  <c:v>66</c:v>
                </c:pt>
                <c:pt idx="2">
                  <c:v>71</c:v>
                </c:pt>
                <c:pt idx="3">
                  <c:v>76</c:v>
                </c:pt>
                <c:pt idx="4">
                  <c:v>100</c:v>
                </c:pt>
                <c:pt idx="5">
                  <c:v>93</c:v>
                </c:pt>
                <c:pt idx="6">
                  <c:v>100</c:v>
                </c:pt>
                <c:pt idx="7">
                  <c:v>90</c:v>
                </c:pt>
                <c:pt idx="8">
                  <c:v>71</c:v>
                </c:pt>
                <c:pt idx="9">
                  <c:v>74</c:v>
                </c:pt>
                <c:pt idx="10">
                  <c:v>81</c:v>
                </c:pt>
                <c:pt idx="11">
                  <c:v>98</c:v>
                </c:pt>
                <c:pt idx="12">
                  <c:v>146</c:v>
                </c:pt>
                <c:pt idx="13">
                  <c:v>158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5-482D-A8E0-C4B9224DF531}"/>
            </c:ext>
          </c:extLst>
        </c:ser>
        <c:ser>
          <c:idx val="1"/>
          <c:order val="1"/>
          <c:tx>
            <c:strRef>
              <c:f>Foglio1!$C$2</c:f>
              <c:strCache>
                <c:ptCount val="1"/>
                <c:pt idx="0">
                  <c:v>Sintomatici all'interno degli IIPP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Foglio1!$A$3:$A$16</c:f>
              <c:strCache>
                <c:ptCount val="1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</c:strCache>
            </c:strRef>
          </c:cat>
          <c:val>
            <c:numRef>
              <c:f>Foglio1!$C$3:$C$16</c:f>
              <c:numCache>
                <c:formatCode>General</c:formatCode>
                <c:ptCount val="14"/>
                <c:pt idx="0">
                  <c:v>3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C5-482D-A8E0-C4B9224DF531}"/>
            </c:ext>
          </c:extLst>
        </c:ser>
        <c:ser>
          <c:idx val="2"/>
          <c:order val="2"/>
          <c:tx>
            <c:strRef>
              <c:f>Foglio1!$D$2</c:f>
              <c:strCache>
                <c:ptCount val="1"/>
                <c:pt idx="0">
                  <c:v>Ricoverati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lumMod val="110000"/>
                    <a:satMod val="105000"/>
                    <a:tint val="67000"/>
                  </a:schemeClr>
                </a:gs>
                <a:gs pos="50000">
                  <a:schemeClr val="accent3">
                    <a:lumMod val="105000"/>
                    <a:satMod val="103000"/>
                    <a:tint val="73000"/>
                  </a:schemeClr>
                </a:gs>
                <a:gs pos="100000">
                  <a:schemeClr val="accent3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Foglio1!$A$3:$A$16</c:f>
              <c:strCache>
                <c:ptCount val="1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</c:strCache>
            </c:strRef>
          </c:cat>
          <c:val>
            <c:numRef>
              <c:f>Foglio1!$D$3:$D$16</c:f>
              <c:numCache>
                <c:formatCode>General</c:formatCode>
                <c:ptCount val="14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2</c:v>
                </c:pt>
                <c:pt idx="1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C5-482D-A8E0-C4B9224DF531}"/>
            </c:ext>
          </c:extLst>
        </c:ser>
        <c:ser>
          <c:idx val="3"/>
          <c:order val="3"/>
          <c:tx>
            <c:strRef>
              <c:f>Foglio1!$E$2</c:f>
              <c:strCache>
                <c:ptCount val="1"/>
                <c:pt idx="0">
                  <c:v>Totale</c:v>
                </c:pt>
              </c:strCache>
            </c:strRef>
          </c:tx>
          <c:spPr>
            <a:noFill/>
            <a:ln w="9525" cap="flat" cmpd="sng" algn="ctr">
              <a:noFill/>
              <a:round/>
            </a:ln>
            <a:effectLst/>
          </c:spPr>
          <c:invertIfNegative val="0"/>
          <c:dLbls>
            <c:spPr>
              <a:solidFill>
                <a:schemeClr val="lt1"/>
              </a:solidFill>
              <a:ln w="12700" cap="flat" cmpd="sng" algn="ctr">
                <a:solidFill>
                  <a:schemeClr val="dk1"/>
                </a:solidFill>
                <a:prstDash val="solid"/>
                <a:miter lim="800000"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Foglio1!$A$3:$A$16</c:f>
              <c:strCache>
                <c:ptCount val="14"/>
                <c:pt idx="0">
                  <c:v>30 ago.</c:v>
                </c:pt>
                <c:pt idx="1">
                  <c:v>6 sett.</c:v>
                </c:pt>
                <c:pt idx="2">
                  <c:v>13 sett.</c:v>
                </c:pt>
                <c:pt idx="3">
                  <c:v>20 sett.</c:v>
                </c:pt>
                <c:pt idx="4">
                  <c:v>27 sett.</c:v>
                </c:pt>
                <c:pt idx="5">
                  <c:v>4 ott.</c:v>
                </c:pt>
                <c:pt idx="6">
                  <c:v>11 ott.</c:v>
                </c:pt>
                <c:pt idx="7">
                  <c:v>18 ott.</c:v>
                </c:pt>
                <c:pt idx="8">
                  <c:v>25 ott.</c:v>
                </c:pt>
                <c:pt idx="9">
                  <c:v>1 nov.</c:v>
                </c:pt>
                <c:pt idx="10">
                  <c:v>8 nov.</c:v>
                </c:pt>
                <c:pt idx="11">
                  <c:v>15 nov.</c:v>
                </c:pt>
                <c:pt idx="12">
                  <c:v>22 nov.</c:v>
                </c:pt>
                <c:pt idx="13">
                  <c:v>29 nov.</c:v>
                </c:pt>
              </c:strCache>
            </c:strRef>
          </c:cat>
          <c:val>
            <c:numRef>
              <c:f>Foglio1!$E$3:$E$16</c:f>
              <c:numCache>
                <c:formatCode>General</c:formatCode>
                <c:ptCount val="14"/>
                <c:pt idx="0">
                  <c:v>80</c:v>
                </c:pt>
                <c:pt idx="1">
                  <c:v>70</c:v>
                </c:pt>
                <c:pt idx="2">
                  <c:v>76</c:v>
                </c:pt>
                <c:pt idx="3">
                  <c:v>83</c:v>
                </c:pt>
                <c:pt idx="4">
                  <c:v>105</c:v>
                </c:pt>
                <c:pt idx="5">
                  <c:v>97</c:v>
                </c:pt>
                <c:pt idx="6">
                  <c:v>104</c:v>
                </c:pt>
                <c:pt idx="7">
                  <c:v>95</c:v>
                </c:pt>
                <c:pt idx="8">
                  <c:v>76</c:v>
                </c:pt>
                <c:pt idx="9">
                  <c:v>79</c:v>
                </c:pt>
                <c:pt idx="10">
                  <c:v>86</c:v>
                </c:pt>
                <c:pt idx="11">
                  <c:v>103</c:v>
                </c:pt>
                <c:pt idx="12">
                  <c:v>150</c:v>
                </c:pt>
                <c:pt idx="13">
                  <c:v>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C5-482D-A8E0-C4B9224DF5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180833632"/>
        <c:axId val="180841120"/>
      </c:barChart>
      <c:catAx>
        <c:axId val="180833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180841120"/>
        <c:crosses val="autoZero"/>
        <c:auto val="1"/>
        <c:lblAlgn val="ctr"/>
        <c:lblOffset val="100"/>
        <c:noMultiLvlLbl val="0"/>
      </c:catAx>
      <c:valAx>
        <c:axId val="180841120"/>
        <c:scaling>
          <c:orientation val="minMax"/>
          <c:max val="2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80833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posizione giuridic'!$O$19</c:f>
              <c:strCache>
                <c:ptCount val="1"/>
                <c:pt idx="0">
                  <c:v>In attesa di primo giudizio</c:v>
                </c:pt>
              </c:strCache>
            </c:strRef>
          </c:tx>
          <c:invertIfNegative val="0"/>
          <c:dLbls>
            <c:spPr>
              <a:solidFill>
                <a:schemeClr val="bg1">
                  <a:lumMod val="95000"/>
                </a:schemeClr>
              </a:solidFill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giuridic'!$P$19:$Q$19</c:f>
              <c:numCache>
                <c:formatCode>_-* #,##0.0\ _€_-;\-* #,##0.0\ _€_-;_-* "-"??\ _€_-;_-@_-</c:formatCode>
                <c:ptCount val="2"/>
                <c:pt idx="0" formatCode="0.0">
                  <c:v>14.921889028550908</c:v>
                </c:pt>
                <c:pt idx="1">
                  <c:v>16.187056948693058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72-4ABD-BB20-611A5B8AC9BC}"/>
            </c:ext>
          </c:extLst>
        </c:ser>
        <c:ser>
          <c:idx val="1"/>
          <c:order val="1"/>
          <c:tx>
            <c:strRef>
              <c:f>'detenuti per posizione giuridic'!$O$20</c:f>
              <c:strCache>
                <c:ptCount val="1"/>
                <c:pt idx="0">
                  <c:v>Condannati non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giuridic'!$P$20:$Q$20</c:f>
              <c:numCache>
                <c:formatCode>_-* #,##0.0\ _€_-;\-* #,##0.0\ _€_-;_-* "-"??\ _€_-;_-@_-</c:formatCode>
                <c:ptCount val="2"/>
                <c:pt idx="0" formatCode="0.0">
                  <c:v>16.196803734961392</c:v>
                </c:pt>
                <c:pt idx="1">
                  <c:v>14.10620409209972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72-4ABD-BB20-611A5B8AC9BC}"/>
            </c:ext>
          </c:extLst>
        </c:ser>
        <c:ser>
          <c:idx val="2"/>
          <c:order val="2"/>
          <c:tx>
            <c:strRef>
              <c:f>'detenuti per posizione giuridic'!$O$21</c:f>
              <c:strCache>
                <c:ptCount val="1"/>
                <c:pt idx="0">
                  <c:v>Condannati definitivi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giuridic'!$P$21:$Q$21</c:f>
              <c:numCache>
                <c:formatCode>_-* #,##0.0\ _€_-;\-* #,##0.0\ _€_-;_-* "-"??\ _€_-;_-@_-</c:formatCode>
                <c:ptCount val="2"/>
                <c:pt idx="0" formatCode="0.0">
                  <c:v>68.701741784880582</c:v>
                </c:pt>
                <c:pt idx="1">
                  <c:v>69.065631124869483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072-4ABD-BB20-611A5B8AC9BC}"/>
            </c:ext>
          </c:extLst>
        </c:ser>
        <c:ser>
          <c:idx val="3"/>
          <c:order val="3"/>
          <c:tx>
            <c:strRef>
              <c:f>'detenuti per posizione giuridic'!$O$22</c:f>
              <c:strCache>
                <c:ptCount val="1"/>
                <c:pt idx="0">
                  <c:v>altra posizione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posizione giuridic'!$P$18:$Q$18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posizione giuridic'!$P$22:$Q$22</c:f>
              <c:numCache>
                <c:formatCode>_-* #,##0.0\ _€_-;\-* #,##0.0\ _€_-;_-* "-"??\ _€_-;_-@_-</c:formatCode>
                <c:ptCount val="2"/>
                <c:pt idx="0" formatCode="0.0">
                  <c:v>0.17956545160711079</c:v>
                </c:pt>
                <c:pt idx="1">
                  <c:v>0.64110783433773555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072-4ABD-BB20-611A5B8AC9B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104141184"/>
        <c:axId val="104142720"/>
      </c:barChart>
      <c:catAx>
        <c:axId val="1041411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crossAx val="104142720"/>
        <c:crosses val="autoZero"/>
        <c:auto val="1"/>
        <c:lblAlgn val="ctr"/>
        <c:lblOffset val="100"/>
        <c:noMultiLvlLbl val="0"/>
      </c:catAx>
      <c:valAx>
        <c:axId val="104142720"/>
        <c:scaling>
          <c:orientation val="minMax"/>
        </c:scaling>
        <c:delete val="1"/>
        <c:axPos val="t"/>
        <c:numFmt formatCode="0%" sourceLinked="1"/>
        <c:majorTickMark val="out"/>
        <c:minorTickMark val="none"/>
        <c:tickLblPos val="none"/>
        <c:crossAx val="1041411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it-IT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9.6450617283950612E-3"/>
          <c:y val="1.937900888507443E-2"/>
          <c:w val="0.97878086419753085"/>
          <c:h val="0.77598893149099324"/>
        </c:manualLayout>
      </c:layout>
      <c:lineChart>
        <c:grouping val="standard"/>
        <c:varyColors val="0"/>
        <c:ser>
          <c:idx val="0"/>
          <c:order val="0"/>
          <c:tx>
            <c:strRef>
              <c:f>Foglio1!$B$25</c:f>
              <c:strCache>
                <c:ptCount val="1"/>
                <c:pt idx="0">
                  <c:v>Italia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6.5267449207737924E-3"/>
                  <c:y val="-2.070580907837245E-2"/>
                </c:manualLayout>
              </c:layout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400" b="1" i="0" u="none" strike="noStrike" kern="120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it-IT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A05-46B0-9AC3-79A6EB82044D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05-46B0-9AC3-79A6EB820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05-46B0-9AC3-79A6EB820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05-46B0-9AC3-79A6EB820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05-46B0-9AC3-79A6EB820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05-46B0-9AC3-79A6EB82044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05-46B0-9AC3-79A6EB82044D}"/>
                </c:ext>
              </c:extLst>
            </c:dLbl>
            <c:dLbl>
              <c:idx val="10"/>
              <c:layout>
                <c:manualLayout>
                  <c:x val="-7.6148142072519423E-3"/>
                  <c:y val="2.56244042896829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A05-46B0-9AC3-79A6EB82044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A05-46B0-9AC3-79A6EB82044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A05-46B0-9AC3-79A6EB82044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A05-46B0-9AC3-79A6EB82044D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A05-46B0-9AC3-79A6EB82044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A05-46B0-9AC3-79A6EB8204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Foglio1!$A$26:$A$46</c:f>
              <c:strCache>
                <c:ptCount val="21"/>
                <c:pt idx="0">
                  <c:v>nov. 21</c:v>
                </c:pt>
                <c:pt idx="4">
                  <c:v>giu 21</c:v>
                </c:pt>
                <c:pt idx="6">
                  <c:v>mar 21</c:v>
                </c:pt>
                <c:pt idx="8">
                  <c:v>dic 20</c:v>
                </c:pt>
                <c:pt idx="10">
                  <c:v>giu 20</c:v>
                </c:pt>
                <c:pt idx="12">
                  <c:v>dic 19</c:v>
                </c:pt>
                <c:pt idx="16">
                  <c:v>dic 18</c:v>
                </c:pt>
                <c:pt idx="20">
                  <c:v>dic 17</c:v>
                </c:pt>
              </c:strCache>
            </c:strRef>
          </c:cat>
          <c:val>
            <c:numRef>
              <c:f>Foglio1!$B$26:$B$46</c:f>
              <c:numCache>
                <c:formatCode>0.0%</c:formatCode>
                <c:ptCount val="21"/>
                <c:pt idx="0">
                  <c:v>0.16200000000000001</c:v>
                </c:pt>
                <c:pt idx="1">
                  <c:v>0.16200000000000001</c:v>
                </c:pt>
                <c:pt idx="2">
                  <c:v>0.16200000000000001</c:v>
                </c:pt>
                <c:pt idx="3">
                  <c:v>0.156</c:v>
                </c:pt>
                <c:pt idx="4">
                  <c:v>0.154</c:v>
                </c:pt>
                <c:pt idx="5">
                  <c:v>0.159</c:v>
                </c:pt>
                <c:pt idx="6">
                  <c:v>0.159</c:v>
                </c:pt>
                <c:pt idx="7">
                  <c:v>0.16500000000000001</c:v>
                </c:pt>
                <c:pt idx="8">
                  <c:v>0.16200000000000001</c:v>
                </c:pt>
                <c:pt idx="9">
                  <c:v>0.17</c:v>
                </c:pt>
                <c:pt idx="10">
                  <c:v>0.16924541331491816</c:v>
                </c:pt>
                <c:pt idx="11">
                  <c:v>0.15335546105175812</c:v>
                </c:pt>
                <c:pt idx="12">
                  <c:v>0.15996643025226678</c:v>
                </c:pt>
                <c:pt idx="13">
                  <c:v>0.16410592768713619</c:v>
                </c:pt>
                <c:pt idx="14">
                  <c:v>0.15843825385810117</c:v>
                </c:pt>
                <c:pt idx="15">
                  <c:v>0.16492055897444358</c:v>
                </c:pt>
                <c:pt idx="16">
                  <c:v>0.16491492749979045</c:v>
                </c:pt>
                <c:pt idx="17">
                  <c:v>0.16955671120177918</c:v>
                </c:pt>
                <c:pt idx="18">
                  <c:v>0.16479177657890706</c:v>
                </c:pt>
                <c:pt idx="19">
                  <c:v>0.16680693196846608</c:v>
                </c:pt>
                <c:pt idx="20">
                  <c:v>0.16723371753923066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A05-46B0-9AC3-79A6EB82044D}"/>
            </c:ext>
          </c:extLst>
        </c:ser>
        <c:ser>
          <c:idx val="1"/>
          <c:order val="1"/>
          <c:tx>
            <c:strRef>
              <c:f>Foglio1!$C$25</c:f>
              <c:strCache>
                <c:ptCount val="1"/>
                <c:pt idx="0">
                  <c:v>Lazio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A05-46B0-9AC3-79A6EB82044D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A05-46B0-9AC3-79A6EB82044D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A05-46B0-9AC3-79A6EB82044D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A05-46B0-9AC3-79A6EB82044D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A05-46B0-9AC3-79A6EB82044D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A05-46B0-9AC3-79A6EB82044D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A05-46B0-9AC3-79A6EB82044D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A05-46B0-9AC3-79A6EB82044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A05-46B0-9AC3-79A6EB82044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A05-46B0-9AC3-79A6EB82044D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A05-46B0-9AC3-79A6EB82044D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A05-46B0-9AC3-79A6EB82044D}"/>
                </c:ext>
              </c:extLst>
            </c:dLbl>
            <c:spPr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75000"/>
                  </a:schemeClr>
                </a:solidFill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Foglio1!$A$26:$A$46</c:f>
              <c:strCache>
                <c:ptCount val="21"/>
                <c:pt idx="0">
                  <c:v>nov. 21</c:v>
                </c:pt>
                <c:pt idx="4">
                  <c:v>giu 21</c:v>
                </c:pt>
                <c:pt idx="6">
                  <c:v>mar 21</c:v>
                </c:pt>
                <c:pt idx="8">
                  <c:v>dic 20</c:v>
                </c:pt>
                <c:pt idx="10">
                  <c:v>giu 20</c:v>
                </c:pt>
                <c:pt idx="12">
                  <c:v>dic 19</c:v>
                </c:pt>
                <c:pt idx="16">
                  <c:v>dic 18</c:v>
                </c:pt>
                <c:pt idx="20">
                  <c:v>dic 17</c:v>
                </c:pt>
              </c:strCache>
            </c:strRef>
          </c:cat>
          <c:val>
            <c:numRef>
              <c:f>Foglio1!$C$26:$C$46</c:f>
              <c:numCache>
                <c:formatCode>0.0%</c:formatCode>
                <c:ptCount val="21"/>
                <c:pt idx="0">
                  <c:v>0.14899999999999999</c:v>
                </c:pt>
                <c:pt idx="1">
                  <c:v>0.151</c:v>
                </c:pt>
                <c:pt idx="2">
                  <c:v>0.14799999999999999</c:v>
                </c:pt>
                <c:pt idx="3">
                  <c:v>0.14899999999999999</c:v>
                </c:pt>
                <c:pt idx="4">
                  <c:v>0.155</c:v>
                </c:pt>
                <c:pt idx="5">
                  <c:v>0.157</c:v>
                </c:pt>
                <c:pt idx="6">
                  <c:v>0.16200000000000001</c:v>
                </c:pt>
                <c:pt idx="7">
                  <c:v>0.16700000000000001</c:v>
                </c:pt>
                <c:pt idx="8">
                  <c:v>0.17399999999999999</c:v>
                </c:pt>
                <c:pt idx="9">
                  <c:v>0.18099999999999999</c:v>
                </c:pt>
                <c:pt idx="10">
                  <c:v>0.20340159666782368</c:v>
                </c:pt>
                <c:pt idx="11">
                  <c:v>0.17827208252740168</c:v>
                </c:pt>
                <c:pt idx="12">
                  <c:v>0.18413036856533657</c:v>
                </c:pt>
                <c:pt idx="13">
                  <c:v>0.17952612393681652</c:v>
                </c:pt>
                <c:pt idx="14">
                  <c:v>0.16918568784700802</c:v>
                </c:pt>
                <c:pt idx="15">
                  <c:v>0.169612922889363</c:v>
                </c:pt>
                <c:pt idx="16">
                  <c:v>0.16467707376798285</c:v>
                </c:pt>
                <c:pt idx="17">
                  <c:v>0.17067159581022798</c:v>
                </c:pt>
                <c:pt idx="18">
                  <c:v>0.16739606126914661</c:v>
                </c:pt>
                <c:pt idx="19">
                  <c:v>0.16277962874821514</c:v>
                </c:pt>
                <c:pt idx="20">
                  <c:v>0.15167548500881833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A05-46B0-9AC3-79A6EB8204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4392975"/>
        <c:axId val="504390895"/>
      </c:lineChart>
      <c:catAx>
        <c:axId val="504392975"/>
        <c:scaling>
          <c:orientation val="maxMin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504390895"/>
        <c:crosses val="autoZero"/>
        <c:auto val="1"/>
        <c:lblAlgn val="ctr"/>
        <c:lblOffset val="100"/>
        <c:noMultiLvlLbl val="0"/>
      </c:catAx>
      <c:valAx>
        <c:axId val="504390895"/>
        <c:scaling>
          <c:orientation val="minMax"/>
          <c:min val="0.1"/>
        </c:scaling>
        <c:delete val="1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crossAx val="5043929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95000"/>
                  <a:lumOff val="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>
              <a:lumMod val="95000"/>
              <a:lumOff val="5000"/>
            </a:schemeClr>
          </a:solidFill>
        </a:defRPr>
      </a:pPr>
      <a:endParaRPr lang="it-IT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nazionali'!$A$16</c:f>
              <c:strCache>
                <c:ptCount val="1"/>
                <c:pt idx="0">
                  <c:v>Italiani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nazionali'!$B$16:$C$16</c:f>
              <c:numCache>
                <c:formatCode>_-* #,##0.0\ _€_-;\-* #,##0.0\ _€_-;_-* "-"??\ _€_-;_-@_-</c:formatCode>
                <c:ptCount val="2"/>
                <c:pt idx="0">
                  <c:v>62.291255162506729</c:v>
                </c:pt>
                <c:pt idx="1">
                  <c:v>68.307292143681423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2D5-44DF-B4D0-4844ED99DC83}"/>
            </c:ext>
          </c:extLst>
        </c:ser>
        <c:ser>
          <c:idx val="1"/>
          <c:order val="1"/>
          <c:tx>
            <c:strRef>
              <c:f>'detenuti per genere e nazionali'!$A$17</c:f>
              <c:strCache>
                <c:ptCount val="1"/>
                <c:pt idx="0">
                  <c:v>Stranieri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nazionali'!$B$15:$C$15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nazionali'!$B$17:$C$17</c:f>
              <c:numCache>
                <c:formatCode>_-* #,##0.0\ _€_-;\-* #,##0.0\ _€_-;_-* "-"??\ _€_-;_-@_-</c:formatCode>
                <c:ptCount val="2"/>
                <c:pt idx="0">
                  <c:v>37.708744837493271</c:v>
                </c:pt>
                <c:pt idx="1">
                  <c:v>31.692707856318574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2D5-44DF-B4D0-4844ED99DC8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29310720"/>
        <c:axId val="129313792"/>
      </c:barChart>
      <c:catAx>
        <c:axId val="1293107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129313792"/>
        <c:crosses val="autoZero"/>
        <c:auto val="1"/>
        <c:lblAlgn val="ctr"/>
        <c:lblOffset val="100"/>
        <c:noMultiLvlLbl val="0"/>
      </c:catAx>
      <c:valAx>
        <c:axId val="129313792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29310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2000"/>
      </a:pPr>
      <a:endParaRPr lang="it-IT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6"/>
    </mc:Choice>
    <mc:Fallback>
      <c:style val="16"/>
    </mc:Fallback>
  </mc:AlternateContent>
  <c:chart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'detenuti per genere e nazionali'!$A$19</c:f>
              <c:strCache>
                <c:ptCount val="1"/>
                <c:pt idx="0">
                  <c:v>uomini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nazionali'!$B$19:$C$19</c:f>
              <c:numCache>
                <c:formatCode>_-* #,##0.0\ _€_-;\-* #,##0.0\ _€_-;_-* "-"??\ _€_-;_-@_-</c:formatCode>
                <c:ptCount val="2"/>
                <c:pt idx="0">
                  <c:v>93.014903932483392</c:v>
                </c:pt>
                <c:pt idx="1">
                  <c:v>96.153352993973584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B6-4AA8-B375-2EAF21AF1E40}"/>
            </c:ext>
          </c:extLst>
        </c:ser>
        <c:ser>
          <c:idx val="1"/>
          <c:order val="1"/>
          <c:tx>
            <c:strRef>
              <c:f>'detenuti per genere e nazionali'!$A$20</c:f>
              <c:strCache>
                <c:ptCount val="1"/>
                <c:pt idx="0">
                  <c:v>donne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'detenuti per genere e nazionali'!$B$18:$C$18</c:f>
              <c:strCache>
                <c:ptCount val="2"/>
                <c:pt idx="0">
                  <c:v>Lazio</c:v>
                </c:pt>
                <c:pt idx="1">
                  <c:v>Italia</c:v>
                </c:pt>
              </c:strCache>
            </c:strRef>
          </c:cat>
          <c:val>
            <c:numRef>
              <c:f>'detenuti per genere e nazionali'!$B$20:$C$20</c:f>
              <c:numCache>
                <c:formatCode>_-* #,##0.0\ _€_-;\-* #,##0.0\ _€_-;_-* "-"??\ _€_-;_-@_-</c:formatCode>
                <c:ptCount val="2"/>
                <c:pt idx="0">
                  <c:v>6.9850960675166096</c:v>
                </c:pt>
                <c:pt idx="1">
                  <c:v>3.8466470060264135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B6-4AA8-B375-2EAF21AF1E4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249472"/>
        <c:axId val="68251008"/>
      </c:barChart>
      <c:catAx>
        <c:axId val="682494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68251008"/>
        <c:crosses val="autoZero"/>
        <c:auto val="1"/>
        <c:lblAlgn val="ctr"/>
        <c:lblOffset val="100"/>
        <c:noMultiLvlLbl val="0"/>
      </c:catAx>
      <c:valAx>
        <c:axId val="68251008"/>
        <c:scaling>
          <c:orientation val="minMax"/>
          <c:min val="0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682494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01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418" y="11415"/>
            <a:ext cx="785640" cy="10413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417D0-2E68-4637-845D-D469B2751F76}" type="datetimeFigureOut">
              <a:rPr lang="it-IT" smtClean="0"/>
              <a:pPr/>
              <a:t>01/12/2021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3575C-3DF3-40C7-8505-63183FD556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505288"/>
            <a:ext cx="8662245" cy="5957625"/>
          </a:xfrm>
          <a:prstGeom prst="rect">
            <a:avLst/>
          </a:prstGeom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dirty="0" smtClean="0"/>
              <a:t>Detenuti per Genere in Italia e nel Lazio al </a:t>
            </a:r>
            <a:r>
              <a:rPr lang="it-IT" sz="2000" dirty="0" smtClean="0"/>
              <a:t>30 novembre 2021</a:t>
            </a:r>
            <a:endParaRPr lang="it-IT" sz="2000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720536"/>
              </p:ext>
            </p:extLst>
          </p:nvPr>
        </p:nvGraphicFramePr>
        <p:xfrm>
          <a:off x="179512" y="1340768"/>
          <a:ext cx="8784976" cy="477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625892" y="204595"/>
            <a:ext cx="7569893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002060"/>
                </a:solidFill>
              </a:rPr>
              <a:t>Numero di persone detenute negli Istituti di Pena in Italia </a:t>
            </a:r>
          </a:p>
          <a:p>
            <a:pPr algn="ctr"/>
            <a:r>
              <a:rPr lang="it-IT" sz="2400" b="1" dirty="0" smtClean="0">
                <a:solidFill>
                  <a:srgbClr val="002060"/>
                </a:solidFill>
              </a:rPr>
              <a:t>da gennaio  a novembre 2021 </a:t>
            </a:r>
            <a:endParaRPr lang="it-IT" sz="2400" b="1" dirty="0">
              <a:solidFill>
                <a:srgbClr val="002060"/>
              </a:solidFill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2270439"/>
              </p:ext>
            </p:extLst>
          </p:nvPr>
        </p:nvGraphicFramePr>
        <p:xfrm>
          <a:off x="739140" y="1196752"/>
          <a:ext cx="808133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5914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5785" y="0"/>
            <a:ext cx="794252" cy="1052736"/>
          </a:xfrm>
          <a:prstGeom prst="rect">
            <a:avLst/>
          </a:prstGeom>
        </p:spPr>
      </p:pic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3794532"/>
              </p:ext>
            </p:extLst>
          </p:nvPr>
        </p:nvGraphicFramePr>
        <p:xfrm>
          <a:off x="179512" y="476672"/>
          <a:ext cx="84969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7182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35496" y="76562"/>
            <a:ext cx="8352928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t-IT" sz="2000" b="1" dirty="0" smtClean="0"/>
              <a:t>Dettaglio dei detenuti presenti negli Istituti di Pena del Lazio al </a:t>
            </a:r>
            <a:r>
              <a:rPr lang="it-IT" sz="2000" b="1" dirty="0" smtClean="0"/>
              <a:t>30/11/2021</a:t>
            </a:r>
            <a:endParaRPr lang="it-IT" sz="2000" b="1" dirty="0"/>
          </a:p>
        </p:txBody>
      </p:sp>
      <p:sp>
        <p:nvSpPr>
          <p:cNvPr id="6" name="Rettangolo 5"/>
          <p:cNvSpPr/>
          <p:nvPr/>
        </p:nvSpPr>
        <p:spPr>
          <a:xfrm>
            <a:off x="395536" y="6279703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  <a:endParaRPr lang="it-IT" sz="1200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161355"/>
              </p:ext>
            </p:extLst>
          </p:nvPr>
        </p:nvGraphicFramePr>
        <p:xfrm>
          <a:off x="467544" y="581299"/>
          <a:ext cx="7596844" cy="561315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771635">
                  <a:extLst>
                    <a:ext uri="{9D8B030D-6E8A-4147-A177-3AD203B41FA5}">
                      <a16:colId xmlns:a16="http://schemas.microsoft.com/office/drawing/2014/main" val="1406207836"/>
                    </a:ext>
                  </a:extLst>
                </a:gridCol>
                <a:gridCol w="702875">
                  <a:extLst>
                    <a:ext uri="{9D8B030D-6E8A-4147-A177-3AD203B41FA5}">
                      <a16:colId xmlns:a16="http://schemas.microsoft.com/office/drawing/2014/main" val="1751016505"/>
                    </a:ext>
                  </a:extLst>
                </a:gridCol>
                <a:gridCol w="1100476">
                  <a:extLst>
                    <a:ext uri="{9D8B030D-6E8A-4147-A177-3AD203B41FA5}">
                      <a16:colId xmlns:a16="http://schemas.microsoft.com/office/drawing/2014/main" val="3942614510"/>
                    </a:ext>
                  </a:extLst>
                </a:gridCol>
                <a:gridCol w="1191662">
                  <a:extLst>
                    <a:ext uri="{9D8B030D-6E8A-4147-A177-3AD203B41FA5}">
                      <a16:colId xmlns:a16="http://schemas.microsoft.com/office/drawing/2014/main" val="2079229812"/>
                    </a:ext>
                  </a:extLst>
                </a:gridCol>
                <a:gridCol w="981534">
                  <a:extLst>
                    <a:ext uri="{9D8B030D-6E8A-4147-A177-3AD203B41FA5}">
                      <a16:colId xmlns:a16="http://schemas.microsoft.com/office/drawing/2014/main" val="1233130316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3882217495"/>
                    </a:ext>
                  </a:extLst>
                </a:gridCol>
                <a:gridCol w="924331">
                  <a:extLst>
                    <a:ext uri="{9D8B030D-6E8A-4147-A177-3AD203B41FA5}">
                      <a16:colId xmlns:a16="http://schemas.microsoft.com/office/drawing/2014/main" val="904374269"/>
                    </a:ext>
                  </a:extLst>
                </a:gridCol>
              </a:tblGrid>
              <a:tr h="4707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Istituto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Tipo istituto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Capienza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Regolamentare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POSTI  </a:t>
                      </a:r>
                      <a:br>
                        <a:rPr lang="it-IT" sz="1200" u="none" strike="noStrike" dirty="0">
                          <a:effectLst/>
                        </a:rPr>
                      </a:br>
                      <a:r>
                        <a:rPr lang="it-IT" sz="1200" u="none" strike="noStrike" dirty="0">
                          <a:effectLst/>
                        </a:rPr>
                        <a:t>effettivamente disponili (*)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Detenuti presenti al  </a:t>
                      </a:r>
                      <a:r>
                        <a:rPr lang="it-IT" sz="1200" u="none" strike="noStrike" dirty="0" smtClean="0">
                          <a:effectLst/>
                        </a:rPr>
                        <a:t>30 Novembre 2021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</a:rPr>
                        <a:t>di cui</a:t>
                      </a:r>
                      <a:endParaRPr lang="it-IT" sz="1200" b="1" i="0" u="none" strike="noStrike" dirty="0" smtClean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 smtClean="0">
                          <a:effectLst/>
                        </a:rPr>
                        <a:t>stranieri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  <a:p>
                      <a:pPr algn="ctr" fontAlgn="ctr"/>
                      <a:r>
                        <a:rPr lang="it-IT" sz="1200" u="none" strike="noStrike" dirty="0">
                          <a:effectLst/>
                        </a:rPr>
                        <a:t> 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2361083"/>
                  </a:ext>
                </a:extLst>
              </a:tr>
              <a:tr h="2177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 smtClean="0">
                          <a:effectLst/>
                        </a:rPr>
                        <a:t>Totale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200" b="1" u="none" strike="noStrike" dirty="0">
                          <a:effectLst/>
                        </a:rPr>
                        <a:t>D</a:t>
                      </a:r>
                      <a:r>
                        <a:rPr lang="it-IT" sz="1200" b="1" u="none" strike="noStrike" dirty="0" smtClean="0">
                          <a:effectLst/>
                        </a:rPr>
                        <a:t>onne</a:t>
                      </a:r>
                      <a:endParaRPr lang="it-IT" sz="12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endParaRPr lang="it-IT" sz="1100" b="1" i="0" u="none" strike="noStrike" dirty="0">
                        <a:solidFill>
                          <a:srgbClr val="333333"/>
                        </a:solidFill>
                        <a:effectLst/>
                        <a:latin typeface="Trebuchet MS" panose="020B0603020202020204" pitchFamily="34" charset="0"/>
                      </a:endParaRPr>
                    </a:p>
                  </a:txBody>
                  <a:tcPr marL="3744" marR="3744" marT="3744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728588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CASSINO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130</a:t>
                      </a:r>
                    </a:p>
                  </a:txBody>
                  <a:tcPr marL="7620" marR="7620" marT="7620" marB="0" anchor="b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38</a:t>
                      </a: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586692806"/>
                  </a:ext>
                </a:extLst>
              </a:tr>
              <a:tr h="333812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FROSINONE "G. PAGLIEI"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518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190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15077429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PALIANO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150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5497339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LATINA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5165946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RIETI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335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171913887"/>
                  </a:ext>
                </a:extLst>
              </a:tr>
              <a:tr h="37660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"G. PASSERINI"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143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91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51926315"/>
                  </a:ext>
                </a:extLst>
              </a:tr>
              <a:tr h="402286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CIVITAVECCHIA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474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94850624"/>
                  </a:ext>
                </a:extLst>
              </a:tr>
              <a:tr h="368048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"G. STEFANINI" REBIBBIA FEMMINILE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CCF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260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237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129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85736609"/>
                  </a:ext>
                </a:extLst>
              </a:tr>
              <a:tr h="38088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"R. CINOTTI" REBIBBIA N.C.1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1154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452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13627373"/>
                  </a:ext>
                </a:extLst>
              </a:tr>
              <a:tr h="338091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 TERZA CASA"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163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7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80037742"/>
                  </a:ext>
                </a:extLst>
              </a:tr>
              <a:tr h="385167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"REBIBBIA"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323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299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66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01991174"/>
                  </a:ext>
                </a:extLst>
              </a:tr>
              <a:tr h="317883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ROMA "REGINA COELI"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615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888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463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091062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VELLETRI -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132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6216864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VITERBO "N.C."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CC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440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404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494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171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657601837"/>
                  </a:ext>
                </a:extLst>
              </a:tr>
              <a:tr h="235380">
                <a:tc>
                  <a:txBody>
                    <a:bodyPr/>
                    <a:lstStyle/>
                    <a:p>
                      <a:pPr algn="l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TOTALE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5.158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        4.703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 5.569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389   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rebuchet MS" panose="020B0603020202020204" pitchFamily="34" charset="0"/>
                        </a:rPr>
                        <a:t>    2.100   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1141264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0" y="188640"/>
            <a:ext cx="8324850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 smtClean="0"/>
              <a:t>Tasso di affollamento negli Istituti di pena del Lazio calcolato sul totale dei posti effettivamente disponibili al </a:t>
            </a:r>
            <a:r>
              <a:rPr lang="it-IT" b="1" dirty="0" smtClean="0"/>
              <a:t>30 novembre 2021</a:t>
            </a:r>
            <a:endParaRPr lang="it-IT" b="1" dirty="0"/>
          </a:p>
        </p:txBody>
      </p:sp>
      <p:sp>
        <p:nvSpPr>
          <p:cNvPr id="6" name="Rettangolo 5"/>
          <p:cNvSpPr/>
          <p:nvPr/>
        </p:nvSpPr>
        <p:spPr>
          <a:xfrm>
            <a:off x="215008" y="5949280"/>
            <a:ext cx="8928992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/>
              <a:t>(*) i posti effettivamente disponibili degli istituti del Lazio sono calcolati in base all’ultimo aggiornamento disponibile delle schede di trasparenza degli istituti consultabili sul sito del Ministero della Giustizia</a:t>
            </a:r>
          </a:p>
          <a:p>
            <a:r>
              <a:rPr lang="it-IT" sz="1050" dirty="0" smtClean="0"/>
              <a:t>(**) il tasso di affollamento in Italia è calcolato in base alla capienza regolamentare dichiarata dal DAP</a:t>
            </a:r>
            <a:endParaRPr lang="it-IT" sz="1050" dirty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96752"/>
            <a:ext cx="8597640" cy="43936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912" y="1196751"/>
            <a:ext cx="6213488" cy="5307915"/>
          </a:xfrm>
          <a:prstGeom prst="rect">
            <a:avLst/>
          </a:prstGeom>
        </p:spPr>
      </p:pic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5496" y="-2738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Tasso affollamento per regione e numero di detenuti presenti </a:t>
            </a:r>
            <a:br>
              <a:rPr lang="it-IT" sz="2000" b="1" dirty="0" smtClean="0"/>
            </a:br>
            <a:r>
              <a:rPr lang="it-IT" sz="2000" b="1" dirty="0" smtClean="0"/>
              <a:t>negli Istituti di pena d’Italia al </a:t>
            </a:r>
            <a:r>
              <a:rPr lang="it-IT" sz="2000" b="1" dirty="0" smtClean="0"/>
              <a:t>30 NOVEMBRE 2021</a:t>
            </a:r>
            <a:endParaRPr lang="it-IT" sz="20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3068960"/>
            <a:ext cx="1699700" cy="120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3335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512" y="0"/>
            <a:ext cx="8229600" cy="9221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Posizione Giuridica  In Italia e nel Lazio al </a:t>
            </a:r>
            <a:r>
              <a:rPr lang="it-IT" sz="2000" b="1" dirty="0" smtClean="0"/>
              <a:t>30 NOVEMBRE 2021</a:t>
            </a:r>
            <a:endParaRPr lang="it-IT" sz="20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532855"/>
              </p:ext>
            </p:extLst>
          </p:nvPr>
        </p:nvGraphicFramePr>
        <p:xfrm>
          <a:off x="179513" y="1124744"/>
          <a:ext cx="8710170" cy="45321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 err="1"/>
              <a:t>Percentuali</a:t>
            </a:r>
            <a:r>
              <a:rPr lang="en-US" sz="2400" b="1" dirty="0"/>
              <a:t> di </a:t>
            </a:r>
            <a:r>
              <a:rPr lang="en-US" sz="2400" b="1" dirty="0" err="1"/>
              <a:t>detenuti</a:t>
            </a:r>
            <a:r>
              <a:rPr lang="en-US" sz="2400" b="1" dirty="0"/>
              <a:t> in </a:t>
            </a:r>
            <a:r>
              <a:rPr lang="en-US" sz="2400" b="1" dirty="0" err="1"/>
              <a:t>attesa</a:t>
            </a:r>
            <a:r>
              <a:rPr lang="en-US" sz="2400" b="1" dirty="0"/>
              <a:t> di </a:t>
            </a:r>
            <a:r>
              <a:rPr lang="en-US" sz="2400" b="1" dirty="0" smtClean="0"/>
              <a:t>primo </a:t>
            </a:r>
            <a:r>
              <a:rPr lang="en-US" sz="2400" b="1" dirty="0" err="1" smtClean="0"/>
              <a:t>giudizio</a:t>
            </a:r>
            <a:r>
              <a:rPr lang="en-US" sz="2400" b="1" dirty="0" smtClean="0"/>
              <a:t> 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2400" b="1" dirty="0"/>
              <a:t>in Italia e </a:t>
            </a:r>
            <a:r>
              <a:rPr lang="en-US" sz="2400" b="1" dirty="0" err="1"/>
              <a:t>nel</a:t>
            </a:r>
            <a:r>
              <a:rPr lang="en-US" sz="2400" b="1" dirty="0"/>
              <a:t> Lazio </a:t>
            </a:r>
            <a:r>
              <a:rPr lang="en-US" sz="2400" b="1" dirty="0" smtClean="0"/>
              <a:t>da </a:t>
            </a:r>
            <a:r>
              <a:rPr lang="en-US" sz="2400" b="1" dirty="0" err="1" smtClean="0"/>
              <a:t>dicembre</a:t>
            </a:r>
            <a:r>
              <a:rPr lang="en-US" sz="2400" b="1" dirty="0" smtClean="0"/>
              <a:t> 2017 a </a:t>
            </a:r>
            <a:r>
              <a:rPr lang="en-US" sz="2400" b="1" dirty="0" err="1" smtClean="0"/>
              <a:t>novembre</a:t>
            </a:r>
            <a:r>
              <a:rPr lang="en-US" sz="2400" b="1" dirty="0" smtClean="0"/>
              <a:t> </a:t>
            </a:r>
            <a:r>
              <a:rPr lang="en-US" sz="2400" b="1" dirty="0" smtClean="0"/>
              <a:t>2021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it-IT" sz="2400" b="1" dirty="0"/>
          </a:p>
        </p:txBody>
      </p:sp>
      <p:graphicFrame>
        <p:nvGraphicFramePr>
          <p:cNvPr id="5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2289002"/>
              </p:ext>
            </p:extLst>
          </p:nvPr>
        </p:nvGraphicFramePr>
        <p:xfrm>
          <a:off x="85690" y="1259632"/>
          <a:ext cx="8928992" cy="55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04100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44624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2000" b="1" dirty="0" smtClean="0"/>
              <a:t>Detenuti per Nazionalità In Italia e nel Lazio al </a:t>
            </a:r>
            <a:r>
              <a:rPr lang="it-IT" sz="2000" b="1" dirty="0" smtClean="0"/>
              <a:t>30 novembre2021</a:t>
            </a:r>
            <a:endParaRPr lang="it-IT" sz="2000" b="1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417164"/>
              </p:ext>
            </p:extLst>
          </p:nvPr>
        </p:nvGraphicFramePr>
        <p:xfrm>
          <a:off x="107504" y="1340768"/>
          <a:ext cx="8785859" cy="48501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2400</TotalTime>
  <Words>388</Words>
  <Application>Microsoft Office PowerPoint</Application>
  <PresentationFormat>Presentazione su schermo (4:3)</PresentationFormat>
  <Paragraphs>131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Trebuchet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Tasso affollamento per regione e numero di detenuti presenti  negli Istituti di pena d’Italia al 30 NOVEMBRE 2021</vt:lpstr>
      <vt:lpstr>Detenuti per Posizione Giuridica  In Italia e nel Lazio al 30 NOVEMBRE 2021</vt:lpstr>
      <vt:lpstr>Percentuali di detenuti in attesa di primo giudizio  in Italia e nel Lazio da dicembre 2017 a novembre 2021  </vt:lpstr>
      <vt:lpstr>Detenuti per Nazionalità In Italia e nel Lazio al 30 novembre2021</vt:lpstr>
      <vt:lpstr>Detenuti per Genere in Italia e nel Lazio al 30 novembre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 User</dc:creator>
  <cp:lastModifiedBy>Lorenzo</cp:lastModifiedBy>
  <cp:revision>164</cp:revision>
  <dcterms:created xsi:type="dcterms:W3CDTF">2020-06-03T15:49:37Z</dcterms:created>
  <dcterms:modified xsi:type="dcterms:W3CDTF">2021-12-01T14:15:41Z</dcterms:modified>
</cp:coreProperties>
</file>