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  <p:sldId id="267" r:id="rId4"/>
    <p:sldId id="257" r:id="rId5"/>
    <p:sldId id="258" r:id="rId6"/>
    <p:sldId id="265" r:id="rId7"/>
    <p:sldId id="259" r:id="rId8"/>
    <p:sldId id="264" r:id="rId9"/>
    <p:sldId id="261" r:id="rId10"/>
    <p:sldId id="260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94660"/>
  </p:normalViewPr>
  <p:slideViewPr>
    <p:cSldViewPr>
      <p:cViewPr>
        <p:scale>
          <a:sx n="66" d="100"/>
          <a:sy n="66" d="100"/>
        </p:scale>
        <p:origin x="1661" y="35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AAA%20GRAFICO%20ANDAMENO%20MNESILE%20barometro%20affollament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DICEMBRE%20'21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Foglio_di_lavoro_di_Microsoft_Excel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DICEMBRE%20'2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zo\Dropbox\GARANTE%20DETENUTI\Elaborazioni\tabelle%20e%20grafici%20DICEMBRE%20'2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solidFill>
                <a:schemeClr val="lt1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Foglio1!$T$79:$AD$79</c:f>
              <c:strCache>
                <c:ptCount val="11"/>
                <c:pt idx="0">
                  <c:v>gen. 21</c:v>
                </c:pt>
                <c:pt idx="1">
                  <c:v>feb. 21</c:v>
                </c:pt>
                <c:pt idx="2">
                  <c:v>mar. 21</c:v>
                </c:pt>
                <c:pt idx="3">
                  <c:v>apr. 21</c:v>
                </c:pt>
                <c:pt idx="4">
                  <c:v>mag. 21</c:v>
                </c:pt>
                <c:pt idx="5">
                  <c:v>giu. 21</c:v>
                </c:pt>
                <c:pt idx="6">
                  <c:v>lug. 21</c:v>
                </c:pt>
                <c:pt idx="7">
                  <c:v>ago. 21</c:v>
                </c:pt>
                <c:pt idx="8">
                  <c:v>sett. 21</c:v>
                </c:pt>
                <c:pt idx="9">
                  <c:v>ott. 21</c:v>
                </c:pt>
                <c:pt idx="10">
                  <c:v>nov. 21</c:v>
                </c:pt>
              </c:strCache>
            </c:strRef>
          </c:cat>
          <c:val>
            <c:numRef>
              <c:f>Foglio1!$T$80:$AD$80</c:f>
              <c:numCache>
                <c:formatCode>_-* #,##0\ _€_-;\-* #,##0\ _€_-;_-* "-"??\ _€_-;_-@_-</c:formatCode>
                <c:ptCount val="11"/>
                <c:pt idx="0">
                  <c:v>53329</c:v>
                </c:pt>
                <c:pt idx="1">
                  <c:v>53697</c:v>
                </c:pt>
                <c:pt idx="2">
                  <c:v>53509</c:v>
                </c:pt>
                <c:pt idx="3">
                  <c:v>53608</c:v>
                </c:pt>
                <c:pt idx="4">
                  <c:v>53660</c:v>
                </c:pt>
                <c:pt idx="5">
                  <c:v>53637</c:v>
                </c:pt>
                <c:pt idx="6">
                  <c:v>53129</c:v>
                </c:pt>
                <c:pt idx="7">
                  <c:v>53557</c:v>
                </c:pt>
                <c:pt idx="8">
                  <c:v>53930</c:v>
                </c:pt>
                <c:pt idx="9">
                  <c:v>54307</c:v>
                </c:pt>
                <c:pt idx="10">
                  <c:v>54593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C0-47ED-B6FE-70D5C2E891C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90169952"/>
        <c:axId val="1190171200"/>
      </c:barChart>
      <c:catAx>
        <c:axId val="119016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90171200"/>
        <c:crosses val="autoZero"/>
        <c:auto val="1"/>
        <c:lblAlgn val="ctr"/>
        <c:lblOffset val="100"/>
        <c:noMultiLvlLbl val="0"/>
      </c:catAx>
      <c:valAx>
        <c:axId val="1190171200"/>
        <c:scaling>
          <c:orientation val="minMax"/>
        </c:scaling>
        <c:delete val="1"/>
        <c:axPos val="l"/>
        <c:numFmt formatCode="_-* #,##0\ _€_-;\-* #,##0\ _€_-;_-* &quot;-&quot;??\ _€_-;_-@_-" sourceLinked="1"/>
        <c:majorTickMark val="none"/>
        <c:minorTickMark val="none"/>
        <c:tickLblPos val="nextTo"/>
        <c:crossAx val="119016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>
              <a:solidFill>
                <a:sysClr val="windowText" lastClr="000000"/>
              </a:solidFill>
            </a:endParaRPr>
          </a:p>
        </c:rich>
      </c:tx>
      <c:layout/>
      <c:overlay val="0"/>
      <c:spPr>
        <a:solidFill>
          <a:schemeClr val="accent3"/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Foglio1!$A$3:$A$16</c:f>
              <c:strCache>
                <c:ptCount val="14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</c:strCache>
            </c:strRef>
          </c:cat>
          <c:val>
            <c:numRef>
              <c:f>Foglio1!$B$3:$B$16</c:f>
              <c:numCache>
                <c:formatCode>General</c:formatCode>
                <c:ptCount val="14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C5-482D-A8E0-C4B9224DF531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Foglio1!$A$3:$A$16</c:f>
              <c:strCache>
                <c:ptCount val="14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</c:strCache>
            </c:strRef>
          </c:cat>
          <c:val>
            <c:numRef>
              <c:f>Foglio1!$C$3:$C$16</c:f>
              <c:numCache>
                <c:formatCode>General</c:formatCode>
                <c:ptCount val="14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C5-482D-A8E0-C4B9224DF531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Foglio1!$A$3:$A$16</c:f>
              <c:strCache>
                <c:ptCount val="14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</c:strCache>
            </c:strRef>
          </c:cat>
          <c:val>
            <c:numRef>
              <c:f>Foglio1!$D$3:$D$16</c:f>
              <c:numCache>
                <c:formatCode>General</c:formatCode>
                <c:ptCount val="14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C5-482D-A8E0-C4B9224DF531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Foglio1!$A$3:$A$16</c:f>
              <c:strCache>
                <c:ptCount val="14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</c:strCache>
            </c:strRef>
          </c:cat>
          <c:val>
            <c:numRef>
              <c:f>Foglio1!$E$3:$E$16</c:f>
              <c:numCache>
                <c:formatCode>General</c:formatCode>
                <c:ptCount val="14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3C5-482D-A8E0-C4B9224DF5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2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14.921889028550908</c:v>
                </c:pt>
                <c:pt idx="1">
                  <c:v>16.187056948693058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72-4ABD-BB20-611A5B8AC9BC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Condannati non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16.196803734961392</c:v>
                </c:pt>
                <c:pt idx="1">
                  <c:v>14.10620409209972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72-4ABD-BB20-611A5B8AC9BC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68.701741784880582</c:v>
                </c:pt>
                <c:pt idx="1">
                  <c:v>69.065631124869483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072-4ABD-BB20-611A5B8AC9BC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0.17956545160711079</c:v>
                </c:pt>
                <c:pt idx="1">
                  <c:v>0.64110783433773555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072-4ABD-BB20-611A5B8AC9B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6450617283950612E-3"/>
          <c:y val="1.937900888507443E-2"/>
          <c:w val="0.97878086419753085"/>
          <c:h val="0.77598893149099324"/>
        </c:manualLayout>
      </c:layout>
      <c:lineChart>
        <c:grouping val="standard"/>
        <c:varyColors val="0"/>
        <c:ser>
          <c:idx val="0"/>
          <c:order val="0"/>
          <c:tx>
            <c:strRef>
              <c:f>Foglio1!$B$25</c:f>
              <c:strCache>
                <c:ptCount val="1"/>
                <c:pt idx="0">
                  <c:v>Italia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5267449207737924E-3"/>
                  <c:y val="-2.070580907837245E-2"/>
                </c:manualLayout>
              </c:layout>
              <c:spPr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A05-46B0-9AC3-79A6EB82044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A05-46B0-9AC3-79A6EB82044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A05-46B0-9AC3-79A6EB82044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A05-46B0-9AC3-79A6EB82044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A05-46B0-9AC3-79A6EB82044D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A05-46B0-9AC3-79A6EB82044D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A05-46B0-9AC3-79A6EB82044D}"/>
                </c:ext>
              </c:extLst>
            </c:dLbl>
            <c:dLbl>
              <c:idx val="10"/>
              <c:layout>
                <c:manualLayout>
                  <c:x val="-7.6148142072519423E-3"/>
                  <c:y val="2.56244042896829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A05-46B0-9AC3-79A6EB82044D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A05-46B0-9AC3-79A6EB82044D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A05-46B0-9AC3-79A6EB82044D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A05-46B0-9AC3-79A6EB82044D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A05-46B0-9AC3-79A6EB82044D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A05-46B0-9AC3-79A6EB8204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Foglio1!$A$26:$A$46</c:f>
              <c:strCache>
                <c:ptCount val="21"/>
                <c:pt idx="0">
                  <c:v>nov. 21</c:v>
                </c:pt>
                <c:pt idx="4">
                  <c:v>giu 21</c:v>
                </c:pt>
                <c:pt idx="6">
                  <c:v>mar 21</c:v>
                </c:pt>
                <c:pt idx="8">
                  <c:v>dic 20</c:v>
                </c:pt>
                <c:pt idx="10">
                  <c:v>giu 20</c:v>
                </c:pt>
                <c:pt idx="12">
                  <c:v>dic 19</c:v>
                </c:pt>
                <c:pt idx="16">
                  <c:v>dic 18</c:v>
                </c:pt>
                <c:pt idx="20">
                  <c:v>dic 17</c:v>
                </c:pt>
              </c:strCache>
            </c:strRef>
          </c:cat>
          <c:val>
            <c:numRef>
              <c:f>Foglio1!$B$26:$B$46</c:f>
              <c:numCache>
                <c:formatCode>0.0%</c:formatCode>
                <c:ptCount val="21"/>
                <c:pt idx="0">
                  <c:v>0.16200000000000001</c:v>
                </c:pt>
                <c:pt idx="1">
                  <c:v>0.16200000000000001</c:v>
                </c:pt>
                <c:pt idx="2">
                  <c:v>0.16200000000000001</c:v>
                </c:pt>
                <c:pt idx="3">
                  <c:v>0.156</c:v>
                </c:pt>
                <c:pt idx="4">
                  <c:v>0.154</c:v>
                </c:pt>
                <c:pt idx="5">
                  <c:v>0.159</c:v>
                </c:pt>
                <c:pt idx="6">
                  <c:v>0.159</c:v>
                </c:pt>
                <c:pt idx="7">
                  <c:v>0.16500000000000001</c:v>
                </c:pt>
                <c:pt idx="8">
                  <c:v>0.16200000000000001</c:v>
                </c:pt>
                <c:pt idx="9">
                  <c:v>0.17</c:v>
                </c:pt>
                <c:pt idx="10">
                  <c:v>0.16924541331491816</c:v>
                </c:pt>
                <c:pt idx="11">
                  <c:v>0.15335546105175812</c:v>
                </c:pt>
                <c:pt idx="12">
                  <c:v>0.15996643025226678</c:v>
                </c:pt>
                <c:pt idx="13">
                  <c:v>0.16410592768713619</c:v>
                </c:pt>
                <c:pt idx="14">
                  <c:v>0.15843825385810117</c:v>
                </c:pt>
                <c:pt idx="15">
                  <c:v>0.16492055897444358</c:v>
                </c:pt>
                <c:pt idx="16">
                  <c:v>0.16491492749979045</c:v>
                </c:pt>
                <c:pt idx="17">
                  <c:v>0.16955671120177918</c:v>
                </c:pt>
                <c:pt idx="18">
                  <c:v>0.16479177657890706</c:v>
                </c:pt>
                <c:pt idx="19">
                  <c:v>0.16680693196846608</c:v>
                </c:pt>
                <c:pt idx="20">
                  <c:v>0.16723371753923066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BA05-46B0-9AC3-79A6EB82044D}"/>
            </c:ext>
          </c:extLst>
        </c:ser>
        <c:ser>
          <c:idx val="1"/>
          <c:order val="1"/>
          <c:tx>
            <c:strRef>
              <c:f>Foglio1!$C$25</c:f>
              <c:strCache>
                <c:ptCount val="1"/>
                <c:pt idx="0">
                  <c:v>Lazio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A05-46B0-9AC3-79A6EB82044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A05-46B0-9AC3-79A6EB82044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A05-46B0-9AC3-79A6EB82044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A05-46B0-9AC3-79A6EB82044D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A05-46B0-9AC3-79A6EB82044D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A05-46B0-9AC3-79A6EB82044D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A05-46B0-9AC3-79A6EB82044D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A05-46B0-9AC3-79A6EB82044D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A05-46B0-9AC3-79A6EB82044D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A05-46B0-9AC3-79A6EB82044D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A05-46B0-9AC3-79A6EB82044D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A05-46B0-9AC3-79A6EB82044D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Foglio1!$A$26:$A$46</c:f>
              <c:strCache>
                <c:ptCount val="21"/>
                <c:pt idx="0">
                  <c:v>nov. 21</c:v>
                </c:pt>
                <c:pt idx="4">
                  <c:v>giu 21</c:v>
                </c:pt>
                <c:pt idx="6">
                  <c:v>mar 21</c:v>
                </c:pt>
                <c:pt idx="8">
                  <c:v>dic 20</c:v>
                </c:pt>
                <c:pt idx="10">
                  <c:v>giu 20</c:v>
                </c:pt>
                <c:pt idx="12">
                  <c:v>dic 19</c:v>
                </c:pt>
                <c:pt idx="16">
                  <c:v>dic 18</c:v>
                </c:pt>
                <c:pt idx="20">
                  <c:v>dic 17</c:v>
                </c:pt>
              </c:strCache>
            </c:strRef>
          </c:cat>
          <c:val>
            <c:numRef>
              <c:f>Foglio1!$C$26:$C$46</c:f>
              <c:numCache>
                <c:formatCode>0.0%</c:formatCode>
                <c:ptCount val="21"/>
                <c:pt idx="0">
                  <c:v>0.14899999999999999</c:v>
                </c:pt>
                <c:pt idx="1">
                  <c:v>0.151</c:v>
                </c:pt>
                <c:pt idx="2">
                  <c:v>0.14799999999999999</c:v>
                </c:pt>
                <c:pt idx="3">
                  <c:v>0.14899999999999999</c:v>
                </c:pt>
                <c:pt idx="4">
                  <c:v>0.155</c:v>
                </c:pt>
                <c:pt idx="5">
                  <c:v>0.157</c:v>
                </c:pt>
                <c:pt idx="6">
                  <c:v>0.16200000000000001</c:v>
                </c:pt>
                <c:pt idx="7">
                  <c:v>0.16700000000000001</c:v>
                </c:pt>
                <c:pt idx="8">
                  <c:v>0.17399999999999999</c:v>
                </c:pt>
                <c:pt idx="9">
                  <c:v>0.18099999999999999</c:v>
                </c:pt>
                <c:pt idx="10">
                  <c:v>0.20340159666782368</c:v>
                </c:pt>
                <c:pt idx="11">
                  <c:v>0.17827208252740168</c:v>
                </c:pt>
                <c:pt idx="12">
                  <c:v>0.18413036856533657</c:v>
                </c:pt>
                <c:pt idx="13">
                  <c:v>0.17952612393681652</c:v>
                </c:pt>
                <c:pt idx="14">
                  <c:v>0.16918568784700802</c:v>
                </c:pt>
                <c:pt idx="15">
                  <c:v>0.169612922889363</c:v>
                </c:pt>
                <c:pt idx="16">
                  <c:v>0.16467707376798285</c:v>
                </c:pt>
                <c:pt idx="17">
                  <c:v>0.17067159581022798</c:v>
                </c:pt>
                <c:pt idx="18">
                  <c:v>0.16739606126914661</c:v>
                </c:pt>
                <c:pt idx="19">
                  <c:v>0.16277962874821514</c:v>
                </c:pt>
                <c:pt idx="20">
                  <c:v>0.15167548500881833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BA05-46B0-9AC3-79A6EB8204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4392975"/>
        <c:axId val="504390895"/>
      </c:lineChart>
      <c:catAx>
        <c:axId val="504392975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04390895"/>
        <c:crosses val="autoZero"/>
        <c:auto val="1"/>
        <c:lblAlgn val="ctr"/>
        <c:lblOffset val="100"/>
        <c:noMultiLvlLbl val="0"/>
      </c:catAx>
      <c:valAx>
        <c:axId val="504390895"/>
        <c:scaling>
          <c:orientation val="minMax"/>
          <c:min val="0.1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504392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>
              <a:lumMod val="95000"/>
              <a:lumOff val="5000"/>
            </a:schemeClr>
          </a:solidFill>
        </a:defRPr>
      </a:pPr>
      <a:endParaRPr lang="it-IT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62.291255162506729</c:v>
                </c:pt>
                <c:pt idx="1">
                  <c:v>68.307292143681423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D5-44DF-B4D0-4844ED99DC83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37.708744837493271</c:v>
                </c:pt>
                <c:pt idx="1">
                  <c:v>31.692707856318574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D5-44DF-B4D0-4844ED99DC8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93.014903932483392</c:v>
                </c:pt>
                <c:pt idx="1">
                  <c:v>96.153352993973584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B6-4AA8-B375-2EAF21AF1E40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6.9850960675166096</c:v>
                </c:pt>
                <c:pt idx="1">
                  <c:v>3.8466470060264135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B6-4AA8-B375-2EAF21AF1E4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01/12/2021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01/12/2021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01/12/2021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01/12/2021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01/12/2021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505288"/>
            <a:ext cx="8662245" cy="5957625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</a:t>
            </a:r>
            <a:r>
              <a:rPr lang="it-IT" sz="2000" dirty="0" smtClean="0"/>
              <a:t>30 novembre 2021</a:t>
            </a:r>
            <a:endParaRPr lang="it-IT" sz="20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720536"/>
              </p:ext>
            </p:extLst>
          </p:nvPr>
        </p:nvGraphicFramePr>
        <p:xfrm>
          <a:off x="179512" y="1340768"/>
          <a:ext cx="8784976" cy="4775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25892" y="204595"/>
            <a:ext cx="756989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di Pena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da gennaio  a novembre 2021 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2270439"/>
              </p:ext>
            </p:extLst>
          </p:nvPr>
        </p:nvGraphicFramePr>
        <p:xfrm>
          <a:off x="739140" y="1196752"/>
          <a:ext cx="808133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3794532"/>
              </p:ext>
            </p:extLst>
          </p:nvPr>
        </p:nvGraphicFramePr>
        <p:xfrm>
          <a:off x="179512" y="476672"/>
          <a:ext cx="8496944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718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000" b="1" dirty="0" smtClean="0"/>
              <a:t>Dettaglio dei detenuti presenti negli Istituti di Pena del Lazio al </a:t>
            </a:r>
            <a:r>
              <a:rPr lang="it-IT" sz="2000" b="1" dirty="0" smtClean="0"/>
              <a:t>30/11/2021</a:t>
            </a:r>
            <a:endParaRPr lang="it-IT" sz="2000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161355"/>
              </p:ext>
            </p:extLst>
          </p:nvPr>
        </p:nvGraphicFramePr>
        <p:xfrm>
          <a:off x="467544" y="581299"/>
          <a:ext cx="7596844" cy="561315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771635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0287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100476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91662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981534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24331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924331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707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Istituto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Tipo istituto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Capienza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Regolamentare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POSTI  </a:t>
                      </a:r>
                      <a:br>
                        <a:rPr lang="it-IT" sz="1200" u="none" strike="noStrike" dirty="0">
                          <a:effectLst/>
                        </a:rPr>
                      </a:br>
                      <a:r>
                        <a:rPr lang="it-IT" sz="1200" u="none" strike="noStrike" dirty="0">
                          <a:effectLst/>
                        </a:rPr>
                        <a:t>effettivamente disponili (*)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Detenuti presenti al  </a:t>
                      </a:r>
                      <a:r>
                        <a:rPr lang="it-IT" sz="1200" u="none" strike="noStrike" dirty="0" smtClean="0">
                          <a:effectLst/>
                        </a:rPr>
                        <a:t>30 Novembre 2021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200" u="none" strike="noStrike" dirty="0" smtClean="0">
                          <a:effectLst/>
                        </a:rPr>
                        <a:t>di cui</a:t>
                      </a:r>
                      <a:endParaRPr lang="it-IT" sz="1200" b="1" i="0" u="none" strike="noStrike" dirty="0" smtClean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200" u="none" strike="noStrike" dirty="0" smtClean="0">
                          <a:effectLst/>
                        </a:rPr>
                        <a:t>stranieri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200" u="none" strike="noStrike" dirty="0">
                          <a:effectLst/>
                        </a:rPr>
                        <a:t> 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21770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 smtClean="0">
                          <a:effectLst/>
                        </a:rPr>
                        <a:t>Totale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</a:rPr>
                        <a:t>D</a:t>
                      </a:r>
                      <a:r>
                        <a:rPr lang="it-IT" sz="1200" b="1" u="none" strike="noStrike" dirty="0" smtClean="0">
                          <a:effectLst/>
                        </a:rPr>
                        <a:t>onne</a:t>
                      </a:r>
                      <a:endParaRPr lang="it-IT" sz="12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CASSINO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130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159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38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33381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465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190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PALIANO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LATINA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37660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91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40228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474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220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36804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38088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1154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452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33809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38516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323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31788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888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463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494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23538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TOTALE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5.158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4.703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5.569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389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2.100  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188640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di pena del Lazio calcolato sul totale dei posti effettivamente disponibili al </a:t>
            </a:r>
            <a:r>
              <a:rPr lang="it-IT" b="1" dirty="0" smtClean="0"/>
              <a:t>30 novembre 2021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15008" y="5949280"/>
            <a:ext cx="892899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  <a:p>
            <a:r>
              <a:rPr lang="it-IT" sz="1050" dirty="0" smtClean="0"/>
              <a:t>(**) il tasso di affollamento in Italia è calcolato in base alla capienza regolamentare dichiarata dal DAP</a:t>
            </a:r>
            <a:endParaRPr lang="it-IT" sz="105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96752"/>
            <a:ext cx="8597640" cy="439365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8912" y="1196751"/>
            <a:ext cx="6213488" cy="530791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496" y="-2738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Tasso affollamento per regione e numero di detenuti presenti </a:t>
            </a:r>
            <a:br>
              <a:rPr lang="it-IT" sz="2000" b="1" dirty="0" smtClean="0"/>
            </a:br>
            <a:r>
              <a:rPr lang="it-IT" sz="2000" b="1" dirty="0" smtClean="0"/>
              <a:t>negli Istituti di pena d’Italia al </a:t>
            </a:r>
            <a:r>
              <a:rPr lang="it-IT" sz="2000" b="1" dirty="0" smtClean="0"/>
              <a:t>30 NOVEMBRE 2021</a:t>
            </a:r>
            <a:endParaRPr lang="it-IT" sz="20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068960"/>
            <a:ext cx="1699700" cy="1201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335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</a:t>
            </a:r>
            <a:r>
              <a:rPr lang="it-IT" sz="2000" b="1" dirty="0" smtClean="0"/>
              <a:t>30 NOVEMBRE 2021</a:t>
            </a:r>
            <a:endParaRPr lang="it-IT" sz="2000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8532855"/>
              </p:ext>
            </p:extLst>
          </p:nvPr>
        </p:nvGraphicFramePr>
        <p:xfrm>
          <a:off x="179513" y="1124744"/>
          <a:ext cx="8710170" cy="4532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di </a:t>
            </a:r>
            <a:r>
              <a:rPr lang="en-US" sz="2400" b="1" dirty="0" smtClean="0"/>
              <a:t>primo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Lazio </a:t>
            </a:r>
            <a:r>
              <a:rPr lang="en-US" sz="2400" b="1" dirty="0" smtClean="0"/>
              <a:t>da </a:t>
            </a:r>
            <a:r>
              <a:rPr lang="en-US" sz="2400" b="1" dirty="0" err="1" smtClean="0"/>
              <a:t>dicembre</a:t>
            </a:r>
            <a:r>
              <a:rPr lang="en-US" sz="2400" b="1" dirty="0" smtClean="0"/>
              <a:t> 2017 a </a:t>
            </a:r>
            <a:r>
              <a:rPr lang="en-US" sz="2400" b="1" dirty="0" err="1" smtClean="0"/>
              <a:t>novembre</a:t>
            </a:r>
            <a:r>
              <a:rPr lang="en-US" sz="2400" b="1" dirty="0" smtClean="0"/>
              <a:t> </a:t>
            </a:r>
            <a:r>
              <a:rPr lang="en-US" sz="2400" b="1" dirty="0" smtClean="0"/>
              <a:t>2021 </a:t>
            </a:r>
            <a:r>
              <a:rPr lang="en-US" sz="2400" b="1" dirty="0"/>
              <a:t/>
            </a:r>
            <a:br>
              <a:rPr lang="en-US" sz="2400" b="1" dirty="0"/>
            </a:br>
            <a:endParaRPr lang="it-IT" sz="2400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2289002"/>
              </p:ext>
            </p:extLst>
          </p:nvPr>
        </p:nvGraphicFramePr>
        <p:xfrm>
          <a:off x="85690" y="1259632"/>
          <a:ext cx="8928992" cy="55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</a:t>
            </a:r>
            <a:r>
              <a:rPr lang="it-IT" sz="2000" b="1" dirty="0" smtClean="0"/>
              <a:t>30 novembre2021</a:t>
            </a:r>
            <a:endParaRPr lang="it-IT" sz="2000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5417164"/>
              </p:ext>
            </p:extLst>
          </p:nvPr>
        </p:nvGraphicFramePr>
        <p:xfrm>
          <a:off x="107504" y="1340768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2400</TotalTime>
  <Words>388</Words>
  <Application>Microsoft Office PowerPoint</Application>
  <PresentationFormat>Presentazione su schermo (4:3)</PresentationFormat>
  <Paragraphs>131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Tasso affollamento per regione e numero di detenuti presenti  negli Istituti di pena d’Italia al 30 NOVEMBRE 2021</vt:lpstr>
      <vt:lpstr>Detenuti per Posizione Giuridica  In Italia e nel Lazio al 30 NOVEMBRE 2021</vt:lpstr>
      <vt:lpstr>Percentuali di detenuti in attesa di primo giudizio  in Italia e nel Lazio da dicembre 2017 a novembre 2021  </vt:lpstr>
      <vt:lpstr>Detenuti per Nazionalità In Italia e nel Lazio al 30 novembre2021</vt:lpstr>
      <vt:lpstr>Detenuti per Genere in Italia e nel Lazio al 30 novembre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</cp:lastModifiedBy>
  <cp:revision>164</cp:revision>
  <dcterms:created xsi:type="dcterms:W3CDTF">2020-06-03T15:49:37Z</dcterms:created>
  <dcterms:modified xsi:type="dcterms:W3CDTF">2021-12-01T14:15:41Z</dcterms:modified>
</cp:coreProperties>
</file>