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67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0%20dic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0%20dic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10 GEN 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22'!$I$17:$AB$17</c:f>
              <c:numCache>
                <c:formatCode>General</c:formatCode>
                <c:ptCount val="20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8-4B67-BF50-3DF70D72EFCB}"/>
            </c:ext>
          </c:extLst>
        </c:ser>
        <c:ser>
          <c:idx val="1"/>
          <c:order val="1"/>
          <c:tx>
            <c:strRef>
              <c:f>'dal 15 gennaio al 10 GEN 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22'!$I$18:$AB$18</c:f>
              <c:numCache>
                <c:formatCode>General</c:formatCode>
                <c:ptCount val="20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48-4B67-BF50-3DF70D72EFCB}"/>
            </c:ext>
          </c:extLst>
        </c:ser>
        <c:ser>
          <c:idx val="2"/>
          <c:order val="2"/>
          <c:tx>
            <c:strRef>
              <c:f>'dal 15 gennaio al 10 GEN 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22'!$I$19:$AB$19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48-4B67-BF50-3DF70D72EFCB}"/>
            </c:ext>
          </c:extLst>
        </c:ser>
        <c:ser>
          <c:idx val="3"/>
          <c:order val="3"/>
          <c:tx>
            <c:strRef>
              <c:f>'dal 15 gennaio al 10 GEN 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22'!$I$20:$AB$20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48-4B67-BF50-3DF70D72EFCB}"/>
            </c:ext>
          </c:extLst>
        </c:ser>
        <c:ser>
          <c:idx val="4"/>
          <c:order val="4"/>
          <c:tx>
            <c:strRef>
              <c:f>'dal 15 gennaio al 10 GEN 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22'!$I$21:$AB$21</c:f>
              <c:numCache>
                <c:formatCode>General</c:formatCode>
                <c:ptCount val="20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48-4B67-BF50-3DF70D72EFCB}"/>
            </c:ext>
          </c:extLst>
        </c:ser>
        <c:ser>
          <c:idx val="5"/>
          <c:order val="5"/>
          <c:tx>
            <c:strRef>
              <c:f>'dal 15 gennaio al 10 GEN 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22'!$I$22:$AB$22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48-4B67-BF50-3DF70D72EFCB}"/>
            </c:ext>
          </c:extLst>
        </c:ser>
        <c:ser>
          <c:idx val="6"/>
          <c:order val="6"/>
          <c:tx>
            <c:strRef>
              <c:f>'dal 15 gennaio al 10 GEN 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22'!$I$23:$AB$23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48-4B67-BF50-3DF70D72EFCB}"/>
            </c:ext>
          </c:extLst>
        </c:ser>
        <c:ser>
          <c:idx val="7"/>
          <c:order val="7"/>
          <c:tx>
            <c:strRef>
              <c:f>'dal 15 gennaio al 10 GEN 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22'!$I$24:$AB$24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48-4B67-BF50-3DF70D72EFCB}"/>
            </c:ext>
          </c:extLst>
        </c:ser>
        <c:ser>
          <c:idx val="8"/>
          <c:order val="8"/>
          <c:tx>
            <c:strRef>
              <c:f>'dal 15 gennaio al 10 GEN 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endParaRPr lang="en-US" dirty="0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707-4FD7-B42E-C4698A1AEC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10 GEN 22'!$I$16:$AB$16</c:f>
              <c:strCache>
                <c:ptCount val="20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22-nov</c:v>
                </c:pt>
                <c:pt idx="16">
                  <c:v>29-nov</c:v>
                </c:pt>
                <c:pt idx="17">
                  <c:v>13-dic</c:v>
                </c:pt>
                <c:pt idx="18">
                  <c:v>27-dic</c:v>
                </c:pt>
                <c:pt idx="19">
                  <c:v>10-gen</c:v>
                </c:pt>
              </c:strCache>
            </c:strRef>
          </c:cat>
          <c:val>
            <c:numRef>
              <c:f>'dal 15 gennaio al 10 GEN 22'!$I$25:$AB$25</c:f>
              <c:numCache>
                <c:formatCode>General</c:formatCode>
                <c:ptCount val="20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48-4B67-BF50-3DF70D72E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59724720844967"/>
          <c:y val="0.90535009965294244"/>
          <c:w val="0.78382213592157857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91831295209363195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10 GEN 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10 GEN 22'!$I$31:$AS$31</c:f>
              <c:strCache>
                <c:ptCount val="37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</c:strCache>
            </c:strRef>
          </c:cat>
          <c:val>
            <c:numRef>
              <c:f>'dal 15 gennaio al 10 GEN 22'!$I$32:$AS$32</c:f>
              <c:numCache>
                <c:formatCode>General</c:formatCode>
                <c:ptCount val="37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F-454C-8C6A-7CA4D0D9CF10}"/>
            </c:ext>
          </c:extLst>
        </c:ser>
        <c:ser>
          <c:idx val="1"/>
          <c:order val="1"/>
          <c:tx>
            <c:strRef>
              <c:f>'dal 15 gennaio al 10 GEN 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10 GEN 22'!$I$31:$AS$31</c:f>
              <c:strCache>
                <c:ptCount val="37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</c:strCache>
            </c:strRef>
          </c:cat>
          <c:val>
            <c:numRef>
              <c:f>'dal 15 gennaio al 10 GEN 22'!$I$33:$AS$33</c:f>
              <c:numCache>
                <c:formatCode>General</c:formatCode>
                <c:ptCount val="37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1F-454C-8C6A-7CA4D0D9CF10}"/>
            </c:ext>
          </c:extLst>
        </c:ser>
        <c:ser>
          <c:idx val="2"/>
          <c:order val="2"/>
          <c:tx>
            <c:strRef>
              <c:f>'dal 15 gennaio al 10 GEN 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1F-454C-8C6A-7CA4D0D9CF1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1F-454C-8C6A-7CA4D0D9CF10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1F-454C-8C6A-7CA4D0D9CF1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1F-454C-8C6A-7CA4D0D9CF1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1F-454C-8C6A-7CA4D0D9CF1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1F-454C-8C6A-7CA4D0D9CF1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1F-454C-8C6A-7CA4D0D9CF10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1F-454C-8C6A-7CA4D0D9CF1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71F-454C-8C6A-7CA4D0D9CF1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1F-454C-8C6A-7CA4D0D9CF10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71F-454C-8C6A-7CA4D0D9CF1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71F-454C-8C6A-7CA4D0D9CF10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71F-454C-8C6A-7CA4D0D9CF1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71F-454C-8C6A-7CA4D0D9CF10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71F-454C-8C6A-7CA4D0D9CF10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71F-454C-8C6A-7CA4D0D9CF10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71F-454C-8C6A-7CA4D0D9CF10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71F-454C-8C6A-7CA4D0D9CF10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71F-454C-8C6A-7CA4D0D9CF10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71F-454C-8C6A-7CA4D0D9CF10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71F-454C-8C6A-7CA4D0D9CF10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71F-454C-8C6A-7CA4D0D9CF10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71F-454C-8C6A-7CA4D0D9CF10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71F-454C-8C6A-7CA4D0D9CF10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71F-454C-8C6A-7CA4D0D9CF10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71F-454C-8C6A-7CA4D0D9CF10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0E6-43C0-BEA7-F750C7C43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'dal 15 gennaio al 10 GEN 22'!$I$31:$AS$31</c:f>
              <c:strCache>
                <c:ptCount val="37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</c:strCache>
            </c:strRef>
          </c:cat>
          <c:val>
            <c:numRef>
              <c:f>'dal 15 gennaio al 10 GEN 22'!$I$34:$AS$34</c:f>
              <c:numCache>
                <c:formatCode>General</c:formatCode>
                <c:ptCount val="37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171F-454C-8C6A-7CA4D0D9C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 sz="1600">
              <a:solidFill>
                <a:sysClr val="windowText" lastClr="000000"/>
              </a:solidFill>
            </a:endParaRPr>
          </a:p>
        </c:rich>
      </c:tx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Foglio1!$A$3:$A$21</c:f>
              <c:strCache>
                <c:ptCount val="1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</c:strCache>
            </c:strRef>
          </c:cat>
          <c:val>
            <c:numRef>
              <c:f>Foglio1!$B$3:$B$21</c:f>
              <c:numCache>
                <c:formatCode>General</c:formatCode>
                <c:ptCount val="19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ED-4DD5-9DB4-C6F8B1345CB9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Foglio1!$A$3:$A$21</c:f>
              <c:strCache>
                <c:ptCount val="1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</c:strCache>
            </c:strRef>
          </c:cat>
          <c:val>
            <c:numRef>
              <c:f>Foglio1!$C$3:$C$21</c:f>
              <c:numCache>
                <c:formatCode>General</c:formatCode>
                <c:ptCount val="19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ED-4DD5-9DB4-C6F8B1345CB9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Foglio1!$A$3:$A$21</c:f>
              <c:strCache>
                <c:ptCount val="1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</c:strCache>
            </c:strRef>
          </c:cat>
          <c:val>
            <c:numRef>
              <c:f>Foglio1!$D$3:$D$21</c:f>
              <c:numCache>
                <c:formatCode>General</c:formatCode>
                <c:ptCount val="19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ED-4DD5-9DB4-C6F8B1345CB9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Foglio1!$A$3:$A$21</c:f>
              <c:strCache>
                <c:ptCount val="1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</c:strCache>
            </c:strRef>
          </c:cat>
          <c:val>
            <c:numRef>
              <c:f>Foglio1!$E$3:$E$21</c:f>
              <c:numCache>
                <c:formatCode>General</c:formatCode>
                <c:ptCount val="19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ED-4DD5-9DB4-C6F8B1345C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1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10/01/2022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/>
              <a:t>Situazione della diffusione del Coronavirus tra i detenuti reclusi negli istituti penitenziari del Lazio dal 15 gennaio 2021 al 10 gennaio 2022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75067"/>
              </p:ext>
            </p:extLst>
          </p:nvPr>
        </p:nvGraphicFramePr>
        <p:xfrm>
          <a:off x="457204" y="987552"/>
          <a:ext cx="11320269" cy="5781334"/>
        </p:xfrm>
        <a:graphic>
          <a:graphicData uri="http://schemas.openxmlformats.org/drawingml/2006/table">
            <a:tbl>
              <a:tblPr/>
              <a:tblGrid>
                <a:gridCol w="747843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0683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47518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84697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466405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402389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21277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466405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356663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6580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5550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411535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493841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417393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616016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418067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302350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91806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656967">
                  <a:extLst>
                    <a:ext uri="{9D8B030D-6E8A-4147-A177-3AD203B41FA5}">
                      <a16:colId xmlns:a16="http://schemas.microsoft.com/office/drawing/2014/main" val="1618464286"/>
                    </a:ext>
                  </a:extLst>
                </a:gridCol>
                <a:gridCol w="656967">
                  <a:extLst>
                    <a:ext uri="{9D8B030D-6E8A-4147-A177-3AD203B41FA5}">
                      <a16:colId xmlns:a16="http://schemas.microsoft.com/office/drawing/2014/main" val="3546802450"/>
                    </a:ext>
                  </a:extLst>
                </a:gridCol>
                <a:gridCol w="564125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749809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</a:tblGrid>
              <a:tr h="32931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gen.</a:t>
                      </a:r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‘22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5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/>
              <a:t>Situazione della diffusione del Covid-19 tra i detenuti reclusi negli istituti penitenziari del Lazio dal 15 gennaio 2021 al 10 gennaio 2022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85690"/>
              </p:ext>
            </p:extLst>
          </p:nvPr>
        </p:nvGraphicFramePr>
        <p:xfrm>
          <a:off x="364235" y="856676"/>
          <a:ext cx="11369041" cy="6001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/>
              <a:t>Andamento della diffusione del Covid-19 tra i detenuti reclusi nell’insieme degli </a:t>
            </a:r>
            <a:r>
              <a:rPr lang="it-IT" b="1"/>
              <a:t>istituti penitenziari del </a:t>
            </a:r>
            <a:r>
              <a:rPr lang="it-IT" b="1" dirty="0"/>
              <a:t>Lazio dal </a:t>
            </a:r>
            <a:r>
              <a:rPr lang="it-IT" b="1"/>
              <a:t>15 gennaio 2021 </a:t>
            </a:r>
            <a:r>
              <a:rPr lang="it-IT" b="1" dirty="0"/>
              <a:t>al 10 gennaio 2022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4302480"/>
              </p:ext>
            </p:extLst>
          </p:nvPr>
        </p:nvGraphicFramePr>
        <p:xfrm>
          <a:off x="106681" y="838200"/>
          <a:ext cx="12268200" cy="5858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260570"/>
              </p:ext>
            </p:extLst>
          </p:nvPr>
        </p:nvGraphicFramePr>
        <p:xfrm>
          <a:off x="372862" y="381740"/>
          <a:ext cx="11629748" cy="6276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399</Words>
  <Application>Microsoft Office PowerPoint</Application>
  <PresentationFormat>Widescreen</PresentationFormat>
  <Paragraphs>255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Ugo Degl'Innocenti</cp:lastModifiedBy>
  <cp:revision>129</cp:revision>
  <cp:lastPrinted>2022-01-10T15:52:19Z</cp:lastPrinted>
  <dcterms:created xsi:type="dcterms:W3CDTF">2021-02-16T11:24:19Z</dcterms:created>
  <dcterms:modified xsi:type="dcterms:W3CDTF">2022-01-10T18:29:10Z</dcterms:modified>
</cp:coreProperties>
</file>