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66" d="100"/>
          <a:sy n="66" d="100"/>
        </p:scale>
        <p:origin x="706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7.01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7.01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70809243674860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10 GEN 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'dal 15 gennaio al 10 GEN 22'!$I$17:$AC$17</c:f>
              <c:numCache>
                <c:formatCode>General</c:formatCode>
                <c:ptCount val="21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6C-455B-BA5C-3F90734116E5}"/>
            </c:ext>
          </c:extLst>
        </c:ser>
        <c:ser>
          <c:idx val="1"/>
          <c:order val="1"/>
          <c:tx>
            <c:strRef>
              <c:f>'dal 15 gennaio al 10 GEN 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'dal 15 gennaio al 10 GEN 22'!$I$18:$AC$18</c:f>
              <c:numCache>
                <c:formatCode>General</c:formatCode>
                <c:ptCount val="21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6C-455B-BA5C-3F90734116E5}"/>
            </c:ext>
          </c:extLst>
        </c:ser>
        <c:ser>
          <c:idx val="2"/>
          <c:order val="2"/>
          <c:tx>
            <c:strRef>
              <c:f>'dal 15 gennaio al 10 GEN 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'dal 15 gennaio al 10 GEN 22'!$I$19:$AC$19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6C-455B-BA5C-3F90734116E5}"/>
            </c:ext>
          </c:extLst>
        </c:ser>
        <c:ser>
          <c:idx val="3"/>
          <c:order val="3"/>
          <c:tx>
            <c:strRef>
              <c:f>'dal 15 gennaio al 10 GEN 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'dal 15 gennaio al 10 GEN 22'!$I$20:$AC$20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A6C-455B-BA5C-3F90734116E5}"/>
            </c:ext>
          </c:extLst>
        </c:ser>
        <c:ser>
          <c:idx val="4"/>
          <c:order val="4"/>
          <c:tx>
            <c:strRef>
              <c:f>'dal 15 gennaio al 10 GEN 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'dal 15 gennaio al 10 GEN 22'!$I$21:$AC$21</c:f>
              <c:numCache>
                <c:formatCode>General</c:formatCode>
                <c:ptCount val="21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A6C-455B-BA5C-3F90734116E5}"/>
            </c:ext>
          </c:extLst>
        </c:ser>
        <c:ser>
          <c:idx val="5"/>
          <c:order val="5"/>
          <c:tx>
            <c:strRef>
              <c:f>'dal 15 gennaio al 10 GEN 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10 GEN 22'!$I$16:$AC$16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'dal 15 gennaio al 10 GEN 22'!$I$22:$AC$22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6C-455B-BA5C-3F90734116E5}"/>
            </c:ext>
          </c:extLst>
        </c:ser>
        <c:ser>
          <c:idx val="6"/>
          <c:order val="6"/>
          <c:tx>
            <c:strRef>
              <c:f>'dal 15 gennaio al 10 GEN 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'dal 15 gennaio al 10 GEN 22'!$I$23:$AC$23</c:f>
              <c:numCache>
                <c:formatCode>General</c:formatCode>
                <c:ptCount val="2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A6C-455B-BA5C-3F90734116E5}"/>
            </c:ext>
          </c:extLst>
        </c:ser>
        <c:ser>
          <c:idx val="7"/>
          <c:order val="7"/>
          <c:tx>
            <c:strRef>
              <c:f>'dal 15 gennaio al 10 GEN 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10 GEN 22'!$I$16:$AC$16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'dal 15 gennaio al 10 GEN 22'!$I$24:$AC$24</c:f>
              <c:numCache>
                <c:formatCode>General</c:formatCode>
                <c:ptCount val="21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A6C-455B-BA5C-3F90734116E5}"/>
            </c:ext>
          </c:extLst>
        </c:ser>
        <c:ser>
          <c:idx val="8"/>
          <c:order val="8"/>
          <c:tx>
            <c:strRef>
              <c:f>'dal 15 gennaio al 10 GEN 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10 GEN 22'!$I$16:$AC$16</c:f>
              <c:strCache>
                <c:ptCount val="21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</c:strCache>
            </c:strRef>
          </c:cat>
          <c:val>
            <c:numRef>
              <c:f>'dal 15 gennaio al 10 GEN 22'!$I$25:$AC$25</c:f>
              <c:numCache>
                <c:formatCode>General</c:formatCode>
                <c:ptCount val="21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A6C-455B-BA5C-3F9073411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1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950011608936165"/>
          <c:y val="0.8543942830461243"/>
          <c:w val="0.76308545469373135"/>
          <c:h val="0.130214471031139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5258861373E-2"/>
          <c:y val="4.3702820818434643E-2"/>
          <c:w val="0.89896897537419107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10 GEN 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10 GEN 22'!$I$31:$AT$31</c:f>
              <c:strCache>
                <c:ptCount val="38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7">
                  <c:v>17.01</c:v>
                </c:pt>
              </c:strCache>
            </c:strRef>
          </c:cat>
          <c:val>
            <c:numRef>
              <c:f>'dal 15 gennaio al 10 GEN 22'!$I$32:$AT$32</c:f>
              <c:numCache>
                <c:formatCode>General</c:formatCode>
                <c:ptCount val="38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0F-4AEE-8C3D-34F461B2F544}"/>
            </c:ext>
          </c:extLst>
        </c:ser>
        <c:ser>
          <c:idx val="1"/>
          <c:order val="1"/>
          <c:tx>
            <c:strRef>
              <c:f>'dal 15 gennaio al 10 GEN 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10 GEN 22'!$I$31:$AT$31</c:f>
              <c:strCache>
                <c:ptCount val="38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7">
                  <c:v>17.01</c:v>
                </c:pt>
              </c:strCache>
            </c:strRef>
          </c:cat>
          <c:val>
            <c:numRef>
              <c:f>'dal 15 gennaio al 10 GEN 22'!$I$33:$AT$33</c:f>
              <c:numCache>
                <c:formatCode>General</c:formatCode>
                <c:ptCount val="38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0F-4AEE-8C3D-34F461B2F544}"/>
            </c:ext>
          </c:extLst>
        </c:ser>
        <c:ser>
          <c:idx val="2"/>
          <c:order val="2"/>
          <c:tx>
            <c:strRef>
              <c:f>'dal 15 gennaio al 10 GEN 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1.2587013579824256E-2"/>
                  <c:y val="0.1182168031671626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30F-4AEE-8C3D-34F461B2F54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0F-4AEE-8C3D-34F461B2F544}"/>
                </c:ext>
              </c:extLst>
            </c:dLbl>
            <c:dLbl>
              <c:idx val="2"/>
              <c:layout>
                <c:manualLayout>
                  <c:x val="1.0330302398554559E-3"/>
                  <c:y val="0.1652416190451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30F-4AEE-8C3D-34F461B2F54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0F-4AEE-8C3D-34F461B2F54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30F-4AEE-8C3D-34F461B2F54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30F-4AEE-8C3D-34F461B2F54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30F-4AEE-8C3D-34F461B2F544}"/>
                </c:ext>
              </c:extLst>
            </c:dLbl>
            <c:dLbl>
              <c:idx val="7"/>
              <c:layout>
                <c:manualLayout>
                  <c:x val="3.3967391304347825E-3"/>
                  <c:y val="4.90523968784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30F-4AEE-8C3D-34F461B2F54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30F-4AEE-8C3D-34F461B2F54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30F-4AEE-8C3D-34F461B2F544}"/>
                </c:ext>
              </c:extLst>
            </c:dLbl>
            <c:dLbl>
              <c:idx val="10"/>
              <c:layout>
                <c:manualLayout>
                  <c:x val="-6.7934782608696483E-3"/>
                  <c:y val="-8.17530503792588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30F-4AEE-8C3D-34F461B2F54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30F-4AEE-8C3D-34F461B2F544}"/>
                </c:ext>
              </c:extLst>
            </c:dLbl>
            <c:dLbl>
              <c:idx val="13"/>
              <c:layout>
                <c:manualLayout>
                  <c:x val="-2.2011047871733423E-3"/>
                  <c:y val="0.164994425863991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30F-4AEE-8C3D-34F461B2F54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30F-4AEE-8C3D-34F461B2F544}"/>
                </c:ext>
              </c:extLst>
            </c:dLbl>
            <c:dLbl>
              <c:idx val="15"/>
              <c:layout>
                <c:manualLayout>
                  <c:x val="-7.9257246376811599E-3"/>
                  <c:y val="2.229654403567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330F-4AEE-8C3D-34F461B2F544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30F-4AEE-8C3D-34F461B2F544}"/>
                </c:ext>
              </c:extLst>
            </c:dLbl>
            <c:dLbl>
              <c:idx val="19"/>
              <c:layout>
                <c:manualLayout>
                  <c:x val="0"/>
                  <c:y val="5.82904110896818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30F-4AEE-8C3D-34F461B2F544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30F-4AEE-8C3D-34F461B2F544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30F-4AEE-8C3D-34F461B2F544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30F-4AEE-8C3D-34F461B2F544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30F-4AEE-8C3D-34F461B2F544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30F-4AEE-8C3D-34F461B2F544}"/>
                </c:ext>
              </c:extLst>
            </c:dLbl>
            <c:dLbl>
              <c:idx val="26"/>
              <c:layout>
                <c:manualLayout>
                  <c:x val="-1.2643650539429144E-16"/>
                  <c:y val="-4.0803287762777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30F-4AEE-8C3D-34F461B2F544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30F-4AEE-8C3D-34F461B2F544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30F-4AEE-8C3D-34F461B2F544}"/>
                </c:ext>
              </c:extLst>
            </c:dLbl>
            <c:dLbl>
              <c:idx val="31"/>
              <c:layout>
                <c:manualLayout>
                  <c:x val="-5.17246224543794E-3"/>
                  <c:y val="-1.3601095920925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330F-4AEE-8C3D-34F461B2F5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10 GEN 22'!$I$31:$AT$31</c:f>
              <c:strCache>
                <c:ptCount val="38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7">
                  <c:v>17.01</c:v>
                </c:pt>
              </c:strCache>
            </c:strRef>
          </c:cat>
          <c:val>
            <c:numRef>
              <c:f>'dal 15 gennaio al 10 GEN 22'!$I$34:$AT$34</c:f>
              <c:numCache>
                <c:formatCode>General</c:formatCode>
                <c:ptCount val="38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330F-4AEE-8C3D-34F461B2F5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18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Persone detenute positive al Covid-19 in Italia</a:t>
            </a: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Foglio1!$A$3:$A$22</c:f>
              <c:strCache>
                <c:ptCount val="2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ge.</c:v>
                </c:pt>
              </c:strCache>
            </c:strRef>
          </c:cat>
          <c:val>
            <c:numRef>
              <c:f>Foglio1!$B$3:$B$22</c:f>
              <c:numCache>
                <c:formatCode>General</c:formatCode>
                <c:ptCount val="20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F3-4D96-9F14-48F0459F5ACA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Foglio1!$A$3:$A$22</c:f>
              <c:strCache>
                <c:ptCount val="2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ge.</c:v>
                </c:pt>
              </c:strCache>
            </c:strRef>
          </c:cat>
          <c:val>
            <c:numRef>
              <c:f>Foglio1!$C$3:$C$22</c:f>
              <c:numCache>
                <c:formatCode>General</c:formatCode>
                <c:ptCount val="20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F3-4D96-9F14-48F0459F5ACA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Foglio1!$A$3:$A$22</c:f>
              <c:strCache>
                <c:ptCount val="2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ge.</c:v>
                </c:pt>
              </c:strCache>
            </c:strRef>
          </c:cat>
          <c:val>
            <c:numRef>
              <c:f>Foglio1!$D$3:$D$22</c:f>
              <c:numCache>
                <c:formatCode>General</c:formatCode>
                <c:ptCount val="20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F3-4D96-9F14-48F0459F5ACA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Foglio1!$A$3:$A$22</c:f>
              <c:strCache>
                <c:ptCount val="20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ge.</c:v>
                </c:pt>
              </c:strCache>
            </c:strRef>
          </c:cat>
          <c:val>
            <c:numRef>
              <c:f>Foglio1!$E$3:$E$22</c:f>
              <c:numCache>
                <c:formatCode>General</c:formatCode>
                <c:ptCount val="20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F3-4D96-9F14-48F0459F5A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17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75050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17 </a:t>
            </a:r>
            <a:r>
              <a:rPr lang="it-IT" sz="2800" b="1" dirty="0" smtClean="0"/>
              <a:t>gennaio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892931"/>
              </p:ext>
            </p:extLst>
          </p:nvPr>
        </p:nvGraphicFramePr>
        <p:xfrm>
          <a:off x="457204" y="987552"/>
          <a:ext cx="11639088" cy="5781334"/>
        </p:xfrm>
        <a:graphic>
          <a:graphicData uri="http://schemas.openxmlformats.org/drawingml/2006/table">
            <a:tbl>
              <a:tblPr/>
              <a:tblGrid>
                <a:gridCol w="503495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75095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25930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54587">
                  <a:extLst>
                    <a:ext uri="{9D8B030D-6E8A-4147-A177-3AD203B41FA5}">
                      <a16:colId xmlns:a16="http://schemas.microsoft.com/office/drawing/2014/main" val="336994102"/>
                    </a:ext>
                  </a:extLst>
                </a:gridCol>
                <a:gridCol w="437431">
                  <a:extLst>
                    <a:ext uri="{9D8B030D-6E8A-4147-A177-3AD203B41FA5}">
                      <a16:colId xmlns:a16="http://schemas.microsoft.com/office/drawing/2014/main" val="2018798648"/>
                    </a:ext>
                  </a:extLst>
                </a:gridCol>
                <a:gridCol w="377392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88895">
                  <a:extLst>
                    <a:ext uri="{9D8B030D-6E8A-4147-A177-3AD203B41FA5}">
                      <a16:colId xmlns:a16="http://schemas.microsoft.com/office/drawing/2014/main" val="2308737938"/>
                    </a:ext>
                  </a:extLst>
                </a:gridCol>
                <a:gridCol w="437431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334507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4308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46008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85970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463163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391464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577748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392096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283568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55042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616155">
                  <a:extLst>
                    <a:ext uri="{9D8B030D-6E8A-4147-A177-3AD203B41FA5}">
                      <a16:colId xmlns:a16="http://schemas.microsoft.com/office/drawing/2014/main" val="1618464286"/>
                    </a:ext>
                  </a:extLst>
                </a:gridCol>
                <a:gridCol w="616155">
                  <a:extLst>
                    <a:ext uri="{9D8B030D-6E8A-4147-A177-3AD203B41FA5}">
                      <a16:colId xmlns:a16="http://schemas.microsoft.com/office/drawing/2014/main" val="3546802450"/>
                    </a:ext>
                  </a:extLst>
                </a:gridCol>
                <a:gridCol w="529081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900118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804673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</a:tblGrid>
              <a:tr h="329314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‘22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6596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6937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816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4733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816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951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2123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7248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47982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84643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38410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10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9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al </a:t>
            </a:r>
            <a:r>
              <a:rPr lang="it-IT" b="1" dirty="0" smtClean="0"/>
              <a:t>17 </a:t>
            </a:r>
            <a:r>
              <a:rPr lang="it-IT" b="1" dirty="0" smtClean="0"/>
              <a:t>gennaio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044115"/>
              </p:ext>
            </p:extLst>
          </p:nvPr>
        </p:nvGraphicFramePr>
        <p:xfrm>
          <a:off x="383930" y="972272"/>
          <a:ext cx="11219805" cy="59816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287867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17 </a:t>
            </a:r>
            <a:r>
              <a:rPr lang="it-IT" b="1" dirty="0" smtClean="0"/>
              <a:t>gennaio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638702"/>
              </p:ext>
            </p:extLst>
          </p:nvPr>
        </p:nvGraphicFramePr>
        <p:xfrm>
          <a:off x="727706" y="914401"/>
          <a:ext cx="11311466" cy="5747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5312568"/>
              </p:ext>
            </p:extLst>
          </p:nvPr>
        </p:nvGraphicFramePr>
        <p:xfrm>
          <a:off x="636609" y="162046"/>
          <a:ext cx="11273740" cy="6470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1202</TotalTime>
  <Words>410</Words>
  <Application>Microsoft Office PowerPoint</Application>
  <PresentationFormat>Widescreen</PresentationFormat>
  <Paragraphs>264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131</cp:revision>
  <dcterms:created xsi:type="dcterms:W3CDTF">2021-02-16T11:24:19Z</dcterms:created>
  <dcterms:modified xsi:type="dcterms:W3CDTF">2022-01-17T15:50:17Z</dcterms:modified>
</cp:coreProperties>
</file>