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8B0D"/>
    <a:srgbClr val="F98C07"/>
    <a:srgbClr val="F30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293" autoAdjust="0"/>
    <p:restoredTop sz="94660"/>
  </p:normalViewPr>
  <p:slideViewPr>
    <p:cSldViewPr snapToGrid="0">
      <p:cViewPr>
        <p:scale>
          <a:sx n="66" d="100"/>
          <a:sy n="66" d="100"/>
        </p:scale>
        <p:origin x="706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7.01.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aggiornamento%2017.01.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258924357634048E-2"/>
          <c:y val="1.9786122917004226E-2"/>
          <c:w val="0.97747210972063525"/>
          <c:h val="0.7080924367486078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'dal 15 gennaio al 10 GEN 22'!$H$17</c:f>
              <c:strCache>
                <c:ptCount val="1"/>
                <c:pt idx="0">
                  <c:v>Regina Coeli 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22'!$I$17:$AC$17</c:f>
              <c:numCache>
                <c:formatCode>General</c:formatCode>
                <c:ptCount val="21"/>
                <c:pt idx="0">
                  <c:v>14</c:v>
                </c:pt>
                <c:pt idx="1">
                  <c:v>3</c:v>
                </c:pt>
                <c:pt idx="2">
                  <c:v>1</c:v>
                </c:pt>
                <c:pt idx="3">
                  <c:v>0</c:v>
                </c:pt>
                <c:pt idx="4">
                  <c:v>10</c:v>
                </c:pt>
                <c:pt idx="5">
                  <c:v>3</c:v>
                </c:pt>
                <c:pt idx="6">
                  <c:v>6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C-455B-BA5C-3F90734116E5}"/>
            </c:ext>
          </c:extLst>
        </c:ser>
        <c:ser>
          <c:idx val="1"/>
          <c:order val="1"/>
          <c:tx>
            <c:strRef>
              <c:f>'dal 15 gennaio al 10 GEN 22'!$H$18</c:f>
              <c:strCache>
                <c:ptCount val="1"/>
                <c:pt idx="0">
                  <c:v>Rebibbia (4 II.PP.)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22'!$I$18:$AC$18</c:f>
              <c:numCache>
                <c:formatCode>General</c:formatCode>
                <c:ptCount val="21"/>
                <c:pt idx="0">
                  <c:v>46</c:v>
                </c:pt>
                <c:pt idx="1">
                  <c:v>83</c:v>
                </c:pt>
                <c:pt idx="2">
                  <c:v>41</c:v>
                </c:pt>
                <c:pt idx="3">
                  <c:v>17</c:v>
                </c:pt>
                <c:pt idx="4">
                  <c:v>3</c:v>
                </c:pt>
                <c:pt idx="5">
                  <c:v>34</c:v>
                </c:pt>
                <c:pt idx="6">
                  <c:v>71</c:v>
                </c:pt>
                <c:pt idx="7">
                  <c:v>40</c:v>
                </c:pt>
                <c:pt idx="8">
                  <c:v>14</c:v>
                </c:pt>
                <c:pt idx="9">
                  <c:v>16</c:v>
                </c:pt>
                <c:pt idx="10">
                  <c:v>14</c:v>
                </c:pt>
                <c:pt idx="11">
                  <c:v>3</c:v>
                </c:pt>
                <c:pt idx="12">
                  <c:v>0</c:v>
                </c:pt>
                <c:pt idx="14">
                  <c:v>2</c:v>
                </c:pt>
                <c:pt idx="15">
                  <c:v>4</c:v>
                </c:pt>
                <c:pt idx="16">
                  <c:v>1</c:v>
                </c:pt>
                <c:pt idx="17">
                  <c:v>1</c:v>
                </c:pt>
                <c:pt idx="18">
                  <c:v>2</c:v>
                </c:pt>
                <c:pt idx="19">
                  <c:v>12</c:v>
                </c:pt>
                <c:pt idx="20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C-455B-BA5C-3F90734116E5}"/>
            </c:ext>
          </c:extLst>
        </c:ser>
        <c:ser>
          <c:idx val="2"/>
          <c:order val="2"/>
          <c:tx>
            <c:strRef>
              <c:f>'dal 15 gennaio al 10 GEN 22'!$H$19</c:f>
              <c:strCache>
                <c:ptCount val="1"/>
                <c:pt idx="0">
                  <c:v>Civitavecchia (2 II.PP.)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22'!$I$19:$AC$19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2</c:v>
                </c:pt>
                <c:pt idx="6">
                  <c:v>11</c:v>
                </c:pt>
                <c:pt idx="7">
                  <c:v>11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1</c:v>
                </c:pt>
                <c:pt idx="15">
                  <c:v>2</c:v>
                </c:pt>
                <c:pt idx="16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6C-455B-BA5C-3F90734116E5}"/>
            </c:ext>
          </c:extLst>
        </c:ser>
        <c:ser>
          <c:idx val="3"/>
          <c:order val="3"/>
          <c:tx>
            <c:strRef>
              <c:f>'dal 15 gennaio al 10 GEN 22'!$H$20</c:f>
              <c:strCache>
                <c:ptCount val="1"/>
                <c:pt idx="0">
                  <c:v>Velletri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22'!$I$20:$AC$20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0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A6C-455B-BA5C-3F90734116E5}"/>
            </c:ext>
          </c:extLst>
        </c:ser>
        <c:ser>
          <c:idx val="4"/>
          <c:order val="4"/>
          <c:tx>
            <c:strRef>
              <c:f>'dal 15 gennaio al 10 GEN 22'!$H$21</c:f>
              <c:strCache>
                <c:ptCount val="1"/>
                <c:pt idx="0">
                  <c:v>Frosinone/Cassino/Paliano: (3 II.PP.)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22'!$I$21:$AC$21</c:f>
              <c:numCache>
                <c:formatCode>General</c:formatCode>
                <c:ptCount val="21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6C-455B-BA5C-3F90734116E5}"/>
            </c:ext>
          </c:extLst>
        </c:ser>
        <c:ser>
          <c:idx val="5"/>
          <c:order val="5"/>
          <c:tx>
            <c:strRef>
              <c:f>'dal 15 gennaio al 10 GEN 22'!$H$22</c:f>
              <c:strCache>
                <c:ptCount val="1"/>
                <c:pt idx="0">
                  <c:v>Latina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22'!$I$22:$AC$22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6C-455B-BA5C-3F90734116E5}"/>
            </c:ext>
          </c:extLst>
        </c:ser>
        <c:ser>
          <c:idx val="6"/>
          <c:order val="6"/>
          <c:tx>
            <c:strRef>
              <c:f>'dal 15 gennaio al 10 GEN 22'!$H$23</c:f>
              <c:strCache>
                <c:ptCount val="1"/>
                <c:pt idx="0">
                  <c:v>Rieti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22'!$I$23:$AC$23</c:f>
              <c:numCache>
                <c:formatCode>General</c:formatCode>
                <c:ptCount val="2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20</c:v>
                </c:pt>
                <c:pt idx="4">
                  <c:v>14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A6C-455B-BA5C-3F90734116E5}"/>
            </c:ext>
          </c:extLst>
        </c:ser>
        <c:ser>
          <c:idx val="7"/>
          <c:order val="7"/>
          <c:tx>
            <c:strRef>
              <c:f>'dal 15 gennaio al 10 GEN 22'!$H$24</c:f>
              <c:strCache>
                <c:ptCount val="1"/>
                <c:pt idx="0">
                  <c:v>Viterbo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22'!$I$24:$AC$24</c:f>
              <c:numCache>
                <c:formatCode>General</c:formatCode>
                <c:ptCount val="21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1</c:v>
                </c:pt>
                <c:pt idx="17">
                  <c:v>0</c:v>
                </c:pt>
                <c:pt idx="18">
                  <c:v>0</c:v>
                </c:pt>
                <c:pt idx="19">
                  <c:v>2</c:v>
                </c:pt>
                <c:pt idx="2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6C-455B-BA5C-3F90734116E5}"/>
            </c:ext>
          </c:extLst>
        </c:ser>
        <c:ser>
          <c:idx val="8"/>
          <c:order val="8"/>
          <c:tx>
            <c:strRef>
              <c:f>'dal 15 gennaio al 10 GEN 22'!$H$25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'dal 15 gennaio al 10 GEN 22'!$I$16:$AC$16</c:f>
              <c:strCache>
                <c:ptCount val="21"/>
                <c:pt idx="0">
                  <c:v>15
 gen</c:v>
                </c:pt>
                <c:pt idx="1">
                  <c:v>29 
gen</c:v>
                </c:pt>
                <c:pt idx="2">
                  <c:v>15 
feb</c:v>
                </c:pt>
                <c:pt idx="3">
                  <c:v>1 
mar</c:v>
                </c:pt>
                <c:pt idx="4">
                  <c:v>15 
mar</c:v>
                </c:pt>
                <c:pt idx="5">
                  <c:v>29 
mar</c:v>
                </c:pt>
                <c:pt idx="6">
                  <c:v>12 
apr</c:v>
                </c:pt>
                <c:pt idx="7">
                  <c:v>26 
apr</c:v>
                </c:pt>
                <c:pt idx="8">
                  <c:v>10 
mag</c:v>
                </c:pt>
                <c:pt idx="9">
                  <c:v>24 
mag</c:v>
                </c:pt>
                <c:pt idx="10">
                  <c:v>7 
giu</c:v>
                </c:pt>
                <c:pt idx="11">
                  <c:v>21 
giu</c:v>
                </c:pt>
                <c:pt idx="12">
                  <c:v>12
lug</c:v>
                </c:pt>
                <c:pt idx="14">
                  <c:v>15 nov.</c:v>
                </c:pt>
                <c:pt idx="15">
                  <c:v> 22 nov.</c:v>
                </c:pt>
                <c:pt idx="16">
                  <c:v>29 nov.</c:v>
                </c:pt>
                <c:pt idx="17">
                  <c:v>13 dic.</c:v>
                </c:pt>
                <c:pt idx="18">
                  <c:v>27 dic.</c:v>
                </c:pt>
                <c:pt idx="19">
                  <c:v>10 gen.</c:v>
                </c:pt>
                <c:pt idx="20">
                  <c:v>17 gen.</c:v>
                </c:pt>
              </c:strCache>
            </c:strRef>
          </c:cat>
          <c:val>
            <c:numRef>
              <c:f>'dal 15 gennaio al 10 GEN 22'!$I$25:$AC$25</c:f>
              <c:numCache>
                <c:formatCode>General</c:formatCode>
                <c:ptCount val="21"/>
                <c:pt idx="0">
                  <c:v>68</c:v>
                </c:pt>
                <c:pt idx="1">
                  <c:v>90</c:v>
                </c:pt>
                <c:pt idx="2">
                  <c:v>45</c:v>
                </c:pt>
                <c:pt idx="3">
                  <c:v>43</c:v>
                </c:pt>
                <c:pt idx="4">
                  <c:v>29</c:v>
                </c:pt>
                <c:pt idx="5">
                  <c:v>39</c:v>
                </c:pt>
                <c:pt idx="6">
                  <c:v>89</c:v>
                </c:pt>
                <c:pt idx="7">
                  <c:v>52</c:v>
                </c:pt>
                <c:pt idx="8">
                  <c:v>17</c:v>
                </c:pt>
                <c:pt idx="9">
                  <c:v>18</c:v>
                </c:pt>
                <c:pt idx="10">
                  <c:v>15</c:v>
                </c:pt>
                <c:pt idx="11">
                  <c:v>3</c:v>
                </c:pt>
                <c:pt idx="12">
                  <c:v>1</c:v>
                </c:pt>
                <c:pt idx="14">
                  <c:v>3</c:v>
                </c:pt>
                <c:pt idx="15">
                  <c:v>8</c:v>
                </c:pt>
                <c:pt idx="16">
                  <c:v>2</c:v>
                </c:pt>
                <c:pt idx="17">
                  <c:v>1</c:v>
                </c:pt>
                <c:pt idx="18">
                  <c:v>4</c:v>
                </c:pt>
                <c:pt idx="19">
                  <c:v>16</c:v>
                </c:pt>
                <c:pt idx="20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A6C-455B-BA5C-3F90734116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9942528"/>
        <c:axId val="145325376"/>
      </c:barChart>
      <c:catAx>
        <c:axId val="209942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45325376"/>
        <c:crosses val="autoZero"/>
        <c:auto val="1"/>
        <c:lblAlgn val="ctr"/>
        <c:lblOffset val="100"/>
        <c:noMultiLvlLbl val="0"/>
      </c:catAx>
      <c:valAx>
        <c:axId val="145325376"/>
        <c:scaling>
          <c:orientation val="minMax"/>
          <c:max val="12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09942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950011608936165"/>
          <c:y val="0.8543942830461243"/>
          <c:w val="0.76308545469373135"/>
          <c:h val="0.130214471031139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69195258861373E-2"/>
          <c:y val="4.3702820818434643E-2"/>
          <c:w val="0.89896897537419107"/>
          <c:h val="0.82171188672929596"/>
        </c:manualLayout>
      </c:layout>
      <c:areaChart>
        <c:grouping val="stacked"/>
        <c:varyColors val="0"/>
        <c:ser>
          <c:idx val="0"/>
          <c:order val="0"/>
          <c:tx>
            <c:strRef>
              <c:f>'dal 15 gennaio al 10 GEN 22'!$H$32</c:f>
              <c:strCache>
                <c:ptCount val="1"/>
                <c:pt idx="0">
                  <c:v>positivi asintomatici o paucisintomatici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'dal 15 gennaio al 10 GEN 22'!$I$31:$AT$31</c:f>
              <c:strCache>
                <c:ptCount val="38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7">
                  <c:v>17.01</c:v>
                </c:pt>
              </c:strCache>
            </c:strRef>
          </c:cat>
          <c:val>
            <c:numRef>
              <c:f>'dal 15 gennaio al 10 GEN 22'!$I$32:$AT$32</c:f>
              <c:numCache>
                <c:formatCode>General</c:formatCode>
                <c:ptCount val="38"/>
                <c:pt idx="0">
                  <c:v>68</c:v>
                </c:pt>
                <c:pt idx="1">
                  <c:v>47</c:v>
                </c:pt>
                <c:pt idx="2">
                  <c:v>80</c:v>
                </c:pt>
                <c:pt idx="3">
                  <c:v>63</c:v>
                </c:pt>
                <c:pt idx="4">
                  <c:v>47</c:v>
                </c:pt>
                <c:pt idx="5">
                  <c:v>37</c:v>
                </c:pt>
                <c:pt idx="6">
                  <c:v>34</c:v>
                </c:pt>
                <c:pt idx="7">
                  <c:v>42</c:v>
                </c:pt>
                <c:pt idx="8">
                  <c:v>21</c:v>
                </c:pt>
                <c:pt idx="9">
                  <c:v>28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3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0F-4AEE-8C3D-34F461B2F544}"/>
            </c:ext>
          </c:extLst>
        </c:ser>
        <c:ser>
          <c:idx val="1"/>
          <c:order val="1"/>
          <c:tx>
            <c:strRef>
              <c:f>'dal 15 gennaio al 10 GEN 22'!$H$33</c:f>
              <c:strCache>
                <c:ptCount val="1"/>
                <c:pt idx="0">
                  <c:v>ricoverati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'dal 15 gennaio al 10 GEN 22'!$I$31:$AT$31</c:f>
              <c:strCache>
                <c:ptCount val="38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7">
                  <c:v>17.01</c:v>
                </c:pt>
              </c:strCache>
            </c:strRef>
          </c:cat>
          <c:val>
            <c:numRef>
              <c:f>'dal 15 gennaio al 10 GEN 22'!$I$33:$AT$33</c:f>
              <c:numCache>
                <c:formatCode>General</c:formatCode>
                <c:ptCount val="38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9</c:v>
                </c:pt>
                <c:pt idx="4">
                  <c:v>8</c:v>
                </c:pt>
                <c:pt idx="5">
                  <c:v>8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0F-4AEE-8C3D-34F461B2F544}"/>
            </c:ext>
          </c:extLst>
        </c:ser>
        <c:ser>
          <c:idx val="2"/>
          <c:order val="2"/>
          <c:tx>
            <c:strRef>
              <c:f>'dal 15 gennaio al 10 GEN 22'!$H$34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25400">
              <a:noFill/>
            </a:ln>
            <a:effectLst/>
          </c:spPr>
          <c:dLbls>
            <c:dLbl>
              <c:idx val="0"/>
              <c:layout>
                <c:manualLayout>
                  <c:x val="1.2587013579824256E-2"/>
                  <c:y val="0.1182168031671626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30F-4AEE-8C3D-34F461B2F544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0F-4AEE-8C3D-34F461B2F544}"/>
                </c:ext>
              </c:extLst>
            </c:dLbl>
            <c:dLbl>
              <c:idx val="2"/>
              <c:layout>
                <c:manualLayout>
                  <c:x val="1.0330302398554559E-3"/>
                  <c:y val="0.1652416190451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30F-4AEE-8C3D-34F461B2F54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0F-4AEE-8C3D-34F461B2F54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30F-4AEE-8C3D-34F461B2F54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0F-4AEE-8C3D-34F461B2F54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0F-4AEE-8C3D-34F461B2F544}"/>
                </c:ext>
              </c:extLst>
            </c:dLbl>
            <c:dLbl>
              <c:idx val="7"/>
              <c:layout>
                <c:manualLayout>
                  <c:x val="3.3967391304347825E-3"/>
                  <c:y val="4.90523968784838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30F-4AEE-8C3D-34F461B2F54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30F-4AEE-8C3D-34F461B2F54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30F-4AEE-8C3D-34F461B2F544}"/>
                </c:ext>
              </c:extLst>
            </c:dLbl>
            <c:dLbl>
              <c:idx val="10"/>
              <c:layout>
                <c:manualLayout>
                  <c:x val="-6.7934782608696483E-3"/>
                  <c:y val="-8.175305037925881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330F-4AEE-8C3D-34F461B2F544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30F-4AEE-8C3D-34F461B2F544}"/>
                </c:ext>
              </c:extLst>
            </c:dLbl>
            <c:dLbl>
              <c:idx val="13"/>
              <c:layout>
                <c:manualLayout>
                  <c:x val="-2.2011047871733423E-3"/>
                  <c:y val="0.164994425863991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330F-4AEE-8C3D-34F461B2F544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30F-4AEE-8C3D-34F461B2F544}"/>
                </c:ext>
              </c:extLst>
            </c:dLbl>
            <c:dLbl>
              <c:idx val="15"/>
              <c:layout>
                <c:manualLayout>
                  <c:x val="-7.9257246376811599E-3"/>
                  <c:y val="2.2296544035674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330F-4AEE-8C3D-34F461B2F544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30F-4AEE-8C3D-34F461B2F544}"/>
                </c:ext>
              </c:extLst>
            </c:dLbl>
            <c:dLbl>
              <c:idx val="19"/>
              <c:layout>
                <c:manualLayout>
                  <c:x val="0"/>
                  <c:y val="5.82904110896818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330F-4AEE-8C3D-34F461B2F544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30F-4AEE-8C3D-34F461B2F544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30F-4AEE-8C3D-34F461B2F544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30F-4AEE-8C3D-34F461B2F544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30F-4AEE-8C3D-34F461B2F544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30F-4AEE-8C3D-34F461B2F544}"/>
                </c:ext>
              </c:extLst>
            </c:dLbl>
            <c:dLbl>
              <c:idx val="26"/>
              <c:layout>
                <c:manualLayout>
                  <c:x val="-1.2643650539429144E-16"/>
                  <c:y val="-4.0803287762777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330F-4AEE-8C3D-34F461B2F544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30F-4AEE-8C3D-34F461B2F544}"/>
                </c:ext>
              </c:extLst>
            </c:dLbl>
            <c:dLbl>
              <c:idx val="3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30F-4AEE-8C3D-34F461B2F544}"/>
                </c:ext>
              </c:extLst>
            </c:dLbl>
            <c:dLbl>
              <c:idx val="31"/>
              <c:layout>
                <c:manualLayout>
                  <c:x val="-5.17246224543794E-3"/>
                  <c:y val="-1.36010959209257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330F-4AEE-8C3D-34F461B2F5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'dal 15 gennaio al 10 GEN 22'!$I$31:$AT$31</c:f>
              <c:strCache>
                <c:ptCount val="38"/>
                <c:pt idx="0">
                  <c:v>15.01</c:v>
                </c:pt>
                <c:pt idx="2">
                  <c:v>29.01</c:v>
                </c:pt>
                <c:pt idx="7">
                  <c:v>01.03</c:v>
                </c:pt>
                <c:pt idx="10">
                  <c:v>22.03</c:v>
                </c:pt>
                <c:pt idx="13">
                  <c:v>12.04</c:v>
                </c:pt>
                <c:pt idx="17">
                  <c:v>10.05</c:v>
                </c:pt>
                <c:pt idx="21">
                  <c:v>07.06</c:v>
                </c:pt>
                <c:pt idx="26">
                  <c:v>12.07</c:v>
                </c:pt>
                <c:pt idx="31">
                  <c:v>21.11</c:v>
                </c:pt>
                <c:pt idx="34">
                  <c:v>13.12</c:v>
                </c:pt>
                <c:pt idx="37">
                  <c:v>17.01</c:v>
                </c:pt>
              </c:strCache>
            </c:strRef>
          </c:cat>
          <c:val>
            <c:numRef>
              <c:f>'dal 15 gennaio al 10 GEN 22'!$I$34:$AT$34</c:f>
              <c:numCache>
                <c:formatCode>General</c:formatCode>
                <c:ptCount val="38"/>
                <c:pt idx="0">
                  <c:v>68</c:v>
                </c:pt>
                <c:pt idx="1">
                  <c:v>51</c:v>
                </c:pt>
                <c:pt idx="2">
                  <c:v>90</c:v>
                </c:pt>
                <c:pt idx="3">
                  <c:v>72</c:v>
                </c:pt>
                <c:pt idx="4">
                  <c:v>55</c:v>
                </c:pt>
                <c:pt idx="5">
                  <c:v>45</c:v>
                </c:pt>
                <c:pt idx="6">
                  <c:v>36</c:v>
                </c:pt>
                <c:pt idx="7">
                  <c:v>43</c:v>
                </c:pt>
                <c:pt idx="8">
                  <c:v>22</c:v>
                </c:pt>
                <c:pt idx="9">
                  <c:v>29</c:v>
                </c:pt>
                <c:pt idx="10">
                  <c:v>19</c:v>
                </c:pt>
                <c:pt idx="11">
                  <c:v>39</c:v>
                </c:pt>
                <c:pt idx="12">
                  <c:v>84</c:v>
                </c:pt>
                <c:pt idx="13">
                  <c:v>89</c:v>
                </c:pt>
                <c:pt idx="14">
                  <c:v>77</c:v>
                </c:pt>
                <c:pt idx="15">
                  <c:v>52</c:v>
                </c:pt>
                <c:pt idx="16">
                  <c:v>40</c:v>
                </c:pt>
                <c:pt idx="17">
                  <c:v>17</c:v>
                </c:pt>
                <c:pt idx="18">
                  <c:v>8</c:v>
                </c:pt>
                <c:pt idx="19">
                  <c:v>18</c:v>
                </c:pt>
                <c:pt idx="20">
                  <c:v>16</c:v>
                </c:pt>
                <c:pt idx="21">
                  <c:v>15</c:v>
                </c:pt>
                <c:pt idx="22">
                  <c:v>11</c:v>
                </c:pt>
                <c:pt idx="23">
                  <c:v>3</c:v>
                </c:pt>
                <c:pt idx="24">
                  <c:v>2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8</c:v>
                </c:pt>
                <c:pt idx="32">
                  <c:v>2</c:v>
                </c:pt>
                <c:pt idx="33">
                  <c:v>1</c:v>
                </c:pt>
                <c:pt idx="34">
                  <c:v>1</c:v>
                </c:pt>
                <c:pt idx="35">
                  <c:v>4</c:v>
                </c:pt>
                <c:pt idx="36">
                  <c:v>16</c:v>
                </c:pt>
                <c:pt idx="37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330F-4AEE-8C3D-34F461B2F5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9943040"/>
        <c:axId val="219604672"/>
      </c:areaChart>
      <c:catAx>
        <c:axId val="209943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1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19604672"/>
        <c:crosses val="autoZero"/>
        <c:auto val="1"/>
        <c:lblAlgn val="ctr"/>
        <c:lblOffset val="100"/>
        <c:noMultiLvlLbl val="0"/>
      </c:catAx>
      <c:valAx>
        <c:axId val="219604672"/>
        <c:scaling>
          <c:orientation val="minMax"/>
          <c:max val="18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099430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764655499644744"/>
          <c:y val="0.94842665244777857"/>
          <c:w val="0.39378755482506295"/>
          <c:h val="3.98386656055057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it-IT"/>
              <a:t>Persone detenute positive al Covid-19 in Italia</a:t>
            </a:r>
          </a:p>
        </c:rich>
      </c:tx>
      <c:layout/>
      <c:overlay val="0"/>
      <c:spPr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1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Foglio1!$A$3:$A$22</c:f>
              <c:strCache>
                <c:ptCount val="2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ge.</c:v>
                </c:pt>
              </c:strCache>
            </c:strRef>
          </c:cat>
          <c:val>
            <c:numRef>
              <c:f>Foglio1!$B$3:$B$22</c:f>
              <c:numCache>
                <c:formatCode>General</c:formatCode>
                <c:ptCount val="20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  <c:pt idx="14">
                  <c:v>193</c:v>
                </c:pt>
                <c:pt idx="15">
                  <c:v>236</c:v>
                </c:pt>
                <c:pt idx="16">
                  <c:v>339</c:v>
                </c:pt>
                <c:pt idx="17">
                  <c:v>501</c:v>
                </c:pt>
                <c:pt idx="18">
                  <c:v>786</c:v>
                </c:pt>
                <c:pt idx="19" formatCode="_-* #,##0_-;\-* #,##0_-;_-* &quot;-&quot;??_-;_-@_-">
                  <c:v>1511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F3-4D96-9F14-48F0459F5ACA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Foglio1!$A$3:$A$22</c:f>
              <c:strCache>
                <c:ptCount val="2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ge.</c:v>
                </c:pt>
              </c:strCache>
            </c:strRef>
          </c:cat>
          <c:val>
            <c:numRef>
              <c:f>Foglio1!$C$3:$C$22</c:f>
              <c:numCache>
                <c:formatCode>General</c:formatCode>
                <c:ptCount val="20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3</c:v>
                </c:pt>
                <c:pt idx="18">
                  <c:v>12</c:v>
                </c:pt>
                <c:pt idx="1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F3-4D96-9F14-48F0459F5ACA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Foglio1!$A$3:$A$22</c:f>
              <c:strCache>
                <c:ptCount val="2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ge.</c:v>
                </c:pt>
              </c:strCache>
            </c:strRef>
          </c:cat>
          <c:val>
            <c:numRef>
              <c:f>Foglio1!$D$3:$D$22</c:f>
              <c:numCache>
                <c:formatCode>General</c:formatCode>
                <c:ptCount val="20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3</c:v>
                </c:pt>
                <c:pt idx="17">
                  <c:v>6</c:v>
                </c:pt>
                <c:pt idx="18">
                  <c:v>6</c:v>
                </c:pt>
                <c:pt idx="1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F3-4D96-9F14-48F0459F5ACA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Foglio1!$A$3:$A$22</c:f>
              <c:strCache>
                <c:ptCount val="20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  <c:pt idx="14">
                  <c:v>6 dic.</c:v>
                </c:pt>
                <c:pt idx="15">
                  <c:v>13 dic.</c:v>
                </c:pt>
                <c:pt idx="16">
                  <c:v>20. dic.</c:v>
                </c:pt>
                <c:pt idx="17">
                  <c:v>27 dic.</c:v>
                </c:pt>
                <c:pt idx="18">
                  <c:v>3 gen.</c:v>
                </c:pt>
                <c:pt idx="19">
                  <c:v>10 ge.</c:v>
                </c:pt>
              </c:strCache>
            </c:strRef>
          </c:cat>
          <c:val>
            <c:numRef>
              <c:f>Foglio1!$E$3:$E$22</c:f>
              <c:numCache>
                <c:formatCode>General</c:formatCode>
                <c:ptCount val="20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  <c:pt idx="14">
                  <c:v>196</c:v>
                </c:pt>
                <c:pt idx="15">
                  <c:v>239</c:v>
                </c:pt>
                <c:pt idx="16">
                  <c:v>344</c:v>
                </c:pt>
                <c:pt idx="17">
                  <c:v>510</c:v>
                </c:pt>
                <c:pt idx="18">
                  <c:v>804</c:v>
                </c:pt>
                <c:pt idx="19" formatCode="_-* #,##0_-;\-* #,##0_-;_-* &quot;-&quot;??_-;_-@_-">
                  <c:v>1542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6F3-4D96-9F14-48F0459F5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1700"/>
          <c:min val="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chemeClr val="tx1"/>
          </a:solidFill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779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07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0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766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453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31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37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22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252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638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7900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281F-00D8-464F-A07C-DAC407B65616}" type="datetimeFigureOut">
              <a:rPr lang="it-IT" smtClean="0"/>
              <a:t>17/01/2022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C22E1-5FC1-4644-B49D-957CE59507F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2392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46"/>
            <a:ext cx="12192001" cy="750506"/>
          </a:xfr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it-IT" sz="2800" b="1" dirty="0" smtClean="0"/>
              <a:t>Situazione della diffusione del Covid-19 tra i detenuti reclusi negli Istituti di Pena del Lazio dal 15 gennaio 2021 al </a:t>
            </a:r>
            <a:r>
              <a:rPr lang="it-IT" sz="2800" b="1" dirty="0" smtClean="0"/>
              <a:t>17 </a:t>
            </a:r>
            <a:r>
              <a:rPr lang="it-IT" sz="2800" b="1" dirty="0" smtClean="0"/>
              <a:t>gennaio 2022</a:t>
            </a:r>
            <a:endParaRPr lang="it-IT" sz="2800" b="1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892931"/>
              </p:ext>
            </p:extLst>
          </p:nvPr>
        </p:nvGraphicFramePr>
        <p:xfrm>
          <a:off x="457204" y="987552"/>
          <a:ext cx="11639088" cy="5781334"/>
        </p:xfrm>
        <a:graphic>
          <a:graphicData uri="http://schemas.openxmlformats.org/drawingml/2006/table">
            <a:tbl>
              <a:tblPr/>
              <a:tblGrid>
                <a:gridCol w="503495">
                  <a:extLst>
                    <a:ext uri="{9D8B030D-6E8A-4147-A177-3AD203B41FA5}">
                      <a16:colId xmlns:a16="http://schemas.microsoft.com/office/drawing/2014/main" val="3678982572"/>
                    </a:ext>
                  </a:extLst>
                </a:gridCol>
                <a:gridCol w="975095">
                  <a:extLst>
                    <a:ext uri="{9D8B030D-6E8A-4147-A177-3AD203B41FA5}">
                      <a16:colId xmlns:a16="http://schemas.microsoft.com/office/drawing/2014/main" val="3694388136"/>
                    </a:ext>
                  </a:extLst>
                </a:gridCol>
                <a:gridCol w="325930">
                  <a:extLst>
                    <a:ext uri="{9D8B030D-6E8A-4147-A177-3AD203B41FA5}">
                      <a16:colId xmlns:a16="http://schemas.microsoft.com/office/drawing/2014/main" val="299421036"/>
                    </a:ext>
                  </a:extLst>
                </a:gridCol>
                <a:gridCol w="454587">
                  <a:extLst>
                    <a:ext uri="{9D8B030D-6E8A-4147-A177-3AD203B41FA5}">
                      <a16:colId xmlns:a16="http://schemas.microsoft.com/office/drawing/2014/main" val="336994102"/>
                    </a:ext>
                  </a:extLst>
                </a:gridCol>
                <a:gridCol w="437431">
                  <a:extLst>
                    <a:ext uri="{9D8B030D-6E8A-4147-A177-3AD203B41FA5}">
                      <a16:colId xmlns:a16="http://schemas.microsoft.com/office/drawing/2014/main" val="2018798648"/>
                    </a:ext>
                  </a:extLst>
                </a:gridCol>
                <a:gridCol w="377392">
                  <a:extLst>
                    <a:ext uri="{9D8B030D-6E8A-4147-A177-3AD203B41FA5}">
                      <a16:colId xmlns:a16="http://schemas.microsoft.com/office/drawing/2014/main" val="2673930764"/>
                    </a:ext>
                  </a:extLst>
                </a:gridCol>
                <a:gridCol w="488895">
                  <a:extLst>
                    <a:ext uri="{9D8B030D-6E8A-4147-A177-3AD203B41FA5}">
                      <a16:colId xmlns:a16="http://schemas.microsoft.com/office/drawing/2014/main" val="2308737938"/>
                    </a:ext>
                  </a:extLst>
                </a:gridCol>
                <a:gridCol w="437431">
                  <a:extLst>
                    <a:ext uri="{9D8B030D-6E8A-4147-A177-3AD203B41FA5}">
                      <a16:colId xmlns:a16="http://schemas.microsoft.com/office/drawing/2014/main" val="2991445641"/>
                    </a:ext>
                  </a:extLst>
                </a:gridCol>
                <a:gridCol w="334507">
                  <a:extLst>
                    <a:ext uri="{9D8B030D-6E8A-4147-A177-3AD203B41FA5}">
                      <a16:colId xmlns:a16="http://schemas.microsoft.com/office/drawing/2014/main" val="2998623051"/>
                    </a:ext>
                  </a:extLst>
                </a:gridCol>
                <a:gridCol w="34308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446008">
                  <a:extLst>
                    <a:ext uri="{9D8B030D-6E8A-4147-A177-3AD203B41FA5}">
                      <a16:colId xmlns:a16="http://schemas.microsoft.com/office/drawing/2014/main" val="2101286815"/>
                    </a:ext>
                  </a:extLst>
                </a:gridCol>
                <a:gridCol w="385970">
                  <a:extLst>
                    <a:ext uri="{9D8B030D-6E8A-4147-A177-3AD203B41FA5}">
                      <a16:colId xmlns:a16="http://schemas.microsoft.com/office/drawing/2014/main" val="1276950095"/>
                    </a:ext>
                  </a:extLst>
                </a:gridCol>
                <a:gridCol w="463163">
                  <a:extLst>
                    <a:ext uri="{9D8B030D-6E8A-4147-A177-3AD203B41FA5}">
                      <a16:colId xmlns:a16="http://schemas.microsoft.com/office/drawing/2014/main" val="834425259"/>
                    </a:ext>
                  </a:extLst>
                </a:gridCol>
                <a:gridCol w="391464">
                  <a:extLst>
                    <a:ext uri="{9D8B030D-6E8A-4147-A177-3AD203B41FA5}">
                      <a16:colId xmlns:a16="http://schemas.microsoft.com/office/drawing/2014/main" val="1337673494"/>
                    </a:ext>
                  </a:extLst>
                </a:gridCol>
                <a:gridCol w="577748">
                  <a:extLst>
                    <a:ext uri="{9D8B030D-6E8A-4147-A177-3AD203B41FA5}">
                      <a16:colId xmlns:a16="http://schemas.microsoft.com/office/drawing/2014/main" val="2043173627"/>
                    </a:ext>
                  </a:extLst>
                </a:gridCol>
                <a:gridCol w="392096">
                  <a:extLst>
                    <a:ext uri="{9D8B030D-6E8A-4147-A177-3AD203B41FA5}">
                      <a16:colId xmlns:a16="http://schemas.microsoft.com/office/drawing/2014/main" val="2433801151"/>
                    </a:ext>
                  </a:extLst>
                </a:gridCol>
                <a:gridCol w="283568">
                  <a:extLst>
                    <a:ext uri="{9D8B030D-6E8A-4147-A177-3AD203B41FA5}">
                      <a16:colId xmlns:a16="http://schemas.microsoft.com/office/drawing/2014/main" val="4011647543"/>
                    </a:ext>
                  </a:extLst>
                </a:gridCol>
                <a:gridCol w="555042">
                  <a:extLst>
                    <a:ext uri="{9D8B030D-6E8A-4147-A177-3AD203B41FA5}">
                      <a16:colId xmlns:a16="http://schemas.microsoft.com/office/drawing/2014/main" val="2975630413"/>
                    </a:ext>
                  </a:extLst>
                </a:gridCol>
                <a:gridCol w="616155">
                  <a:extLst>
                    <a:ext uri="{9D8B030D-6E8A-4147-A177-3AD203B41FA5}">
                      <a16:colId xmlns:a16="http://schemas.microsoft.com/office/drawing/2014/main" val="1618464286"/>
                    </a:ext>
                  </a:extLst>
                </a:gridCol>
                <a:gridCol w="616155">
                  <a:extLst>
                    <a:ext uri="{9D8B030D-6E8A-4147-A177-3AD203B41FA5}">
                      <a16:colId xmlns:a16="http://schemas.microsoft.com/office/drawing/2014/main" val="3546802450"/>
                    </a:ext>
                  </a:extLst>
                </a:gridCol>
                <a:gridCol w="529081">
                  <a:extLst>
                    <a:ext uri="{9D8B030D-6E8A-4147-A177-3AD203B41FA5}">
                      <a16:colId xmlns:a16="http://schemas.microsoft.com/office/drawing/2014/main" val="3731406738"/>
                    </a:ext>
                  </a:extLst>
                </a:gridCol>
                <a:gridCol w="900118">
                  <a:extLst>
                    <a:ext uri="{9D8B030D-6E8A-4147-A177-3AD203B41FA5}">
                      <a16:colId xmlns:a16="http://schemas.microsoft.com/office/drawing/2014/main" val="4264862028"/>
                    </a:ext>
                  </a:extLst>
                </a:gridCol>
                <a:gridCol w="804673">
                  <a:extLst>
                    <a:ext uri="{9D8B030D-6E8A-4147-A177-3AD203B41FA5}">
                      <a16:colId xmlns:a16="http://schemas.microsoft.com/office/drawing/2014/main" val="1144450613"/>
                    </a:ext>
                  </a:extLst>
                </a:gridCol>
              </a:tblGrid>
              <a:tr h="329314"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ASL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ISTITUTI DI PENA </a:t>
                      </a: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feb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apr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03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mag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giu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lug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 rowSpan="13">
                  <a:txBody>
                    <a:bodyPr/>
                    <a:lstStyle/>
                    <a:p>
                      <a:pPr algn="ctr" rtl="0" fontAlgn="b"/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4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Nov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13 </a:t>
                      </a:r>
                    </a:p>
                    <a:p>
                      <a:pPr algn="ctr" rtl="0" fontAlgn="b"/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27</a:t>
                      </a: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dic.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10 </a:t>
                      </a:r>
                      <a:endParaRPr lang="it-IT" sz="1400" b="1" i="0" u="none" strike="noStrike" dirty="0" smtClean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gen</a:t>
                      </a:r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.</a:t>
                      </a:r>
                      <a:r>
                        <a:rPr lang="it-IT" sz="14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 ‘22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17 genn.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974704"/>
                  </a:ext>
                </a:extLst>
              </a:tr>
              <a:tr h="325304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Regina Coeli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36762"/>
                  </a:ext>
                </a:extLst>
              </a:tr>
              <a:tr h="36596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Rebibbia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5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 </a:t>
                      </a:r>
                      <a:endParaRPr lang="it-IT" sz="13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</a:t>
                      </a:r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</a:p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052278"/>
                  </a:ext>
                </a:extLst>
              </a:tr>
              <a:tr h="469378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(4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Istituti)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736440"/>
                  </a:ext>
                </a:extLst>
              </a:tr>
              <a:tr h="378167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Civitavecchia 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996507"/>
                  </a:ext>
                </a:extLst>
              </a:tr>
              <a:tr h="44733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(2 Istituti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664223"/>
                  </a:ext>
                </a:extLst>
              </a:tr>
              <a:tr h="3781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Roma 6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Velletri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6257765"/>
                  </a:ext>
                </a:extLst>
              </a:tr>
              <a:tr h="89515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Frosinone; Cassino; Paliano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621194"/>
                  </a:ext>
                </a:extLst>
              </a:tr>
              <a:tr h="3212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Latina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215453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Rieti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E3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4773011"/>
                  </a:ext>
                </a:extLst>
              </a:tr>
              <a:tr h="4798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Viterbo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(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semiliberi)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7618872"/>
                  </a:ext>
                </a:extLst>
              </a:tr>
              <a:tr h="284643">
                <a:tc rowSpan="2" grid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Totale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590886"/>
                  </a:ext>
                </a:extLst>
              </a:tr>
              <a:tr h="638410">
                <a:tc gridSpan="2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10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9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7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 cui 1 </a:t>
                      </a:r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cui 1 </a:t>
                      </a:r>
                    </a:p>
                    <a:p>
                      <a:pPr algn="ctr" rtl="0" fontAlgn="ctr"/>
                      <a:r>
                        <a:rPr lang="it-IT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ric.</a:t>
                      </a:r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178" marR="3178" marT="317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1382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670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ttotitolo 2"/>
          <p:cNvSpPr txBox="1">
            <a:spLocks/>
          </p:cNvSpPr>
          <p:nvPr/>
        </p:nvSpPr>
        <p:spPr>
          <a:xfrm>
            <a:off x="493775" y="28482"/>
            <a:ext cx="11109960" cy="1047058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Situazione della diffusione del Covid-19 tra i detenuti reclusi negli Istituti di Pena del Lazio dal 15 gennaio al </a:t>
            </a:r>
            <a:r>
              <a:rPr lang="it-IT" b="1" dirty="0" smtClean="0"/>
              <a:t>17 </a:t>
            </a:r>
            <a:r>
              <a:rPr lang="it-IT" b="1" dirty="0" smtClean="0"/>
              <a:t>gennaio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3044115"/>
              </p:ext>
            </p:extLst>
          </p:nvPr>
        </p:nvGraphicFramePr>
        <p:xfrm>
          <a:off x="383930" y="972272"/>
          <a:ext cx="11219805" cy="5981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259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 txBox="1">
            <a:spLocks/>
          </p:cNvSpPr>
          <p:nvPr/>
        </p:nvSpPr>
        <p:spPr>
          <a:xfrm>
            <a:off x="287867" y="0"/>
            <a:ext cx="11311466" cy="1061049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it-IT" b="1" dirty="0" smtClean="0"/>
              <a:t>Andamento della diffusione del Covid-19 tra i detenuti reclusi nell’insieme degli Istituti di Pena del Lazio dal 15 gennaio al </a:t>
            </a:r>
            <a:r>
              <a:rPr lang="it-IT" b="1" dirty="0" smtClean="0"/>
              <a:t>17 </a:t>
            </a:r>
            <a:r>
              <a:rPr lang="it-IT" b="1" dirty="0" smtClean="0"/>
              <a:t>gennaio 2022</a:t>
            </a:r>
            <a:endParaRPr lang="it-IT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2638702"/>
              </p:ext>
            </p:extLst>
          </p:nvPr>
        </p:nvGraphicFramePr>
        <p:xfrm>
          <a:off x="727706" y="914401"/>
          <a:ext cx="11311466" cy="5747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92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5312568"/>
              </p:ext>
            </p:extLst>
          </p:nvPr>
        </p:nvGraphicFramePr>
        <p:xfrm>
          <a:off x="636609" y="162046"/>
          <a:ext cx="11273740" cy="6470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03023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410</Words>
  <Application>Microsoft Office PowerPoint</Application>
  <PresentationFormat>Widescreen</PresentationFormat>
  <Paragraphs>264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Lorenzo</cp:lastModifiedBy>
  <cp:revision>131</cp:revision>
  <dcterms:created xsi:type="dcterms:W3CDTF">2021-02-16T11:24:19Z</dcterms:created>
  <dcterms:modified xsi:type="dcterms:W3CDTF">2022-01-17T15:50:17Z</dcterms:modified>
</cp:coreProperties>
</file>