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1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4.01.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4.01.2022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8924357634048E-2"/>
          <c:y val="1.9786122917004226E-2"/>
          <c:w val="0.97747210972063525"/>
          <c:h val="0.793018883637768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10 GEN 22'!$H$17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10 GEN 22'!$I$16:$AD$16</c:f>
              <c:strCache>
                <c:ptCount val="22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1">
                  <c:v>24-gen</c:v>
                </c:pt>
              </c:strCache>
            </c:strRef>
          </c:cat>
          <c:val>
            <c:numRef>
              <c:f>'dal 15 gennaio al 10 GEN 22'!$I$17:$AD$17</c:f>
              <c:numCache>
                <c:formatCode>General</c:formatCode>
                <c:ptCount val="22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10</c:v>
                </c:pt>
                <c:pt idx="21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63-48DB-A89B-8A8116364994}"/>
            </c:ext>
          </c:extLst>
        </c:ser>
        <c:ser>
          <c:idx val="1"/>
          <c:order val="1"/>
          <c:tx>
            <c:strRef>
              <c:f>'dal 15 gennaio al 10 GEN 22'!$H$18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10 GEN 22'!$I$16:$AD$16</c:f>
              <c:strCache>
                <c:ptCount val="22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1">
                  <c:v>24-gen</c:v>
                </c:pt>
              </c:strCache>
            </c:strRef>
          </c:cat>
          <c:val>
            <c:numRef>
              <c:f>'dal 15 gennaio al 10 GEN 22'!$I$18:$AD$18</c:f>
              <c:numCache>
                <c:formatCode>General</c:formatCode>
                <c:ptCount val="22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17</c:v>
                </c:pt>
                <c:pt idx="4">
                  <c:v>3</c:v>
                </c:pt>
                <c:pt idx="5">
                  <c:v>34</c:v>
                </c:pt>
                <c:pt idx="6">
                  <c:v>71</c:v>
                </c:pt>
                <c:pt idx="7">
                  <c:v>40</c:v>
                </c:pt>
                <c:pt idx="8">
                  <c:v>14</c:v>
                </c:pt>
                <c:pt idx="9">
                  <c:v>16</c:v>
                </c:pt>
                <c:pt idx="10">
                  <c:v>14</c:v>
                </c:pt>
                <c:pt idx="11">
                  <c:v>3</c:v>
                </c:pt>
                <c:pt idx="12">
                  <c:v>0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12</c:v>
                </c:pt>
                <c:pt idx="20">
                  <c:v>23</c:v>
                </c:pt>
                <c:pt idx="2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63-48DB-A89B-8A8116364994}"/>
            </c:ext>
          </c:extLst>
        </c:ser>
        <c:ser>
          <c:idx val="2"/>
          <c:order val="2"/>
          <c:tx>
            <c:strRef>
              <c:f>'dal 15 gennaio al 10 GEN 22'!$H$19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10 GEN 22'!$I$16:$AD$16</c:f>
              <c:strCache>
                <c:ptCount val="22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1">
                  <c:v>24-gen</c:v>
                </c:pt>
              </c:strCache>
            </c:strRef>
          </c:cat>
          <c:val>
            <c:numRef>
              <c:f>'dal 15 gennaio al 10 GEN 22'!$I$19:$AD$19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63-48DB-A89B-8A8116364994}"/>
            </c:ext>
          </c:extLst>
        </c:ser>
        <c:ser>
          <c:idx val="3"/>
          <c:order val="3"/>
          <c:tx>
            <c:strRef>
              <c:f>'dal 15 gennaio al 10 GEN 22'!$H$20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10 GEN 22'!$I$16:$AD$16</c:f>
              <c:strCache>
                <c:ptCount val="22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1">
                  <c:v>24-gen</c:v>
                </c:pt>
              </c:strCache>
            </c:strRef>
          </c:cat>
          <c:val>
            <c:numRef>
              <c:f>'dal 15 gennaio al 10 GEN 22'!$I$20:$AD$20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  <c:pt idx="2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63-48DB-A89B-8A8116364994}"/>
            </c:ext>
          </c:extLst>
        </c:ser>
        <c:ser>
          <c:idx val="4"/>
          <c:order val="4"/>
          <c:tx>
            <c:strRef>
              <c:f>'dal 15 gennaio al 10 GEN 22'!$H$21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10 GEN 22'!$I$16:$AD$16</c:f>
              <c:strCache>
                <c:ptCount val="22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1">
                  <c:v>24-gen</c:v>
                </c:pt>
              </c:strCache>
            </c:strRef>
          </c:cat>
          <c:val>
            <c:numRef>
              <c:f>'dal 15 gennaio al 10 GEN 22'!$I$21:$AD$21</c:f>
              <c:numCache>
                <c:formatCode>General</c:formatCode>
                <c:ptCount val="22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63-48DB-A89B-8A8116364994}"/>
            </c:ext>
          </c:extLst>
        </c:ser>
        <c:ser>
          <c:idx val="5"/>
          <c:order val="5"/>
          <c:tx>
            <c:strRef>
              <c:f>'dal 15 gennaio al 10 GEN 22'!$H$22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10 GEN 22'!$I$16:$AD$16</c:f>
              <c:strCache>
                <c:ptCount val="22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1">
                  <c:v>24-gen</c:v>
                </c:pt>
              </c:strCache>
            </c:strRef>
          </c:cat>
          <c:val>
            <c:numRef>
              <c:f>'dal 15 gennaio al 10 GEN 22'!$I$22:$AD$22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163-48DB-A89B-8A8116364994}"/>
            </c:ext>
          </c:extLst>
        </c:ser>
        <c:ser>
          <c:idx val="6"/>
          <c:order val="6"/>
          <c:tx>
            <c:strRef>
              <c:f>'dal 15 gennaio al 10 GEN 22'!$H$23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10 GEN 22'!$I$16:$AD$16</c:f>
              <c:strCache>
                <c:ptCount val="22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1">
                  <c:v>24-gen</c:v>
                </c:pt>
              </c:strCache>
            </c:strRef>
          </c:cat>
          <c:val>
            <c:numRef>
              <c:f>'dal 15 gennaio al 10 GEN 22'!$I$23:$AD$23</c:f>
              <c:numCache>
                <c:formatCode>General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163-48DB-A89B-8A8116364994}"/>
            </c:ext>
          </c:extLst>
        </c:ser>
        <c:ser>
          <c:idx val="7"/>
          <c:order val="7"/>
          <c:tx>
            <c:strRef>
              <c:f>'dal 15 gennaio al 10 GEN 22'!$H$24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10 GEN 22'!$I$16:$AD$16</c:f>
              <c:strCache>
                <c:ptCount val="22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1">
                  <c:v>24-gen</c:v>
                </c:pt>
              </c:strCache>
            </c:strRef>
          </c:cat>
          <c:val>
            <c:numRef>
              <c:f>'dal 15 gennaio al 10 GEN 22'!$I$24:$AD$24</c:f>
              <c:numCache>
                <c:formatCode>General</c:formatCode>
                <c:ptCount val="22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163-48DB-A89B-8A8116364994}"/>
            </c:ext>
          </c:extLst>
        </c:ser>
        <c:ser>
          <c:idx val="8"/>
          <c:order val="8"/>
          <c:tx>
            <c:strRef>
              <c:f>'dal 15 gennaio al 10 GEN 22'!$H$25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10 GEN 22'!$I$16:$AD$16</c:f>
              <c:strCache>
                <c:ptCount val="22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1">
                  <c:v>24-gen</c:v>
                </c:pt>
              </c:strCache>
            </c:strRef>
          </c:cat>
          <c:val>
            <c:numRef>
              <c:f>'dal 15 gennaio al 10 GEN 22'!$I$25:$AD$25</c:f>
              <c:numCache>
                <c:formatCode>General</c:formatCode>
                <c:ptCount val="22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43</c:v>
                </c:pt>
                <c:pt idx="4">
                  <c:v>29</c:v>
                </c:pt>
                <c:pt idx="5">
                  <c:v>39</c:v>
                </c:pt>
                <c:pt idx="6">
                  <c:v>89</c:v>
                </c:pt>
                <c:pt idx="7">
                  <c:v>52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3</c:v>
                </c:pt>
                <c:pt idx="12">
                  <c:v>1</c:v>
                </c:pt>
                <c:pt idx="14">
                  <c:v>3</c:v>
                </c:pt>
                <c:pt idx="15">
                  <c:v>8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  <c:pt idx="19">
                  <c:v>16</c:v>
                </c:pt>
                <c:pt idx="20">
                  <c:v>35</c:v>
                </c:pt>
                <c:pt idx="21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163-48DB-A89B-8A81163649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15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031657953276627"/>
          <c:y val="0.90535009965294244"/>
          <c:w val="0.76226902772089933"/>
          <c:h val="7.92586478245745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44855452524879E-2"/>
          <c:y val="1.5719455249620762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10 GEN 22'!$H$32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10 GEN 22'!$I$31:$AU$31</c:f>
              <c:strCache>
                <c:ptCount val="39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8">
                  <c:v>24.01</c:v>
                </c:pt>
              </c:strCache>
            </c:strRef>
          </c:cat>
          <c:val>
            <c:numRef>
              <c:f>'dal 15 gennaio al 10 GEN 22'!$I$32:$AU$32</c:f>
              <c:numCache>
                <c:formatCode>General</c:formatCode>
                <c:ptCount val="39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EC-4950-844A-7D28257442A2}"/>
            </c:ext>
          </c:extLst>
        </c:ser>
        <c:ser>
          <c:idx val="1"/>
          <c:order val="1"/>
          <c:tx>
            <c:strRef>
              <c:f>'dal 15 gennaio al 10 GEN 22'!$H$33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10 GEN 22'!$I$31:$AU$31</c:f>
              <c:strCache>
                <c:ptCount val="39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8">
                  <c:v>24.01</c:v>
                </c:pt>
              </c:strCache>
            </c:strRef>
          </c:cat>
          <c:val>
            <c:numRef>
              <c:f>'dal 15 gennaio al 10 GEN 22'!$I$33:$AU$33</c:f>
              <c:numCache>
                <c:formatCode>General</c:formatCode>
                <c:ptCount val="39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EC-4950-844A-7D28257442A2}"/>
            </c:ext>
          </c:extLst>
        </c:ser>
        <c:ser>
          <c:idx val="2"/>
          <c:order val="2"/>
          <c:tx>
            <c:strRef>
              <c:f>'dal 15 gennaio al 10 GEN 22'!$H$34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1.2587013579824256E-2"/>
                  <c:y val="0.118216803167162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4EC-4950-844A-7D28257442A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EC-4950-844A-7D28257442A2}"/>
                </c:ext>
              </c:extLst>
            </c:dLbl>
            <c:dLbl>
              <c:idx val="2"/>
              <c:layout>
                <c:manualLayout>
                  <c:x val="1.0330302398554559E-3"/>
                  <c:y val="0.165241619045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4EC-4950-844A-7D28257442A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EC-4950-844A-7D28257442A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4EC-4950-844A-7D28257442A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4EC-4950-844A-7D28257442A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4EC-4950-844A-7D28257442A2}"/>
                </c:ext>
              </c:extLst>
            </c:dLbl>
            <c:dLbl>
              <c:idx val="7"/>
              <c:layout>
                <c:manualLayout>
                  <c:x val="3.3967391304347825E-3"/>
                  <c:y val="4.90523968784838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4EC-4950-844A-7D28257442A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4EC-4950-844A-7D28257442A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4EC-4950-844A-7D28257442A2}"/>
                </c:ext>
              </c:extLst>
            </c:dLbl>
            <c:dLbl>
              <c:idx val="10"/>
              <c:layout>
                <c:manualLayout>
                  <c:x val="-6.7934782608696483E-3"/>
                  <c:y val="-8.17530503792588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04EC-4950-844A-7D28257442A2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4EC-4950-844A-7D28257442A2}"/>
                </c:ext>
              </c:extLst>
            </c:dLbl>
            <c:dLbl>
              <c:idx val="13"/>
              <c:layout>
                <c:manualLayout>
                  <c:x val="-2.2011047871733423E-3"/>
                  <c:y val="0.16499442586399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04EC-4950-844A-7D28257442A2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4EC-4950-844A-7D28257442A2}"/>
                </c:ext>
              </c:extLst>
            </c:dLbl>
            <c:dLbl>
              <c:idx val="15"/>
              <c:layout>
                <c:manualLayout>
                  <c:x val="-7.9257246376811599E-3"/>
                  <c:y val="2.229654403567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04EC-4950-844A-7D28257442A2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4EC-4950-844A-7D28257442A2}"/>
                </c:ext>
              </c:extLst>
            </c:dLbl>
            <c:dLbl>
              <c:idx val="19"/>
              <c:layout>
                <c:manualLayout>
                  <c:x val="0"/>
                  <c:y val="5.82904110896818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04EC-4950-844A-7D28257442A2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4EC-4950-844A-7D28257442A2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4EC-4950-844A-7D28257442A2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4EC-4950-844A-7D28257442A2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4EC-4950-844A-7D28257442A2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4EC-4950-844A-7D28257442A2}"/>
                </c:ext>
              </c:extLst>
            </c:dLbl>
            <c:dLbl>
              <c:idx val="26"/>
              <c:layout>
                <c:manualLayout>
                  <c:x val="-1.2643650539429144E-16"/>
                  <c:y val="-4.0803287762777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04EC-4950-844A-7D28257442A2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04EC-4950-844A-7D28257442A2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04EC-4950-844A-7D28257442A2}"/>
                </c:ext>
              </c:extLst>
            </c:dLbl>
            <c:dLbl>
              <c:idx val="31"/>
              <c:layout>
                <c:manualLayout>
                  <c:x val="-5.17246224543794E-3"/>
                  <c:y val="-1.3601095920925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04EC-4950-844A-7D28257442A2}"/>
                </c:ext>
              </c:extLst>
            </c:dLbl>
            <c:dLbl>
              <c:idx val="37"/>
              <c:layout>
                <c:manualLayout>
                  <c:x val="0"/>
                  <c:y val="3.4974246653808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04EC-4950-844A-7D28257442A2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04EC-4950-844A-7D28257442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10 GEN 22'!$I$31:$AU$31</c:f>
              <c:strCache>
                <c:ptCount val="39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8">
                  <c:v>24.01</c:v>
                </c:pt>
              </c:strCache>
            </c:strRef>
          </c:cat>
          <c:val>
            <c:numRef>
              <c:f>'dal 15 gennaio al 10 GEN 22'!$I$34:$AU$34</c:f>
              <c:numCache>
                <c:formatCode>General</c:formatCode>
                <c:ptCount val="39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04EC-4950-844A-7D28257442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19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Persone detenute positive al Covid-19 in Italia</a:t>
            </a:r>
          </a:p>
        </c:rich>
      </c:tx>
      <c:layout>
        <c:manualLayout>
          <c:xMode val="edge"/>
          <c:yMode val="edge"/>
          <c:x val="0.2882984337794991"/>
          <c:y val="3.0924127683166484E-2"/>
        </c:manualLayout>
      </c:layout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Foglio1!$A$3:$A$23</c:f>
              <c:strCache>
                <c:ptCount val="21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</c:strCache>
            </c:strRef>
          </c:cat>
          <c:val>
            <c:numRef>
              <c:f>Foglio1!$B$3:$B$23</c:f>
              <c:numCache>
                <c:formatCode>General</c:formatCode>
                <c:ptCount val="21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4E-4481-BF2E-12701AD53B82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Foglio1!$A$3:$A$23</c:f>
              <c:strCache>
                <c:ptCount val="21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</c:strCache>
            </c:strRef>
          </c:cat>
          <c:val>
            <c:numRef>
              <c:f>Foglio1!$C$3:$C$23</c:f>
              <c:numCache>
                <c:formatCode>General</c:formatCode>
                <c:ptCount val="21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4E-4481-BF2E-12701AD53B82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Foglio1!$A$3:$A$23</c:f>
              <c:strCache>
                <c:ptCount val="21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</c:strCache>
            </c:strRef>
          </c:cat>
          <c:val>
            <c:numRef>
              <c:f>Foglio1!$D$3:$D$23</c:f>
              <c:numCache>
                <c:formatCode>General</c:formatCode>
                <c:ptCount val="21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4E-4481-BF2E-12701AD53B82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Foglio1!$A$3:$A$23</c:f>
              <c:strCache>
                <c:ptCount val="21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</c:strCache>
            </c:strRef>
          </c:cat>
          <c:val>
            <c:numRef>
              <c:f>Foglio1!$E$3:$E$23</c:f>
              <c:numCache>
                <c:formatCode>General</c:formatCode>
                <c:ptCount val="21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4E-4481-BF2E-12701AD53B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3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</a:defRPr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0.85387</cdr:x>
      <cdr:y>0.27132</cdr:y>
    </cdr:from>
    <cdr:to>
      <cdr:x>0.90679</cdr:x>
      <cdr:y>0.32984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0086391" y="1600799"/>
          <a:ext cx="625151" cy="345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400" b="1" dirty="0" smtClean="0"/>
            <a:t>124</a:t>
          </a:r>
          <a:endParaRPr lang="it-IT" sz="24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24/01/2022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88766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24 gennaio 2022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812500"/>
              </p:ext>
            </p:extLst>
          </p:nvPr>
        </p:nvGraphicFramePr>
        <p:xfrm>
          <a:off x="164592" y="896112"/>
          <a:ext cx="11704318" cy="5974983"/>
        </p:xfrm>
        <a:graphic>
          <a:graphicData uri="http://schemas.openxmlformats.org/drawingml/2006/table">
            <a:tbl>
              <a:tblPr/>
              <a:tblGrid>
                <a:gridCol w="562521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1088035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706466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451452">
                  <a:extLst>
                    <a:ext uri="{9D8B030D-6E8A-4147-A177-3AD203B41FA5}">
                      <a16:colId xmlns:a16="http://schemas.microsoft.com/office/drawing/2014/main" val="2018798648"/>
                    </a:ext>
                  </a:extLst>
                </a:gridCol>
                <a:gridCol w="595984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383716">
                  <a:extLst>
                    <a:ext uri="{9D8B030D-6E8A-4147-A177-3AD203B41FA5}">
                      <a16:colId xmlns:a16="http://schemas.microsoft.com/office/drawing/2014/main" val="2308737938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628641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45171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05518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  <a:gridCol w="593989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348438">
                  <a:extLst>
                    <a:ext uri="{9D8B030D-6E8A-4147-A177-3AD203B41FA5}">
                      <a16:colId xmlns:a16="http://schemas.microsoft.com/office/drawing/2014/main" val="834425259"/>
                    </a:ext>
                  </a:extLst>
                </a:gridCol>
                <a:gridCol w="294498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434640">
                  <a:extLst>
                    <a:ext uri="{9D8B030D-6E8A-4147-A177-3AD203B41FA5}">
                      <a16:colId xmlns:a16="http://schemas.microsoft.com/office/drawing/2014/main" val="2043173627"/>
                    </a:ext>
                  </a:extLst>
                </a:gridCol>
                <a:gridCol w="294973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127468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503418">
                  <a:extLst>
                    <a:ext uri="{9D8B030D-6E8A-4147-A177-3AD203B41FA5}">
                      <a16:colId xmlns:a16="http://schemas.microsoft.com/office/drawing/2014/main" val="2975630413"/>
                    </a:ext>
                  </a:extLst>
                </a:gridCol>
                <a:gridCol w="463534">
                  <a:extLst>
                    <a:ext uri="{9D8B030D-6E8A-4147-A177-3AD203B41FA5}">
                      <a16:colId xmlns:a16="http://schemas.microsoft.com/office/drawing/2014/main" val="1618464286"/>
                    </a:ext>
                  </a:extLst>
                </a:gridCol>
                <a:gridCol w="463534">
                  <a:extLst>
                    <a:ext uri="{9D8B030D-6E8A-4147-A177-3AD203B41FA5}">
                      <a16:colId xmlns:a16="http://schemas.microsoft.com/office/drawing/2014/main" val="3546802450"/>
                    </a:ext>
                  </a:extLst>
                </a:gridCol>
                <a:gridCol w="398026">
                  <a:extLst>
                    <a:ext uri="{9D8B030D-6E8A-4147-A177-3AD203B41FA5}">
                      <a16:colId xmlns:a16="http://schemas.microsoft.com/office/drawing/2014/main" val="3731406738"/>
                    </a:ext>
                  </a:extLst>
                </a:gridCol>
                <a:gridCol w="637156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645359">
                  <a:extLst>
                    <a:ext uri="{9D8B030D-6E8A-4147-A177-3AD203B41FA5}">
                      <a16:colId xmlns:a16="http://schemas.microsoft.com/office/drawing/2014/main" val="1144450613"/>
                    </a:ext>
                  </a:extLst>
                </a:gridCol>
                <a:gridCol w="735383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</a:tblGrid>
              <a:tr h="62310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13 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dic.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dic.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‘22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genn.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8690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5450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5466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66316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3331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8690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671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1117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59357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7572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18404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9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al 24 gennaio 2022</a:t>
            </a:r>
            <a:endParaRPr lang="it-IT" b="1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9435110"/>
              </p:ext>
            </p:extLst>
          </p:nvPr>
        </p:nvGraphicFramePr>
        <p:xfrm>
          <a:off x="493775" y="891250"/>
          <a:ext cx="11713581" cy="5842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287867" y="0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24  gennaio 2022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3747670"/>
              </p:ext>
            </p:extLst>
          </p:nvPr>
        </p:nvGraphicFramePr>
        <p:xfrm>
          <a:off x="177282" y="1142401"/>
          <a:ext cx="11812555" cy="5407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9439837"/>
              </p:ext>
            </p:extLst>
          </p:nvPr>
        </p:nvGraphicFramePr>
        <p:xfrm>
          <a:off x="287079" y="202019"/>
          <a:ext cx="11791507" cy="6570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0302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402</Words>
  <Application>Microsoft Office PowerPoint</Application>
  <PresentationFormat>Widescreen</PresentationFormat>
  <Paragraphs>266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138</cp:revision>
  <dcterms:created xsi:type="dcterms:W3CDTF">2021-02-16T11:24:19Z</dcterms:created>
  <dcterms:modified xsi:type="dcterms:W3CDTF">2022-01-24T15:01:47Z</dcterms:modified>
</cp:coreProperties>
</file>