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93" autoAdjust="0"/>
    <p:restoredTop sz="94660"/>
  </p:normalViewPr>
  <p:slideViewPr>
    <p:cSldViewPr snapToGrid="0">
      <p:cViewPr varScale="1">
        <p:scale>
          <a:sx n="82" d="100"/>
          <a:sy n="82" d="100"/>
        </p:scale>
        <p:origin x="96" y="11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24.01.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24.01.2022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covid%20itali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258924357634048E-2"/>
          <c:y val="1.9786122917004226E-2"/>
          <c:w val="0.97747210972063525"/>
          <c:h val="0.7930188836377686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'dal 15 gennaio al 10 GEN 22'!$H$17</c:f>
              <c:strCache>
                <c:ptCount val="1"/>
                <c:pt idx="0">
                  <c:v>Regina Coeli 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'dal 15 gennaio al 10 GEN 22'!$I$16:$AD$16</c:f>
              <c:strCache>
                <c:ptCount val="22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1">
                  <c:v>24-gen</c:v>
                </c:pt>
              </c:strCache>
            </c:strRef>
          </c:cat>
          <c:val>
            <c:numRef>
              <c:f>'dal 15 gennaio al 10 GEN 22'!$I$17:$AD$17</c:f>
              <c:numCache>
                <c:formatCode>General</c:formatCode>
                <c:ptCount val="22"/>
                <c:pt idx="0">
                  <c:v>14</c:v>
                </c:pt>
                <c:pt idx="1">
                  <c:v>3</c:v>
                </c:pt>
                <c:pt idx="2">
                  <c:v>1</c:v>
                </c:pt>
                <c:pt idx="3">
                  <c:v>0</c:v>
                </c:pt>
                <c:pt idx="4">
                  <c:v>10</c:v>
                </c:pt>
                <c:pt idx="5">
                  <c:v>3</c:v>
                </c:pt>
                <c:pt idx="6">
                  <c:v>6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1</c:v>
                </c:pt>
                <c:pt idx="20">
                  <c:v>10</c:v>
                </c:pt>
                <c:pt idx="21">
                  <c:v>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63-48DB-A89B-8A8116364994}"/>
            </c:ext>
          </c:extLst>
        </c:ser>
        <c:ser>
          <c:idx val="1"/>
          <c:order val="1"/>
          <c:tx>
            <c:strRef>
              <c:f>'dal 15 gennaio al 10 GEN 22'!$H$18</c:f>
              <c:strCache>
                <c:ptCount val="1"/>
                <c:pt idx="0">
                  <c:v>Rebibbia (4 II.PP.)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'dal 15 gennaio al 10 GEN 22'!$I$16:$AD$16</c:f>
              <c:strCache>
                <c:ptCount val="22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1">
                  <c:v>24-gen</c:v>
                </c:pt>
              </c:strCache>
            </c:strRef>
          </c:cat>
          <c:val>
            <c:numRef>
              <c:f>'dal 15 gennaio al 10 GEN 22'!$I$18:$AD$18</c:f>
              <c:numCache>
                <c:formatCode>General</c:formatCode>
                <c:ptCount val="22"/>
                <c:pt idx="0">
                  <c:v>46</c:v>
                </c:pt>
                <c:pt idx="1">
                  <c:v>83</c:v>
                </c:pt>
                <c:pt idx="2">
                  <c:v>41</c:v>
                </c:pt>
                <c:pt idx="3">
                  <c:v>17</c:v>
                </c:pt>
                <c:pt idx="4">
                  <c:v>3</c:v>
                </c:pt>
                <c:pt idx="5">
                  <c:v>34</c:v>
                </c:pt>
                <c:pt idx="6">
                  <c:v>71</c:v>
                </c:pt>
                <c:pt idx="7">
                  <c:v>40</c:v>
                </c:pt>
                <c:pt idx="8">
                  <c:v>14</c:v>
                </c:pt>
                <c:pt idx="9">
                  <c:v>16</c:v>
                </c:pt>
                <c:pt idx="10">
                  <c:v>14</c:v>
                </c:pt>
                <c:pt idx="11">
                  <c:v>3</c:v>
                </c:pt>
                <c:pt idx="12">
                  <c:v>0</c:v>
                </c:pt>
                <c:pt idx="14">
                  <c:v>2</c:v>
                </c:pt>
                <c:pt idx="15">
                  <c:v>4</c:v>
                </c:pt>
                <c:pt idx="16">
                  <c:v>1</c:v>
                </c:pt>
                <c:pt idx="17">
                  <c:v>1</c:v>
                </c:pt>
                <c:pt idx="18">
                  <c:v>2</c:v>
                </c:pt>
                <c:pt idx="19">
                  <c:v>12</c:v>
                </c:pt>
                <c:pt idx="20">
                  <c:v>23</c:v>
                </c:pt>
                <c:pt idx="21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163-48DB-A89B-8A8116364994}"/>
            </c:ext>
          </c:extLst>
        </c:ser>
        <c:ser>
          <c:idx val="2"/>
          <c:order val="2"/>
          <c:tx>
            <c:strRef>
              <c:f>'dal 15 gennaio al 10 GEN 22'!$H$19</c:f>
              <c:strCache>
                <c:ptCount val="1"/>
                <c:pt idx="0">
                  <c:v>Civitavecchia (2 II.PP.)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'dal 15 gennaio al 10 GEN 22'!$I$16:$AD$16</c:f>
              <c:strCache>
                <c:ptCount val="22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1">
                  <c:v>24-gen</c:v>
                </c:pt>
              </c:strCache>
            </c:strRef>
          </c:cat>
          <c:val>
            <c:numRef>
              <c:f>'dal 15 gennaio al 10 GEN 22'!$I$19:$AD$19</c:f>
              <c:numCache>
                <c:formatCode>General</c:formatCode>
                <c:ptCount val="2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0</c:v>
                </c:pt>
                <c:pt idx="5">
                  <c:v>2</c:v>
                </c:pt>
                <c:pt idx="6">
                  <c:v>11</c:v>
                </c:pt>
                <c:pt idx="7">
                  <c:v>11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1</c:v>
                </c:pt>
                <c:pt idx="15">
                  <c:v>2</c:v>
                </c:pt>
                <c:pt idx="16">
                  <c:v>0</c:v>
                </c:pt>
                <c:pt idx="18">
                  <c:v>1</c:v>
                </c:pt>
                <c:pt idx="19">
                  <c:v>1</c:v>
                </c:pt>
                <c:pt idx="20">
                  <c:v>0</c:v>
                </c:pt>
                <c:pt idx="2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163-48DB-A89B-8A8116364994}"/>
            </c:ext>
          </c:extLst>
        </c:ser>
        <c:ser>
          <c:idx val="3"/>
          <c:order val="3"/>
          <c:tx>
            <c:strRef>
              <c:f>'dal 15 gennaio al 10 GEN 22'!$H$20</c:f>
              <c:strCache>
                <c:ptCount val="1"/>
                <c:pt idx="0">
                  <c:v>Velletri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'dal 15 gennaio al 10 GEN 22'!$I$16:$AD$16</c:f>
              <c:strCache>
                <c:ptCount val="22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1">
                  <c:v>24-gen</c:v>
                </c:pt>
              </c:strCache>
            </c:strRef>
          </c:cat>
          <c:val>
            <c:numRef>
              <c:f>'dal 15 gennaio al 10 GEN 22'!$I$20:$AD$20</c:f>
              <c:numCache>
                <c:formatCode>General</c:formatCode>
                <c:ptCount val="2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1</c:v>
                </c:pt>
                <c:pt idx="19">
                  <c:v>0</c:v>
                </c:pt>
                <c:pt idx="20">
                  <c:v>1</c:v>
                </c:pt>
                <c:pt idx="2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163-48DB-A89B-8A8116364994}"/>
            </c:ext>
          </c:extLst>
        </c:ser>
        <c:ser>
          <c:idx val="4"/>
          <c:order val="4"/>
          <c:tx>
            <c:strRef>
              <c:f>'dal 15 gennaio al 10 GEN 22'!$H$21</c:f>
              <c:strCache>
                <c:ptCount val="1"/>
                <c:pt idx="0">
                  <c:v>Frosinone/Cassino/Paliano: (3 II.PP.)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10 GEN 22'!$I$16:$AD$16</c:f>
              <c:strCache>
                <c:ptCount val="22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1">
                  <c:v>24-gen</c:v>
                </c:pt>
              </c:strCache>
            </c:strRef>
          </c:cat>
          <c:val>
            <c:numRef>
              <c:f>'dal 15 gennaio al 10 GEN 22'!$I$21:$AD$21</c:f>
              <c:numCache>
                <c:formatCode>General</c:formatCode>
                <c:ptCount val="22"/>
                <c:pt idx="0">
                  <c:v>5</c:v>
                </c:pt>
                <c:pt idx="1">
                  <c:v>1</c:v>
                </c:pt>
                <c:pt idx="2">
                  <c:v>1</c:v>
                </c:pt>
                <c:pt idx="3">
                  <c:v>4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163-48DB-A89B-8A8116364994}"/>
            </c:ext>
          </c:extLst>
        </c:ser>
        <c:ser>
          <c:idx val="5"/>
          <c:order val="5"/>
          <c:tx>
            <c:strRef>
              <c:f>'dal 15 gennaio al 10 GEN 22'!$H$22</c:f>
              <c:strCache>
                <c:ptCount val="1"/>
                <c:pt idx="0">
                  <c:v>Latina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'dal 15 gennaio al 10 GEN 22'!$I$16:$AD$16</c:f>
              <c:strCache>
                <c:ptCount val="22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1">
                  <c:v>24-gen</c:v>
                </c:pt>
              </c:strCache>
            </c:strRef>
          </c:cat>
          <c:val>
            <c:numRef>
              <c:f>'dal 15 gennaio al 10 GEN 22'!$I$22:$AD$22</c:f>
              <c:numCache>
                <c:formatCode>General</c:formatCode>
                <c:ptCount val="2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163-48DB-A89B-8A8116364994}"/>
            </c:ext>
          </c:extLst>
        </c:ser>
        <c:ser>
          <c:idx val="6"/>
          <c:order val="6"/>
          <c:tx>
            <c:strRef>
              <c:f>'dal 15 gennaio al 10 GEN 22'!$H$23</c:f>
              <c:strCache>
                <c:ptCount val="1"/>
                <c:pt idx="0">
                  <c:v>Rieti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10 GEN 22'!$I$16:$AD$16</c:f>
              <c:strCache>
                <c:ptCount val="22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1">
                  <c:v>24-gen</c:v>
                </c:pt>
              </c:strCache>
            </c:strRef>
          </c:cat>
          <c:val>
            <c:numRef>
              <c:f>'dal 15 gennaio al 10 GEN 22'!$I$23:$AD$23</c:f>
              <c:numCache>
                <c:formatCode>General</c:formatCode>
                <c:ptCount val="2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20</c:v>
                </c:pt>
                <c:pt idx="4">
                  <c:v>14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2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163-48DB-A89B-8A8116364994}"/>
            </c:ext>
          </c:extLst>
        </c:ser>
        <c:ser>
          <c:idx val="7"/>
          <c:order val="7"/>
          <c:tx>
            <c:strRef>
              <c:f>'dal 15 gennaio al 10 GEN 22'!$H$24</c:f>
              <c:strCache>
                <c:ptCount val="1"/>
                <c:pt idx="0">
                  <c:v>Viterbo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10 GEN 22'!$I$16:$AD$16</c:f>
              <c:strCache>
                <c:ptCount val="22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1">
                  <c:v>24-gen</c:v>
                </c:pt>
              </c:strCache>
            </c:strRef>
          </c:cat>
          <c:val>
            <c:numRef>
              <c:f>'dal 15 gennaio al 10 GEN 22'!$I$24:$AD$24</c:f>
              <c:numCache>
                <c:formatCode>General</c:formatCode>
                <c:ptCount val="22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1</c:v>
                </c:pt>
                <c:pt idx="17">
                  <c:v>0</c:v>
                </c:pt>
                <c:pt idx="18">
                  <c:v>0</c:v>
                </c:pt>
                <c:pt idx="19">
                  <c:v>2</c:v>
                </c:pt>
                <c:pt idx="20">
                  <c:v>1</c:v>
                </c:pt>
                <c:pt idx="2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163-48DB-A89B-8A8116364994}"/>
            </c:ext>
          </c:extLst>
        </c:ser>
        <c:ser>
          <c:idx val="8"/>
          <c:order val="8"/>
          <c:tx>
            <c:strRef>
              <c:f>'dal 15 gennaio al 10 GEN 22'!$H$25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'dal 15 gennaio al 10 GEN 22'!$I$16:$AD$16</c:f>
              <c:strCache>
                <c:ptCount val="22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1">
                  <c:v>24-gen</c:v>
                </c:pt>
              </c:strCache>
            </c:strRef>
          </c:cat>
          <c:val>
            <c:numRef>
              <c:f>'dal 15 gennaio al 10 GEN 22'!$I$25:$AD$25</c:f>
              <c:numCache>
                <c:formatCode>General</c:formatCode>
                <c:ptCount val="22"/>
                <c:pt idx="0">
                  <c:v>68</c:v>
                </c:pt>
                <c:pt idx="1">
                  <c:v>90</c:v>
                </c:pt>
                <c:pt idx="2">
                  <c:v>45</c:v>
                </c:pt>
                <c:pt idx="3">
                  <c:v>43</c:v>
                </c:pt>
                <c:pt idx="4">
                  <c:v>29</c:v>
                </c:pt>
                <c:pt idx="5">
                  <c:v>39</c:v>
                </c:pt>
                <c:pt idx="6">
                  <c:v>89</c:v>
                </c:pt>
                <c:pt idx="7">
                  <c:v>52</c:v>
                </c:pt>
                <c:pt idx="8">
                  <c:v>17</c:v>
                </c:pt>
                <c:pt idx="9">
                  <c:v>18</c:v>
                </c:pt>
                <c:pt idx="10">
                  <c:v>15</c:v>
                </c:pt>
                <c:pt idx="11">
                  <c:v>3</c:v>
                </c:pt>
                <c:pt idx="12">
                  <c:v>1</c:v>
                </c:pt>
                <c:pt idx="14">
                  <c:v>3</c:v>
                </c:pt>
                <c:pt idx="15">
                  <c:v>8</c:v>
                </c:pt>
                <c:pt idx="16">
                  <c:v>2</c:v>
                </c:pt>
                <c:pt idx="17">
                  <c:v>1</c:v>
                </c:pt>
                <c:pt idx="18">
                  <c:v>4</c:v>
                </c:pt>
                <c:pt idx="19">
                  <c:v>16</c:v>
                </c:pt>
                <c:pt idx="20">
                  <c:v>35</c:v>
                </c:pt>
                <c:pt idx="21">
                  <c:v>124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163-48DB-A89B-8A81163649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9942528"/>
        <c:axId val="145325376"/>
      </c:barChart>
      <c:catAx>
        <c:axId val="209942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5325376"/>
        <c:crosses val="autoZero"/>
        <c:auto val="1"/>
        <c:lblAlgn val="ctr"/>
        <c:lblOffset val="100"/>
        <c:noMultiLvlLbl val="0"/>
      </c:catAx>
      <c:valAx>
        <c:axId val="145325376"/>
        <c:scaling>
          <c:orientation val="minMax"/>
          <c:max val="15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09942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031657953276627"/>
          <c:y val="0.90535009965294244"/>
          <c:w val="0.76226902772089933"/>
          <c:h val="7.925864782457456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544855452524879E-2"/>
          <c:y val="1.5719455249620762E-2"/>
          <c:w val="0.86304086989126361"/>
          <c:h val="0.82171188672929596"/>
        </c:manualLayout>
      </c:layout>
      <c:areaChart>
        <c:grouping val="stacked"/>
        <c:varyColors val="0"/>
        <c:ser>
          <c:idx val="0"/>
          <c:order val="0"/>
          <c:tx>
            <c:strRef>
              <c:f>'dal 15 gennaio al 10 GEN 22'!$H$32</c:f>
              <c:strCache>
                <c:ptCount val="1"/>
                <c:pt idx="0">
                  <c:v>positivi asintomatici o paucisintomatici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'dal 15 gennaio al 10 GEN 22'!$I$31:$AU$31</c:f>
              <c:strCache>
                <c:ptCount val="39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4">
                  <c:v>13.12</c:v>
                </c:pt>
                <c:pt idx="36">
                  <c:v>10.01</c:v>
                </c:pt>
                <c:pt idx="38">
                  <c:v>24.01</c:v>
                </c:pt>
              </c:strCache>
            </c:strRef>
          </c:cat>
          <c:val>
            <c:numRef>
              <c:f>'dal 15 gennaio al 10 GEN 22'!$I$32:$AU$32</c:f>
              <c:numCache>
                <c:formatCode>General</c:formatCode>
                <c:ptCount val="39"/>
                <c:pt idx="0">
                  <c:v>68</c:v>
                </c:pt>
                <c:pt idx="1">
                  <c:v>47</c:v>
                </c:pt>
                <c:pt idx="2">
                  <c:v>80</c:v>
                </c:pt>
                <c:pt idx="3">
                  <c:v>63</c:v>
                </c:pt>
                <c:pt idx="4">
                  <c:v>47</c:v>
                </c:pt>
                <c:pt idx="5">
                  <c:v>37</c:v>
                </c:pt>
                <c:pt idx="6">
                  <c:v>34</c:v>
                </c:pt>
                <c:pt idx="7">
                  <c:v>42</c:v>
                </c:pt>
                <c:pt idx="8">
                  <c:v>21</c:v>
                </c:pt>
                <c:pt idx="9">
                  <c:v>28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  <c:pt idx="20">
                  <c:v>16</c:v>
                </c:pt>
                <c:pt idx="21">
                  <c:v>15</c:v>
                </c:pt>
                <c:pt idx="22">
                  <c:v>11</c:v>
                </c:pt>
                <c:pt idx="23">
                  <c:v>3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3</c:v>
                </c:pt>
                <c:pt idx="31">
                  <c:v>8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4</c:v>
                </c:pt>
                <c:pt idx="36">
                  <c:v>16</c:v>
                </c:pt>
                <c:pt idx="37">
                  <c:v>35</c:v>
                </c:pt>
                <c:pt idx="38">
                  <c:v>124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EC-4950-844A-7D28257442A2}"/>
            </c:ext>
          </c:extLst>
        </c:ser>
        <c:ser>
          <c:idx val="1"/>
          <c:order val="1"/>
          <c:tx>
            <c:strRef>
              <c:f>'dal 15 gennaio al 10 GEN 22'!$H$33</c:f>
              <c:strCache>
                <c:ptCount val="1"/>
                <c:pt idx="0">
                  <c:v>ricoverati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'dal 15 gennaio al 10 GEN 22'!$I$31:$AU$31</c:f>
              <c:strCache>
                <c:ptCount val="39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4">
                  <c:v>13.12</c:v>
                </c:pt>
                <c:pt idx="36">
                  <c:v>10.01</c:v>
                </c:pt>
                <c:pt idx="38">
                  <c:v>24.01</c:v>
                </c:pt>
              </c:strCache>
            </c:strRef>
          </c:cat>
          <c:val>
            <c:numRef>
              <c:f>'dal 15 gennaio al 10 GEN 22'!$I$33:$AU$33</c:f>
              <c:numCache>
                <c:formatCode>General</c:formatCode>
                <c:ptCount val="39"/>
                <c:pt idx="0">
                  <c:v>0</c:v>
                </c:pt>
                <c:pt idx="1">
                  <c:v>4</c:v>
                </c:pt>
                <c:pt idx="2">
                  <c:v>10</c:v>
                </c:pt>
                <c:pt idx="3">
                  <c:v>9</c:v>
                </c:pt>
                <c:pt idx="4">
                  <c:v>8</c:v>
                </c:pt>
                <c:pt idx="5">
                  <c:v>8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EC-4950-844A-7D28257442A2}"/>
            </c:ext>
          </c:extLst>
        </c:ser>
        <c:ser>
          <c:idx val="2"/>
          <c:order val="2"/>
          <c:tx>
            <c:strRef>
              <c:f>'dal 15 gennaio al 10 GEN 22'!$H$34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25400">
              <a:noFill/>
            </a:ln>
            <a:effectLst/>
          </c:spPr>
          <c:dLbls>
            <c:dLbl>
              <c:idx val="0"/>
              <c:layout>
                <c:manualLayout>
                  <c:x val="1.2587013579824256E-2"/>
                  <c:y val="0.1182168031671626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4EC-4950-844A-7D28257442A2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4EC-4950-844A-7D28257442A2}"/>
                </c:ext>
              </c:extLst>
            </c:dLbl>
            <c:dLbl>
              <c:idx val="2"/>
              <c:layout>
                <c:manualLayout>
                  <c:x val="1.0330302398554559E-3"/>
                  <c:y val="0.1652416190451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04EC-4950-844A-7D28257442A2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4EC-4950-844A-7D28257442A2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4EC-4950-844A-7D28257442A2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4EC-4950-844A-7D28257442A2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4EC-4950-844A-7D28257442A2}"/>
                </c:ext>
              </c:extLst>
            </c:dLbl>
            <c:dLbl>
              <c:idx val="7"/>
              <c:layout>
                <c:manualLayout>
                  <c:x val="3.3967391304347825E-3"/>
                  <c:y val="4.905239687848383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04EC-4950-844A-7D28257442A2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4EC-4950-844A-7D28257442A2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4EC-4950-844A-7D28257442A2}"/>
                </c:ext>
              </c:extLst>
            </c:dLbl>
            <c:dLbl>
              <c:idx val="10"/>
              <c:layout>
                <c:manualLayout>
                  <c:x val="-6.7934782608696483E-3"/>
                  <c:y val="-8.175305037925881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04EC-4950-844A-7D28257442A2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4EC-4950-844A-7D28257442A2}"/>
                </c:ext>
              </c:extLst>
            </c:dLbl>
            <c:dLbl>
              <c:idx val="13"/>
              <c:layout>
                <c:manualLayout>
                  <c:x val="-2.2011047871733423E-3"/>
                  <c:y val="0.164994425863991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04EC-4950-844A-7D28257442A2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04EC-4950-844A-7D28257442A2}"/>
                </c:ext>
              </c:extLst>
            </c:dLbl>
            <c:dLbl>
              <c:idx val="15"/>
              <c:layout>
                <c:manualLayout>
                  <c:x val="-7.9257246376811599E-3"/>
                  <c:y val="2.229654403567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04EC-4950-844A-7D28257442A2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04EC-4950-844A-7D28257442A2}"/>
                </c:ext>
              </c:extLst>
            </c:dLbl>
            <c:dLbl>
              <c:idx val="19"/>
              <c:layout>
                <c:manualLayout>
                  <c:x val="0"/>
                  <c:y val="5.82904110896818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04EC-4950-844A-7D28257442A2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04EC-4950-844A-7D28257442A2}"/>
                </c:ext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04EC-4950-844A-7D28257442A2}"/>
                </c:ext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04EC-4950-844A-7D28257442A2}"/>
                </c:ext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04EC-4950-844A-7D28257442A2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04EC-4950-844A-7D28257442A2}"/>
                </c:ext>
              </c:extLst>
            </c:dLbl>
            <c:dLbl>
              <c:idx val="26"/>
              <c:layout>
                <c:manualLayout>
                  <c:x val="-1.2643650539429144E-16"/>
                  <c:y val="-4.08032877627773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8-04EC-4950-844A-7D28257442A2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04EC-4950-844A-7D28257442A2}"/>
                </c:ext>
              </c:extLst>
            </c:dLbl>
            <c:dLbl>
              <c:idx val="3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04EC-4950-844A-7D28257442A2}"/>
                </c:ext>
              </c:extLst>
            </c:dLbl>
            <c:dLbl>
              <c:idx val="31"/>
              <c:layout>
                <c:manualLayout>
                  <c:x val="-5.17246224543794E-3"/>
                  <c:y val="-1.36010959209257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B-04EC-4950-844A-7D28257442A2}"/>
                </c:ext>
              </c:extLst>
            </c:dLbl>
            <c:dLbl>
              <c:idx val="37"/>
              <c:layout>
                <c:manualLayout>
                  <c:x val="0"/>
                  <c:y val="3.49742466538089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C-04EC-4950-844A-7D28257442A2}"/>
                </c:ext>
              </c:extLst>
            </c:dLbl>
            <c:dLbl>
              <c:idx val="38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D-04EC-4950-844A-7D28257442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'dal 15 gennaio al 10 GEN 22'!$I$31:$AU$31</c:f>
              <c:strCache>
                <c:ptCount val="39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4">
                  <c:v>13.12</c:v>
                </c:pt>
                <c:pt idx="36">
                  <c:v>10.01</c:v>
                </c:pt>
                <c:pt idx="38">
                  <c:v>24.01</c:v>
                </c:pt>
              </c:strCache>
            </c:strRef>
          </c:cat>
          <c:val>
            <c:numRef>
              <c:f>'dal 15 gennaio al 10 GEN 22'!$I$34:$AU$34</c:f>
              <c:numCache>
                <c:formatCode>General</c:formatCode>
                <c:ptCount val="39"/>
                <c:pt idx="0">
                  <c:v>68</c:v>
                </c:pt>
                <c:pt idx="1">
                  <c:v>51</c:v>
                </c:pt>
                <c:pt idx="2">
                  <c:v>90</c:v>
                </c:pt>
                <c:pt idx="3">
                  <c:v>72</c:v>
                </c:pt>
                <c:pt idx="4">
                  <c:v>55</c:v>
                </c:pt>
                <c:pt idx="5">
                  <c:v>45</c:v>
                </c:pt>
                <c:pt idx="6">
                  <c:v>36</c:v>
                </c:pt>
                <c:pt idx="7">
                  <c:v>43</c:v>
                </c:pt>
                <c:pt idx="8">
                  <c:v>22</c:v>
                </c:pt>
                <c:pt idx="9">
                  <c:v>29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  <c:pt idx="20">
                  <c:v>16</c:v>
                </c:pt>
                <c:pt idx="21">
                  <c:v>15</c:v>
                </c:pt>
                <c:pt idx="22">
                  <c:v>11</c:v>
                </c:pt>
                <c:pt idx="23">
                  <c:v>3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8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4</c:v>
                </c:pt>
                <c:pt idx="36">
                  <c:v>16</c:v>
                </c:pt>
                <c:pt idx="37">
                  <c:v>35</c:v>
                </c:pt>
                <c:pt idx="38">
                  <c:v>124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04EC-4950-844A-7D28257442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9943040"/>
        <c:axId val="219604672"/>
      </c:areaChart>
      <c:catAx>
        <c:axId val="209943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1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19604672"/>
        <c:crosses val="autoZero"/>
        <c:auto val="1"/>
        <c:lblAlgn val="ctr"/>
        <c:lblOffset val="100"/>
        <c:noMultiLvlLbl val="0"/>
      </c:catAx>
      <c:valAx>
        <c:axId val="219604672"/>
        <c:scaling>
          <c:orientation val="minMax"/>
          <c:max val="19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0994304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764655499644744"/>
          <c:y val="0.94842665244777857"/>
          <c:w val="0.39378755482506295"/>
          <c:h val="3.98386656055057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cap="none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Persone detenute positive al Covid-19 in Italia</a:t>
            </a:r>
          </a:p>
        </c:rich>
      </c:tx>
      <c:layout>
        <c:manualLayout>
          <c:xMode val="edge"/>
          <c:yMode val="edge"/>
          <c:x val="0.2882984337794991"/>
          <c:y val="3.0924127683166484E-2"/>
        </c:manualLayout>
      </c:layout>
      <c:overlay val="0"/>
      <c:spPr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accent3">
              <a:shade val="50000"/>
            </a:schemeClr>
          </a:solidFill>
          <a:prstDash val="solid"/>
          <a:miter lim="800000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cap="none" spc="2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Foglio1!$B$2</c:f>
              <c:strCache>
                <c:ptCount val="1"/>
                <c:pt idx="0">
                  <c:v>Asintomatici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Foglio1!$A$3:$A$23</c:f>
              <c:strCache>
                <c:ptCount val="21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</c:strCache>
            </c:strRef>
          </c:cat>
          <c:val>
            <c:numRef>
              <c:f>Foglio1!$B$3:$B$23</c:f>
              <c:numCache>
                <c:formatCode>General</c:formatCode>
                <c:ptCount val="21"/>
                <c:pt idx="0">
                  <c:v>75</c:v>
                </c:pt>
                <c:pt idx="1">
                  <c:v>66</c:v>
                </c:pt>
                <c:pt idx="2">
                  <c:v>71</c:v>
                </c:pt>
                <c:pt idx="3">
                  <c:v>76</c:v>
                </c:pt>
                <c:pt idx="4">
                  <c:v>100</c:v>
                </c:pt>
                <c:pt idx="5">
                  <c:v>93</c:v>
                </c:pt>
                <c:pt idx="6">
                  <c:v>100</c:v>
                </c:pt>
                <c:pt idx="7">
                  <c:v>90</c:v>
                </c:pt>
                <c:pt idx="8">
                  <c:v>71</c:v>
                </c:pt>
                <c:pt idx="9">
                  <c:v>74</c:v>
                </c:pt>
                <c:pt idx="10">
                  <c:v>81</c:v>
                </c:pt>
                <c:pt idx="11">
                  <c:v>98</c:v>
                </c:pt>
                <c:pt idx="12">
                  <c:v>146</c:v>
                </c:pt>
                <c:pt idx="13">
                  <c:v>158</c:v>
                </c:pt>
                <c:pt idx="14">
                  <c:v>193</c:v>
                </c:pt>
                <c:pt idx="15">
                  <c:v>236</c:v>
                </c:pt>
                <c:pt idx="16">
                  <c:v>339</c:v>
                </c:pt>
                <c:pt idx="17">
                  <c:v>501</c:v>
                </c:pt>
                <c:pt idx="18">
                  <c:v>786</c:v>
                </c:pt>
                <c:pt idx="19" formatCode="_-* #,##0_-;\-* #,##0_-;_-* &quot;-&quot;??_-;_-@_-">
                  <c:v>1511</c:v>
                </c:pt>
                <c:pt idx="20" formatCode="_-* #,##0_-;\-* #,##0_-;_-* &quot;-&quot;??_-;_-@_-">
                  <c:v>2586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4E-4481-BF2E-12701AD53B82}"/>
            </c:ext>
          </c:extLst>
        </c:ser>
        <c:ser>
          <c:idx val="1"/>
          <c:order val="1"/>
          <c:tx>
            <c:strRef>
              <c:f>Foglio1!$C$2</c:f>
              <c:strCache>
                <c:ptCount val="1"/>
                <c:pt idx="0">
                  <c:v>Sintomatici all'interno degli IIPP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110000"/>
                    <a:satMod val="105000"/>
                    <a:tint val="67000"/>
                  </a:schemeClr>
                </a:gs>
                <a:gs pos="50000">
                  <a:schemeClr val="accent2">
                    <a:lumMod val="105000"/>
                    <a:satMod val="103000"/>
                    <a:tint val="73000"/>
                  </a:schemeClr>
                </a:gs>
                <a:gs pos="100000">
                  <a:schemeClr val="accent2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Foglio1!$A$3:$A$23</c:f>
              <c:strCache>
                <c:ptCount val="21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</c:strCache>
            </c:strRef>
          </c:cat>
          <c:val>
            <c:numRef>
              <c:f>Foglio1!$C$3:$C$23</c:f>
              <c:numCache>
                <c:formatCode>General</c:formatCode>
                <c:ptCount val="21"/>
                <c:pt idx="0">
                  <c:v>3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3</c:v>
                </c:pt>
                <c:pt idx="18">
                  <c:v>12</c:v>
                </c:pt>
                <c:pt idx="19">
                  <c:v>20</c:v>
                </c:pt>
                <c:pt idx="20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F4E-4481-BF2E-12701AD53B82}"/>
            </c:ext>
          </c:extLst>
        </c:ser>
        <c:ser>
          <c:idx val="2"/>
          <c:order val="2"/>
          <c:tx>
            <c:strRef>
              <c:f>Foglio1!$D$2</c:f>
              <c:strCache>
                <c:ptCount val="1"/>
                <c:pt idx="0">
                  <c:v>Ricoverati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110000"/>
                    <a:satMod val="105000"/>
                    <a:tint val="67000"/>
                  </a:schemeClr>
                </a:gs>
                <a:gs pos="50000">
                  <a:schemeClr val="accent3">
                    <a:lumMod val="105000"/>
                    <a:satMod val="103000"/>
                    <a:tint val="73000"/>
                  </a:schemeClr>
                </a:gs>
                <a:gs pos="100000">
                  <a:schemeClr val="accent3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Foglio1!$A$3:$A$23</c:f>
              <c:strCache>
                <c:ptCount val="21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</c:strCache>
            </c:strRef>
          </c:cat>
          <c:val>
            <c:numRef>
              <c:f>Foglio1!$D$3:$D$23</c:f>
              <c:numCache>
                <c:formatCode>General</c:formatCode>
                <c:ptCount val="21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1</c:v>
                </c:pt>
                <c:pt idx="15">
                  <c:v>1</c:v>
                </c:pt>
                <c:pt idx="16">
                  <c:v>3</c:v>
                </c:pt>
                <c:pt idx="17">
                  <c:v>6</c:v>
                </c:pt>
                <c:pt idx="18">
                  <c:v>6</c:v>
                </c:pt>
                <c:pt idx="19">
                  <c:v>11</c:v>
                </c:pt>
                <c:pt idx="20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F4E-4481-BF2E-12701AD53B82}"/>
            </c:ext>
          </c:extLst>
        </c:ser>
        <c:ser>
          <c:idx val="3"/>
          <c:order val="3"/>
          <c:tx>
            <c:strRef>
              <c:f>Foglio1!$E$2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9525" cap="flat" cmpd="sng" algn="ctr">
              <a:noFill/>
              <a:round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Foglio1!$A$3:$A$23</c:f>
              <c:strCache>
                <c:ptCount val="21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</c:strCache>
            </c:strRef>
          </c:cat>
          <c:val>
            <c:numRef>
              <c:f>Foglio1!$E$3:$E$23</c:f>
              <c:numCache>
                <c:formatCode>General</c:formatCode>
                <c:ptCount val="21"/>
                <c:pt idx="0">
                  <c:v>80</c:v>
                </c:pt>
                <c:pt idx="1">
                  <c:v>70</c:v>
                </c:pt>
                <c:pt idx="2">
                  <c:v>76</c:v>
                </c:pt>
                <c:pt idx="3">
                  <c:v>83</c:v>
                </c:pt>
                <c:pt idx="4">
                  <c:v>105</c:v>
                </c:pt>
                <c:pt idx="5">
                  <c:v>97</c:v>
                </c:pt>
                <c:pt idx="6">
                  <c:v>104</c:v>
                </c:pt>
                <c:pt idx="7">
                  <c:v>95</c:v>
                </c:pt>
                <c:pt idx="8">
                  <c:v>76</c:v>
                </c:pt>
                <c:pt idx="9">
                  <c:v>79</c:v>
                </c:pt>
                <c:pt idx="10">
                  <c:v>86</c:v>
                </c:pt>
                <c:pt idx="11">
                  <c:v>103</c:v>
                </c:pt>
                <c:pt idx="12">
                  <c:v>150</c:v>
                </c:pt>
                <c:pt idx="13">
                  <c:v>162</c:v>
                </c:pt>
                <c:pt idx="14">
                  <c:v>196</c:v>
                </c:pt>
                <c:pt idx="15">
                  <c:v>239</c:v>
                </c:pt>
                <c:pt idx="16">
                  <c:v>344</c:v>
                </c:pt>
                <c:pt idx="17">
                  <c:v>510</c:v>
                </c:pt>
                <c:pt idx="18">
                  <c:v>804</c:v>
                </c:pt>
                <c:pt idx="19" formatCode="_-* #,##0_-;\-* #,##0_-;_-* &quot;-&quot;??_-;_-@_-">
                  <c:v>1542</c:v>
                </c:pt>
                <c:pt idx="20" formatCode="_-* #,##0_-;\-* #,##0_-;_-* &quot;-&quot;??_-;_-@_-">
                  <c:v>2625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F4E-4481-BF2E-12701AD53B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180833632"/>
        <c:axId val="180841120"/>
      </c:barChart>
      <c:catAx>
        <c:axId val="180833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0841120"/>
        <c:crosses val="autoZero"/>
        <c:auto val="1"/>
        <c:lblAlgn val="ctr"/>
        <c:lblOffset val="100"/>
        <c:noMultiLvlLbl val="0"/>
      </c:catAx>
      <c:valAx>
        <c:axId val="180841120"/>
        <c:scaling>
          <c:orientation val="minMax"/>
          <c:max val="30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80833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>
          <a:solidFill>
            <a:schemeClr val="tx1"/>
          </a:solidFill>
        </a:defRPr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0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0.85387</cdr:x>
      <cdr:y>0.27132</cdr:y>
    </cdr:from>
    <cdr:to>
      <cdr:x>0.90679</cdr:x>
      <cdr:y>0.32984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10086391" y="1600799"/>
          <a:ext cx="625151" cy="3452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2400" b="1" dirty="0" smtClean="0"/>
            <a:t>124</a:t>
          </a:r>
          <a:endParaRPr lang="it-IT" sz="2400" b="1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24/01/2022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24/01/2022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24/01/2022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24/01/2022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24/01/2022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24/01/2022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24/01/2022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24/01/2022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24/01/2022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24/01/2022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24/01/2022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t>24/01/2022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46"/>
            <a:ext cx="12192001" cy="887666"/>
          </a:xfr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it-IT" sz="2800" b="1" dirty="0" smtClean="0"/>
              <a:t>Situazione della diffusione del Covid-19 tra i detenuti reclusi negli Istituti di Pena del Lazio dal 15 gennaio 2021 al 24 gennaio 2022</a:t>
            </a:r>
            <a:endParaRPr lang="it-IT" sz="2800" b="1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4812500"/>
              </p:ext>
            </p:extLst>
          </p:nvPr>
        </p:nvGraphicFramePr>
        <p:xfrm>
          <a:off x="164592" y="896112"/>
          <a:ext cx="11704318" cy="5974983"/>
        </p:xfrm>
        <a:graphic>
          <a:graphicData uri="http://schemas.openxmlformats.org/drawingml/2006/table">
            <a:tbl>
              <a:tblPr/>
              <a:tblGrid>
                <a:gridCol w="562521">
                  <a:extLst>
                    <a:ext uri="{9D8B030D-6E8A-4147-A177-3AD203B41FA5}">
                      <a16:colId xmlns:a16="http://schemas.microsoft.com/office/drawing/2014/main" val="3678982572"/>
                    </a:ext>
                  </a:extLst>
                </a:gridCol>
                <a:gridCol w="1088035">
                  <a:extLst>
                    <a:ext uri="{9D8B030D-6E8A-4147-A177-3AD203B41FA5}">
                      <a16:colId xmlns:a16="http://schemas.microsoft.com/office/drawing/2014/main" val="3694388136"/>
                    </a:ext>
                  </a:extLst>
                </a:gridCol>
                <a:gridCol w="706466">
                  <a:extLst>
                    <a:ext uri="{9D8B030D-6E8A-4147-A177-3AD203B41FA5}">
                      <a16:colId xmlns:a16="http://schemas.microsoft.com/office/drawing/2014/main" val="299421036"/>
                    </a:ext>
                  </a:extLst>
                </a:gridCol>
                <a:gridCol w="451452">
                  <a:extLst>
                    <a:ext uri="{9D8B030D-6E8A-4147-A177-3AD203B41FA5}">
                      <a16:colId xmlns:a16="http://schemas.microsoft.com/office/drawing/2014/main" val="2018798648"/>
                    </a:ext>
                  </a:extLst>
                </a:gridCol>
                <a:gridCol w="595984">
                  <a:extLst>
                    <a:ext uri="{9D8B030D-6E8A-4147-A177-3AD203B41FA5}">
                      <a16:colId xmlns:a16="http://schemas.microsoft.com/office/drawing/2014/main" val="2673930764"/>
                    </a:ext>
                  </a:extLst>
                </a:gridCol>
                <a:gridCol w="383716">
                  <a:extLst>
                    <a:ext uri="{9D8B030D-6E8A-4147-A177-3AD203B41FA5}">
                      <a16:colId xmlns:a16="http://schemas.microsoft.com/office/drawing/2014/main" val="2308737938"/>
                    </a:ext>
                  </a:extLst>
                </a:gridCol>
                <a:gridCol w="489850">
                  <a:extLst>
                    <a:ext uri="{9D8B030D-6E8A-4147-A177-3AD203B41FA5}">
                      <a16:colId xmlns:a16="http://schemas.microsoft.com/office/drawing/2014/main" val="2991445641"/>
                    </a:ext>
                  </a:extLst>
                </a:gridCol>
                <a:gridCol w="628641">
                  <a:extLst>
                    <a:ext uri="{9D8B030D-6E8A-4147-A177-3AD203B41FA5}">
                      <a16:colId xmlns:a16="http://schemas.microsoft.com/office/drawing/2014/main" val="2998623051"/>
                    </a:ext>
                  </a:extLst>
                </a:gridCol>
                <a:gridCol w="451719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05518">
                  <a:extLst>
                    <a:ext uri="{9D8B030D-6E8A-4147-A177-3AD203B41FA5}">
                      <a16:colId xmlns:a16="http://schemas.microsoft.com/office/drawing/2014/main" val="2101286815"/>
                    </a:ext>
                  </a:extLst>
                </a:gridCol>
                <a:gridCol w="593989">
                  <a:extLst>
                    <a:ext uri="{9D8B030D-6E8A-4147-A177-3AD203B41FA5}">
                      <a16:colId xmlns:a16="http://schemas.microsoft.com/office/drawing/2014/main" val="1276950095"/>
                    </a:ext>
                  </a:extLst>
                </a:gridCol>
                <a:gridCol w="348438">
                  <a:extLst>
                    <a:ext uri="{9D8B030D-6E8A-4147-A177-3AD203B41FA5}">
                      <a16:colId xmlns:a16="http://schemas.microsoft.com/office/drawing/2014/main" val="834425259"/>
                    </a:ext>
                  </a:extLst>
                </a:gridCol>
                <a:gridCol w="294498">
                  <a:extLst>
                    <a:ext uri="{9D8B030D-6E8A-4147-A177-3AD203B41FA5}">
                      <a16:colId xmlns:a16="http://schemas.microsoft.com/office/drawing/2014/main" val="1337673494"/>
                    </a:ext>
                  </a:extLst>
                </a:gridCol>
                <a:gridCol w="434640">
                  <a:extLst>
                    <a:ext uri="{9D8B030D-6E8A-4147-A177-3AD203B41FA5}">
                      <a16:colId xmlns:a16="http://schemas.microsoft.com/office/drawing/2014/main" val="2043173627"/>
                    </a:ext>
                  </a:extLst>
                </a:gridCol>
                <a:gridCol w="294973">
                  <a:extLst>
                    <a:ext uri="{9D8B030D-6E8A-4147-A177-3AD203B41FA5}">
                      <a16:colId xmlns:a16="http://schemas.microsoft.com/office/drawing/2014/main" val="2433801151"/>
                    </a:ext>
                  </a:extLst>
                </a:gridCol>
                <a:gridCol w="127468">
                  <a:extLst>
                    <a:ext uri="{9D8B030D-6E8A-4147-A177-3AD203B41FA5}">
                      <a16:colId xmlns:a16="http://schemas.microsoft.com/office/drawing/2014/main" val="4011647543"/>
                    </a:ext>
                  </a:extLst>
                </a:gridCol>
                <a:gridCol w="503418">
                  <a:extLst>
                    <a:ext uri="{9D8B030D-6E8A-4147-A177-3AD203B41FA5}">
                      <a16:colId xmlns:a16="http://schemas.microsoft.com/office/drawing/2014/main" val="2975630413"/>
                    </a:ext>
                  </a:extLst>
                </a:gridCol>
                <a:gridCol w="463534">
                  <a:extLst>
                    <a:ext uri="{9D8B030D-6E8A-4147-A177-3AD203B41FA5}">
                      <a16:colId xmlns:a16="http://schemas.microsoft.com/office/drawing/2014/main" val="1618464286"/>
                    </a:ext>
                  </a:extLst>
                </a:gridCol>
                <a:gridCol w="463534">
                  <a:extLst>
                    <a:ext uri="{9D8B030D-6E8A-4147-A177-3AD203B41FA5}">
                      <a16:colId xmlns:a16="http://schemas.microsoft.com/office/drawing/2014/main" val="3546802450"/>
                    </a:ext>
                  </a:extLst>
                </a:gridCol>
                <a:gridCol w="398026">
                  <a:extLst>
                    <a:ext uri="{9D8B030D-6E8A-4147-A177-3AD203B41FA5}">
                      <a16:colId xmlns:a16="http://schemas.microsoft.com/office/drawing/2014/main" val="3731406738"/>
                    </a:ext>
                  </a:extLst>
                </a:gridCol>
                <a:gridCol w="637156">
                  <a:extLst>
                    <a:ext uri="{9D8B030D-6E8A-4147-A177-3AD203B41FA5}">
                      <a16:colId xmlns:a16="http://schemas.microsoft.com/office/drawing/2014/main" val="4264862028"/>
                    </a:ext>
                  </a:extLst>
                </a:gridCol>
                <a:gridCol w="645359">
                  <a:extLst>
                    <a:ext uri="{9D8B030D-6E8A-4147-A177-3AD203B41FA5}">
                      <a16:colId xmlns:a16="http://schemas.microsoft.com/office/drawing/2014/main" val="1144450613"/>
                    </a:ext>
                  </a:extLst>
                </a:gridCol>
                <a:gridCol w="735383">
                  <a:extLst>
                    <a:ext uri="{9D8B030D-6E8A-4147-A177-3AD203B41FA5}">
                      <a16:colId xmlns:a16="http://schemas.microsoft.com/office/drawing/2014/main" val="3394909838"/>
                    </a:ext>
                  </a:extLst>
                </a:gridCol>
              </a:tblGrid>
              <a:tr h="623100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ASL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ISTITUTI DI PENA 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01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01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03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giu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giu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lug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 rowSpan="13">
                  <a:txBody>
                    <a:bodyPr/>
                    <a:lstStyle/>
                    <a:p>
                      <a:pPr algn="ctr" rtl="0" fontAlgn="b"/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Nov.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Nov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13 </a:t>
                      </a:r>
                    </a:p>
                    <a:p>
                      <a:pPr algn="ctr" rtl="0" fontAlgn="b"/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dic.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dic.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‘22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it-IT" sz="1400" b="1" i="0" u="none" strike="noStrike" dirty="0" smtClean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genn.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24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genn.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974704"/>
                  </a:ext>
                </a:extLst>
              </a:tr>
              <a:tr h="38690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Regina Coeli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6762"/>
                  </a:ext>
                </a:extLst>
              </a:tr>
              <a:tr h="354500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Rebibbia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 </a:t>
                      </a:r>
                      <a:endParaRPr lang="it-IT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7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</a:t>
                      </a:r>
                      <a:endParaRPr lang="it-IT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5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 </a:t>
                      </a:r>
                      <a:endParaRPr lang="it-IT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1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</a:p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052278"/>
                  </a:ext>
                </a:extLst>
              </a:tr>
              <a:tr h="45466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Istituti)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36440"/>
                  </a:ext>
                </a:extLst>
              </a:tr>
              <a:tr h="366316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Civitavecchia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996507"/>
                  </a:ext>
                </a:extLst>
              </a:tr>
              <a:tr h="43331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 Istituti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664223"/>
                  </a:ext>
                </a:extLst>
              </a:tr>
              <a:tr h="38690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257765"/>
                  </a:ext>
                </a:extLst>
              </a:tr>
              <a:tr h="86710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Frosinone; Cassino; Paliano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21194"/>
                  </a:ext>
                </a:extLst>
              </a:tr>
              <a:tr h="31117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154539"/>
                  </a:ext>
                </a:extLst>
              </a:tr>
              <a:tr h="26394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73011"/>
                  </a:ext>
                </a:extLst>
              </a:tr>
              <a:tr h="59357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(</a:t>
                      </a:r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semiliberi)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18872"/>
                  </a:ext>
                </a:extLst>
              </a:tr>
              <a:tr h="275723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590886"/>
                  </a:ext>
                </a:extLst>
              </a:tr>
              <a:tr h="618404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9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7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</a:t>
                      </a:r>
                      <a:r>
                        <a:rPr lang="it-IT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cui 1 </a:t>
                      </a:r>
                    </a:p>
                    <a:p>
                      <a:pPr algn="ctr" rtl="0" fontAlgn="ctr"/>
                      <a:r>
                        <a:rPr lang="it-IT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382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2670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493775" y="28482"/>
            <a:ext cx="11109960" cy="10470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Situazione della diffusione del Covid-19 tra i detenuti reclusi negli Istituti di Pena del Lazio dal 15 gennaio al 24 gennaio 2022</a:t>
            </a:r>
            <a:endParaRPr lang="it-IT" b="1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9435110"/>
              </p:ext>
            </p:extLst>
          </p:nvPr>
        </p:nvGraphicFramePr>
        <p:xfrm>
          <a:off x="493775" y="891250"/>
          <a:ext cx="11713581" cy="58427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0259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 txBox="1">
            <a:spLocks/>
          </p:cNvSpPr>
          <p:nvPr/>
        </p:nvSpPr>
        <p:spPr>
          <a:xfrm>
            <a:off x="287867" y="0"/>
            <a:ext cx="11311466" cy="10610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Andamento della diffusione del Covid-19 tra i detenuti reclusi nell’insieme degli Istituti di Pena del Lazio dal 15 gennaio al 24  gennaio 2022</a:t>
            </a:r>
            <a:endParaRPr lang="it-IT" b="1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3747670"/>
              </p:ext>
            </p:extLst>
          </p:nvPr>
        </p:nvGraphicFramePr>
        <p:xfrm>
          <a:off x="177282" y="1142401"/>
          <a:ext cx="11812555" cy="54076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926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9439837"/>
              </p:ext>
            </p:extLst>
          </p:nvPr>
        </p:nvGraphicFramePr>
        <p:xfrm>
          <a:off x="287079" y="202019"/>
          <a:ext cx="11791507" cy="6570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03023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1224</TotalTime>
  <Words>402</Words>
  <Application>Microsoft Office PowerPoint</Application>
  <PresentationFormat>Widescreen</PresentationFormat>
  <Paragraphs>266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</cp:lastModifiedBy>
  <cp:revision>138</cp:revision>
  <dcterms:created xsi:type="dcterms:W3CDTF">2021-02-16T11:24:19Z</dcterms:created>
  <dcterms:modified xsi:type="dcterms:W3CDTF">2022-01-24T15:01:47Z</dcterms:modified>
</cp:coreProperties>
</file>