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77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4.01.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689149701308465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10 GEN 22'!$H$17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22'!$I$16:$AE$16</c:f>
              <c:strCache>
                <c:ptCount val="23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31-gen</c:v>
                </c:pt>
              </c:strCache>
            </c:strRef>
          </c:cat>
          <c:val>
            <c:numRef>
              <c:f>'dal 15 gennaio al 10 GEN 22'!$I$17:$AE$17</c:f>
              <c:numCache>
                <c:formatCode>General</c:formatCode>
                <c:ptCount val="23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D1-4E6B-86E9-03F287817DF6}"/>
            </c:ext>
          </c:extLst>
        </c:ser>
        <c:ser>
          <c:idx val="1"/>
          <c:order val="1"/>
          <c:tx>
            <c:strRef>
              <c:f>'dal 15 gennaio al 10 GEN 22'!$H$18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22'!$I$16:$AE$16</c:f>
              <c:strCache>
                <c:ptCount val="23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31-gen</c:v>
                </c:pt>
              </c:strCache>
            </c:strRef>
          </c:cat>
          <c:val>
            <c:numRef>
              <c:f>'dal 15 gennaio al 10 GEN 22'!$I$18:$AE$18</c:f>
              <c:numCache>
                <c:formatCode>General</c:formatCode>
                <c:ptCount val="23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D1-4E6B-86E9-03F287817DF6}"/>
            </c:ext>
          </c:extLst>
        </c:ser>
        <c:ser>
          <c:idx val="2"/>
          <c:order val="2"/>
          <c:tx>
            <c:strRef>
              <c:f>'dal 15 gennaio al 10 GEN 22'!$H$19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22'!$I$16:$AE$16</c:f>
              <c:strCache>
                <c:ptCount val="23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31-gen</c:v>
                </c:pt>
              </c:strCache>
            </c:strRef>
          </c:cat>
          <c:val>
            <c:numRef>
              <c:f>'dal 15 gennaio al 10 GEN 22'!$I$19:$AE$19</c:f>
              <c:numCache>
                <c:formatCode>General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D1-4E6B-86E9-03F287817DF6}"/>
            </c:ext>
          </c:extLst>
        </c:ser>
        <c:ser>
          <c:idx val="3"/>
          <c:order val="3"/>
          <c:tx>
            <c:strRef>
              <c:f>'dal 15 gennaio al 10 GEN 22'!$H$20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22'!$I$16:$AE$16</c:f>
              <c:strCache>
                <c:ptCount val="23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31-gen</c:v>
                </c:pt>
              </c:strCache>
            </c:strRef>
          </c:cat>
          <c:val>
            <c:numRef>
              <c:f>'dal 15 gennaio al 10 GEN 22'!$I$20:$AE$20</c:f>
              <c:numCache>
                <c:formatCode>General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D1-4E6B-86E9-03F287817DF6}"/>
            </c:ext>
          </c:extLst>
        </c:ser>
        <c:ser>
          <c:idx val="4"/>
          <c:order val="4"/>
          <c:tx>
            <c:strRef>
              <c:f>'dal 15 gennaio al 10 GEN 22'!$H$21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GEN 22'!$I$16:$AE$16</c:f>
              <c:strCache>
                <c:ptCount val="23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31-gen</c:v>
                </c:pt>
              </c:strCache>
            </c:strRef>
          </c:cat>
          <c:val>
            <c:numRef>
              <c:f>'dal 15 gennaio al 10 GEN 22'!$I$21:$AE$21</c:f>
              <c:numCache>
                <c:formatCode>General</c:formatCode>
                <c:ptCount val="23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D1-4E6B-86E9-03F287817DF6}"/>
            </c:ext>
          </c:extLst>
        </c:ser>
        <c:ser>
          <c:idx val="5"/>
          <c:order val="5"/>
          <c:tx>
            <c:strRef>
              <c:f>'dal 15 gennaio al 10 GEN 22'!$H$22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22'!$I$16:$AE$16</c:f>
              <c:strCache>
                <c:ptCount val="23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31-gen</c:v>
                </c:pt>
              </c:strCache>
            </c:strRef>
          </c:cat>
          <c:val>
            <c:numRef>
              <c:f>'dal 15 gennaio al 10 GEN 22'!$I$22:$AE$22</c:f>
              <c:numCache>
                <c:formatCode>General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5D1-4E6B-86E9-03F287817DF6}"/>
            </c:ext>
          </c:extLst>
        </c:ser>
        <c:ser>
          <c:idx val="6"/>
          <c:order val="6"/>
          <c:tx>
            <c:strRef>
              <c:f>'dal 15 gennaio al 10 GEN 22'!$H$23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GEN 22'!$I$16:$AE$16</c:f>
              <c:strCache>
                <c:ptCount val="23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31-gen</c:v>
                </c:pt>
              </c:strCache>
            </c:strRef>
          </c:cat>
          <c:val>
            <c:numRef>
              <c:f>'dal 15 gennaio al 10 GEN 22'!$I$23:$AE$23</c:f>
              <c:numCache>
                <c:formatCode>General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D1-4E6B-86E9-03F287817DF6}"/>
            </c:ext>
          </c:extLst>
        </c:ser>
        <c:ser>
          <c:idx val="7"/>
          <c:order val="7"/>
          <c:tx>
            <c:strRef>
              <c:f>'dal 15 gennaio al 10 GEN 22'!$H$24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GEN 22'!$I$16:$AE$16</c:f>
              <c:strCache>
                <c:ptCount val="23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31-gen</c:v>
                </c:pt>
              </c:strCache>
            </c:strRef>
          </c:cat>
          <c:val>
            <c:numRef>
              <c:f>'dal 15 gennaio al 10 GEN 22'!$I$24:$AE$24</c:f>
              <c:numCache>
                <c:formatCode>General</c:formatCode>
                <c:ptCount val="23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5D1-4E6B-86E9-03F287817DF6}"/>
            </c:ext>
          </c:extLst>
        </c:ser>
        <c:ser>
          <c:idx val="8"/>
          <c:order val="8"/>
          <c:tx>
            <c:strRef>
              <c:f>'dal 15 gennaio al 10 GEN 22'!$H$25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10 GEN 22'!$I$16:$AE$16</c:f>
              <c:strCache>
                <c:ptCount val="23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31-gen</c:v>
                </c:pt>
              </c:strCache>
            </c:strRef>
          </c:cat>
          <c:val>
            <c:numRef>
              <c:f>'dal 15 gennaio al 10 GEN 22'!$I$25:$AE$25</c:f>
              <c:numCache>
                <c:formatCode>General</c:formatCode>
                <c:ptCount val="23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D1-4E6B-86E9-03F287817D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60812143704972"/>
          <c:y val="0.90535009965294244"/>
          <c:w val="0.69497751475333103"/>
          <c:h val="7.92586478245745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10 GEN 22'!$H$32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10 GEN 22'!$I$31:$AV$31</c:f>
              <c:strCache>
                <c:ptCount val="40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</c:strCache>
            </c:strRef>
          </c:cat>
          <c:val>
            <c:numRef>
              <c:f>'dal 15 gennaio al 10 GEN 22'!$I$32:$AV$32</c:f>
              <c:numCache>
                <c:formatCode>General</c:formatCode>
                <c:ptCount val="40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4C-453E-B1EF-0243CA1059FA}"/>
            </c:ext>
          </c:extLst>
        </c:ser>
        <c:ser>
          <c:idx val="1"/>
          <c:order val="1"/>
          <c:tx>
            <c:strRef>
              <c:f>'dal 15 gennaio al 10 GEN 22'!$H$33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10 GEN 22'!$I$31:$AV$31</c:f>
              <c:strCache>
                <c:ptCount val="40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</c:strCache>
            </c:strRef>
          </c:cat>
          <c:val>
            <c:numRef>
              <c:f>'dal 15 gennaio al 10 GEN 22'!$I$33:$AV$33</c:f>
              <c:numCache>
                <c:formatCode>General</c:formatCode>
                <c:ptCount val="40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4C-453E-B1EF-0243CA1059FA}"/>
            </c:ext>
          </c:extLst>
        </c:ser>
        <c:ser>
          <c:idx val="2"/>
          <c:order val="2"/>
          <c:tx>
            <c:strRef>
              <c:f>'dal 15 gennaio al 10 GEN 22'!$H$34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4C-453E-B1EF-0243CA1059F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4C-453E-B1EF-0243CA1059FA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4C-453E-B1EF-0243CA1059F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4C-453E-B1EF-0243CA1059F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4C-453E-B1EF-0243CA1059F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B4C-453E-B1EF-0243CA1059F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B4C-453E-B1EF-0243CA1059FA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4C-453E-B1EF-0243CA1059F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B4C-453E-B1EF-0243CA1059F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B4C-453E-B1EF-0243CA1059FA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B4C-453E-B1EF-0243CA1059FA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B4C-453E-B1EF-0243CA1059FA}"/>
                </c:ext>
              </c:extLst>
            </c:dLbl>
            <c:dLbl>
              <c:idx val="13"/>
              <c:layout>
                <c:manualLayout>
                  <c:x val="-2.2011047871733423E-3"/>
                  <c:y val="0.1649944258639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B4C-453E-B1EF-0243CA1059FA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B4C-453E-B1EF-0243CA1059FA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B4C-453E-B1EF-0243CA1059FA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B4C-453E-B1EF-0243CA1059FA}"/>
                </c:ext>
              </c:extLst>
            </c:dLbl>
            <c:dLbl>
              <c:idx val="19"/>
              <c:layout>
                <c:manualLayout>
                  <c:x val="0"/>
                  <c:y val="5.82904110896818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B4C-453E-B1EF-0243CA1059FA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B4C-453E-B1EF-0243CA1059FA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B4C-453E-B1EF-0243CA1059FA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B4C-453E-B1EF-0243CA1059FA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B4C-453E-B1EF-0243CA1059FA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B4C-453E-B1EF-0243CA1059FA}"/>
                </c:ext>
              </c:extLst>
            </c:dLbl>
            <c:dLbl>
              <c:idx val="26"/>
              <c:layout>
                <c:manualLayout>
                  <c:x val="-1.2643650539429144E-16"/>
                  <c:y val="-4.0803287762777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B4C-453E-B1EF-0243CA1059FA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B4C-453E-B1EF-0243CA1059FA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B4C-453E-B1EF-0243CA1059FA}"/>
                </c:ext>
              </c:extLst>
            </c:dLbl>
            <c:dLbl>
              <c:idx val="31"/>
              <c:layout>
                <c:manualLayout>
                  <c:x val="-5.17246224543794E-3"/>
                  <c:y val="-1.3601095920925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B4C-453E-B1EF-0243CA1059FA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B4C-453E-B1EF-0243CA1059FA}"/>
                </c:ext>
              </c:extLst>
            </c:dLbl>
            <c:dLbl>
              <c:idx val="37"/>
              <c:layout>
                <c:manualLayout>
                  <c:x val="0"/>
                  <c:y val="3.4974246653808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B4C-453E-B1EF-0243CA1059FA}"/>
                </c:ext>
              </c:extLst>
            </c:dLbl>
            <c:dLbl>
              <c:idx val="38"/>
              <c:layout>
                <c:manualLayout>
                  <c:x val="-3.803699855854762E-2"/>
                  <c:y val="0.112838784992375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B4C-453E-B1EF-0243CA105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'dal 15 gennaio al 10 GEN 22'!$I$31:$AV$31</c:f>
              <c:strCache>
                <c:ptCount val="40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</c:strCache>
            </c:strRef>
          </c:cat>
          <c:val>
            <c:numRef>
              <c:f>'dal 15 gennaio al 10 GEN 22'!$I$34:$AV$34</c:f>
              <c:numCache>
                <c:formatCode>General</c:formatCode>
                <c:ptCount val="40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EB4C-453E-B1EF-0243CA1059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35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Foglio1!$A$3:$A$24</c:f>
              <c:strCache>
                <c:ptCount val="22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</c:strCache>
            </c:strRef>
          </c:cat>
          <c:val>
            <c:numRef>
              <c:f>Foglio1!$B$3:$B$24</c:f>
              <c:numCache>
                <c:formatCode>General</c:formatCode>
                <c:ptCount val="22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54-4FA7-AF3E-78980A3D515A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Foglio1!$A$3:$A$24</c:f>
              <c:strCache>
                <c:ptCount val="22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</c:strCache>
            </c:strRef>
          </c:cat>
          <c:val>
            <c:numRef>
              <c:f>Foglio1!$C$3:$C$24</c:f>
              <c:numCache>
                <c:formatCode>General</c:formatCode>
                <c:ptCount val="22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54-4FA7-AF3E-78980A3D515A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Foglio1!$A$3:$A$24</c:f>
              <c:strCache>
                <c:ptCount val="22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</c:strCache>
            </c:strRef>
          </c:cat>
          <c:val>
            <c:numRef>
              <c:f>Foglio1!$D$3:$D$24</c:f>
              <c:numCache>
                <c:formatCode>General</c:formatCode>
                <c:ptCount val="22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54-4FA7-AF3E-78980A3D515A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Foglio1!$A$3:$A$24</c:f>
              <c:strCache>
                <c:ptCount val="22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</c:strCache>
            </c:strRef>
          </c:cat>
          <c:val>
            <c:numRef>
              <c:f>Foglio1!$E$3:$E$24</c:f>
              <c:numCache>
                <c:formatCode>General</c:formatCode>
                <c:ptCount val="22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754-4FA7-AF3E-78980A3D51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0.86557</cdr:x>
      <cdr:y>0.04255</cdr:y>
    </cdr:from>
    <cdr:to>
      <cdr:x>0.89496</cdr:x>
      <cdr:y>0.12349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4450025" y="384077"/>
          <a:ext cx="490603" cy="7306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800" b="1"/>
            <a:t>329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31/01/2022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31/01/2022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31/01/2022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31/01/2022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31/01/2022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31/01/2022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31/01/2022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31/01/2022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31/01/2022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31/01/2022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31/01/2022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31/01/2022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/>
              <a:t>Situazione della diffusione del Covid-19 tra i detenuti reclusi negli Istituti di Pena del Lazio dal 15 gennaio 2021 al 31 gennaio 2022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506391"/>
              </p:ext>
            </p:extLst>
          </p:nvPr>
        </p:nvGraphicFramePr>
        <p:xfrm>
          <a:off x="118870" y="896113"/>
          <a:ext cx="12073129" cy="5964642"/>
        </p:xfrm>
        <a:graphic>
          <a:graphicData uri="http://schemas.openxmlformats.org/drawingml/2006/table">
            <a:tbl>
              <a:tblPr/>
              <a:tblGrid>
                <a:gridCol w="758618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941321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585167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607394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613815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395197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504505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647449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46523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17652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611761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358863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303310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447643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303798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31281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518479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477402">
                  <a:extLst>
                    <a:ext uri="{9D8B030D-6E8A-4147-A177-3AD203B41FA5}">
                      <a16:colId xmlns:a16="http://schemas.microsoft.com/office/drawing/2014/main" val="1618464286"/>
                    </a:ext>
                  </a:extLst>
                </a:gridCol>
                <a:gridCol w="477402">
                  <a:extLst>
                    <a:ext uri="{9D8B030D-6E8A-4147-A177-3AD203B41FA5}">
                      <a16:colId xmlns:a16="http://schemas.microsoft.com/office/drawing/2014/main" val="3546802450"/>
                    </a:ext>
                  </a:extLst>
                </a:gridCol>
                <a:gridCol w="409933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656218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509799">
                  <a:extLst>
                    <a:ext uri="{9D8B030D-6E8A-4147-A177-3AD203B41FA5}">
                      <a16:colId xmlns:a16="http://schemas.microsoft.com/office/drawing/2014/main" val="1144450613"/>
                    </a:ext>
                  </a:extLst>
                </a:gridCol>
                <a:gridCol w="465444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465444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</a:tblGrid>
              <a:tr h="64184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‘21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‘22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genn.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 genn.22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8605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53723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5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5367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Istituti)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65513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3236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8605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652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10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6336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61143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75119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17049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/>
              <a:t>Situazione della diffusione del Covid-19 tra i detenuti reclusi negli Istituti di Pena del Lazio dal 15 gennaio al 31 gennaio 2022</a:t>
            </a: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5032662"/>
              </p:ext>
            </p:extLst>
          </p:nvPr>
        </p:nvGraphicFramePr>
        <p:xfrm>
          <a:off x="228601" y="801220"/>
          <a:ext cx="11963400" cy="572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287867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/>
              <a:t>Andamento della diffusione del Covid-19 tra i detenuti reclusi nell’insieme degli Istituti di Pena del Lazio dal 15 gennaio al 31  gennaio 2022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7483739"/>
              </p:ext>
            </p:extLst>
          </p:nvPr>
        </p:nvGraphicFramePr>
        <p:xfrm>
          <a:off x="394547" y="1061048"/>
          <a:ext cx="11797453" cy="5796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0499468"/>
              </p:ext>
            </p:extLst>
          </p:nvPr>
        </p:nvGraphicFramePr>
        <p:xfrm>
          <a:off x="125505" y="107576"/>
          <a:ext cx="11923059" cy="6526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407</Words>
  <Application>Microsoft Office PowerPoint</Application>
  <PresentationFormat>Widescreen</PresentationFormat>
  <Paragraphs>266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Ugo Degl'Innocenti</cp:lastModifiedBy>
  <cp:revision>143</cp:revision>
  <dcterms:created xsi:type="dcterms:W3CDTF">2021-02-16T11:24:19Z</dcterms:created>
  <dcterms:modified xsi:type="dcterms:W3CDTF">2022-01-31T19:12:09Z</dcterms:modified>
</cp:coreProperties>
</file>