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universita%20di%20perugia%20NEW\Pubblicazione%20carcere\dati%202016-2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universita%20di%20perugia%20NEW\Pubblicazione%20carcere\dati%202016-2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'per eta'!$D$114</c:f>
              <c:strCache>
                <c:ptCount val="1"/>
                <c:pt idx="0">
                  <c:v>totale Italia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>
                  <a:lumMod val="75000"/>
                </a:schemeClr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'per eta'!$C$115:$C$124</c:f>
              <c:strCache>
                <c:ptCount val="10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</c:strCache>
            </c:strRef>
          </c:cat>
          <c:val>
            <c:numRef>
              <c:f>'per eta'!$D$115:$D$124</c:f>
              <c:numCache>
                <c:formatCode>0.0</c:formatCode>
                <c:ptCount val="10"/>
                <c:pt idx="0">
                  <c:v>39.075000761429052</c:v>
                </c:pt>
                <c:pt idx="1">
                  <c:v>39.559647775804983</c:v>
                </c:pt>
                <c:pt idx="2">
                  <c:v>40.400943748134885</c:v>
                </c:pt>
                <c:pt idx="3">
                  <c:v>40.748566607221612</c:v>
                </c:pt>
                <c:pt idx="4">
                  <c:v>40.806470803587771</c:v>
                </c:pt>
                <c:pt idx="5">
                  <c:v>41.087584207236617</c:v>
                </c:pt>
                <c:pt idx="6">
                  <c:v>41.262545478932985</c:v>
                </c:pt>
                <c:pt idx="7">
                  <c:v>41.676041735237973</c:v>
                </c:pt>
                <c:pt idx="8">
                  <c:v>41.984285098487547</c:v>
                </c:pt>
                <c:pt idx="9">
                  <c:v>42.510152237372061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DD6-4BFA-9DCD-19359F37C697}"/>
            </c:ext>
          </c:extLst>
        </c:ser>
        <c:ser>
          <c:idx val="1"/>
          <c:order val="1"/>
          <c:tx>
            <c:strRef>
              <c:f>'per eta'!$E$114</c:f>
              <c:strCache>
                <c:ptCount val="1"/>
                <c:pt idx="0">
                  <c:v>Lazio</c:v>
                </c:pt>
              </c:strCache>
            </c:strRef>
          </c:tx>
          <c:spPr>
            <a:ln w="28575" cap="rnd">
              <a:solidFill>
                <a:schemeClr val="accent1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2060"/>
              </a:solidFill>
              <a:ln w="9525">
                <a:solidFill>
                  <a:schemeClr val="accent1">
                    <a:lumMod val="75000"/>
                  </a:schemeClr>
                </a:solidFill>
              </a:ln>
              <a:effectLst/>
            </c:spPr>
          </c:marker>
          <c:dLbls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'per eta'!$C$115:$C$124</c:f>
              <c:strCache>
                <c:ptCount val="10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</c:strCache>
            </c:strRef>
          </c:cat>
          <c:val>
            <c:numRef>
              <c:f>'per eta'!$E$115:$E$124</c:f>
              <c:numCache>
                <c:formatCode>0.0</c:formatCode>
                <c:ptCount val="10"/>
                <c:pt idx="0">
                  <c:v>39.215090571958349</c:v>
                </c:pt>
                <c:pt idx="1">
                  <c:v>39.513953488372096</c:v>
                </c:pt>
                <c:pt idx="2">
                  <c:v>40.143660714285716</c:v>
                </c:pt>
                <c:pt idx="3">
                  <c:v>40.347207678883073</c:v>
                </c:pt>
                <c:pt idx="4">
                  <c:v>40.418208613066973</c:v>
                </c:pt>
                <c:pt idx="5">
                  <c:v>40.937950937950937</c:v>
                </c:pt>
                <c:pt idx="6">
                  <c:v>40.945821854912765</c:v>
                </c:pt>
                <c:pt idx="7">
                  <c:v>41.609960402071273</c:v>
                </c:pt>
                <c:pt idx="8">
                  <c:v>41.837689133425037</c:v>
                </c:pt>
                <c:pt idx="9">
                  <c:v>42.470254191454842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DD6-4BFA-9DCD-19359F37C697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80981008"/>
        <c:axId val="280970608"/>
      </c:lineChart>
      <c:catAx>
        <c:axId val="280981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80970608"/>
        <c:crosses val="autoZero"/>
        <c:auto val="1"/>
        <c:lblAlgn val="ctr"/>
        <c:lblOffset val="100"/>
        <c:noMultiLvlLbl val="0"/>
      </c:catAx>
      <c:valAx>
        <c:axId val="280970608"/>
        <c:scaling>
          <c:orientation val="minMax"/>
          <c:min val="39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80981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="1"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095513629974029E-2"/>
          <c:y val="1.3180263030850186E-2"/>
          <c:w val="0.94156258628038947"/>
          <c:h val="0.85423560615322058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'per eta'!$C$69</c:f>
              <c:strCache>
                <c:ptCount val="1"/>
                <c:pt idx="0">
                  <c:v>da 18 a 29 anni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dk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'per eta'!$B$70:$B$71</c:f>
              <c:strCache>
                <c:ptCount val="2"/>
                <c:pt idx="0">
                  <c:v>Lazio (età media 42,5 anni)</c:v>
                </c:pt>
                <c:pt idx="1">
                  <c:v>Italia (età media 42,5 anni)</c:v>
                </c:pt>
              </c:strCache>
            </c:strRef>
          </c:cat>
          <c:val>
            <c:numRef>
              <c:f>'per eta'!$C$70:$C$71</c:f>
              <c:numCache>
                <c:formatCode>_-* #,##0\ _€_-;\-* #,##0\ _€_-;_-* "-"??\ _€_-;_-@_-</c:formatCode>
                <c:ptCount val="2"/>
                <c:pt idx="0" formatCode="General">
                  <c:v>911</c:v>
                </c:pt>
                <c:pt idx="1">
                  <c:v>9061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6D9-4031-BDEB-4BC5101ED72E}"/>
            </c:ext>
          </c:extLst>
        </c:ser>
        <c:ser>
          <c:idx val="1"/>
          <c:order val="1"/>
          <c:tx>
            <c:strRef>
              <c:f>'per eta'!$D$69</c:f>
              <c:strCache>
                <c:ptCount val="1"/>
                <c:pt idx="0">
                  <c:v>da 30 a 39 anni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dk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'per eta'!$B$70:$B$71</c:f>
              <c:strCache>
                <c:ptCount val="2"/>
                <c:pt idx="0">
                  <c:v>Lazio (età media 42,5 anni)</c:v>
                </c:pt>
                <c:pt idx="1">
                  <c:v>Italia (età media 42,5 anni)</c:v>
                </c:pt>
              </c:strCache>
            </c:strRef>
          </c:cat>
          <c:val>
            <c:numRef>
              <c:f>'per eta'!$D$70:$D$71</c:f>
              <c:numCache>
                <c:formatCode>_-* #,##0\ _€_-;\-* #,##0\ _€_-;_-* "-"??\ _€_-;_-@_-</c:formatCode>
                <c:ptCount val="2"/>
                <c:pt idx="0">
                  <c:v>1568</c:v>
                </c:pt>
                <c:pt idx="1">
                  <c:v>15273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6D9-4031-BDEB-4BC5101ED72E}"/>
            </c:ext>
          </c:extLst>
        </c:ser>
        <c:ser>
          <c:idx val="2"/>
          <c:order val="2"/>
          <c:tx>
            <c:strRef>
              <c:f>'per eta'!$E$69</c:f>
              <c:strCache>
                <c:ptCount val="1"/>
                <c:pt idx="0">
                  <c:v>da 40 a 49 anni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dk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'per eta'!$B$70:$B$71</c:f>
              <c:strCache>
                <c:ptCount val="2"/>
                <c:pt idx="0">
                  <c:v>Lazio (età media 42,5 anni)</c:v>
                </c:pt>
                <c:pt idx="1">
                  <c:v>Italia (età media 42,5 anni)</c:v>
                </c:pt>
              </c:strCache>
            </c:strRef>
          </c:cat>
          <c:val>
            <c:numRef>
              <c:f>'per eta'!$E$70:$E$71</c:f>
              <c:numCache>
                <c:formatCode>_-* #,##0\ _€_-;\-* #,##0\ _€_-;_-* "-"??\ _€_-;_-@_-</c:formatCode>
                <c:ptCount val="2"/>
                <c:pt idx="0">
                  <c:v>1544</c:v>
                </c:pt>
                <c:pt idx="1">
                  <c:v>14643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6D9-4031-BDEB-4BC5101ED72E}"/>
            </c:ext>
          </c:extLst>
        </c:ser>
        <c:ser>
          <c:idx val="3"/>
          <c:order val="3"/>
          <c:tx>
            <c:strRef>
              <c:f>'per eta'!$F$69</c:f>
              <c:strCache>
                <c:ptCount val="1"/>
                <c:pt idx="0">
                  <c:v>da 50 a 59 anni</c:v>
                </c:pt>
              </c:strCache>
            </c:strRef>
          </c:tx>
          <c:spPr>
            <a:solidFill>
              <a:srgbClr val="002060"/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dk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'per eta'!$B$70:$B$71</c:f>
              <c:strCache>
                <c:ptCount val="2"/>
                <c:pt idx="0">
                  <c:v>Lazio (età media 42,5 anni)</c:v>
                </c:pt>
                <c:pt idx="1">
                  <c:v>Italia (età media 42,5 anni)</c:v>
                </c:pt>
              </c:strCache>
            </c:strRef>
          </c:cat>
          <c:val>
            <c:numRef>
              <c:f>'per eta'!$F$70:$F$71</c:f>
              <c:numCache>
                <c:formatCode>_-* #,##0\ _€_-;\-* #,##0\ _€_-;_-* "-"??\ _€_-;_-@_-</c:formatCode>
                <c:ptCount val="2"/>
                <c:pt idx="0">
                  <c:v>994</c:v>
                </c:pt>
                <c:pt idx="1">
                  <c:v>9991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6D9-4031-BDEB-4BC5101ED72E}"/>
            </c:ext>
          </c:extLst>
        </c:ser>
        <c:ser>
          <c:idx val="4"/>
          <c:order val="4"/>
          <c:tx>
            <c:strRef>
              <c:f>'per eta'!$G$69</c:f>
              <c:strCache>
                <c:ptCount val="1"/>
                <c:pt idx="0">
                  <c:v>60 anni e oltre</c:v>
                </c:pt>
              </c:strCache>
            </c:strRef>
          </c:tx>
          <c:spPr>
            <a:solidFill>
              <a:schemeClr val="accent1">
                <a:tint val="54000"/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'per eta'!$B$70:$B$71</c:f>
              <c:strCache>
                <c:ptCount val="2"/>
                <c:pt idx="0">
                  <c:v>Lazio (età media 42,5 anni)</c:v>
                </c:pt>
                <c:pt idx="1">
                  <c:v>Italia (età media 42,5 anni)</c:v>
                </c:pt>
              </c:strCache>
            </c:strRef>
          </c:cat>
          <c:val>
            <c:numRef>
              <c:f>'per eta'!$G$70:$G$71</c:f>
              <c:numCache>
                <c:formatCode>_-* #,##0\ _€_-;\-* #,##0\ _€_-;_-* "-"??\ _€_-;_-@_-</c:formatCode>
                <c:ptCount val="2"/>
                <c:pt idx="0">
                  <c:v>531</c:v>
                </c:pt>
                <c:pt idx="1">
                  <c:v>5166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6D9-4031-BDEB-4BC5101ED72E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5"/>
        <c:overlap val="100"/>
        <c:axId val="280968528"/>
        <c:axId val="280978512"/>
      </c:barChart>
      <c:catAx>
        <c:axId val="280968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0" cap="flat" cmpd="sng" algn="ctr">
            <a:solidFill>
              <a:schemeClr val="bg1">
                <a:lumMod val="50000"/>
                <a:alpha val="96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80978512"/>
        <c:crosses val="autoZero"/>
        <c:auto val="1"/>
        <c:lblAlgn val="ctr"/>
        <c:lblOffset val="100"/>
        <c:noMultiLvlLbl val="0"/>
      </c:catAx>
      <c:valAx>
        <c:axId val="280978512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80968528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00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87FE0-4FBB-45C7-9910-058AD6532FA2}" type="datetimeFigureOut">
              <a:rPr lang="it-IT" smtClean="0"/>
              <a:t>24/01/2022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29B46-60A5-4765-A710-E82ABEB2716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8688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87FE0-4FBB-45C7-9910-058AD6532FA2}" type="datetimeFigureOut">
              <a:rPr lang="it-IT" smtClean="0"/>
              <a:t>24/01/2022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29B46-60A5-4765-A710-E82ABEB2716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971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87FE0-4FBB-45C7-9910-058AD6532FA2}" type="datetimeFigureOut">
              <a:rPr lang="it-IT" smtClean="0"/>
              <a:t>24/01/2022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29B46-60A5-4765-A710-E82ABEB2716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7083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87FE0-4FBB-45C7-9910-058AD6532FA2}" type="datetimeFigureOut">
              <a:rPr lang="it-IT" smtClean="0"/>
              <a:t>24/01/2022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29B46-60A5-4765-A710-E82ABEB2716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4075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87FE0-4FBB-45C7-9910-058AD6532FA2}" type="datetimeFigureOut">
              <a:rPr lang="it-IT" smtClean="0"/>
              <a:t>24/01/2022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29B46-60A5-4765-A710-E82ABEB2716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622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87FE0-4FBB-45C7-9910-058AD6532FA2}" type="datetimeFigureOut">
              <a:rPr lang="it-IT" smtClean="0"/>
              <a:t>24/01/2022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29B46-60A5-4765-A710-E82ABEB2716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2951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87FE0-4FBB-45C7-9910-058AD6532FA2}" type="datetimeFigureOut">
              <a:rPr lang="it-IT" smtClean="0"/>
              <a:t>24/01/2022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29B46-60A5-4765-A710-E82ABEB2716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0640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87FE0-4FBB-45C7-9910-058AD6532FA2}" type="datetimeFigureOut">
              <a:rPr lang="it-IT" smtClean="0"/>
              <a:t>24/01/2022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29B46-60A5-4765-A710-E82ABEB2716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2759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87FE0-4FBB-45C7-9910-058AD6532FA2}" type="datetimeFigureOut">
              <a:rPr lang="it-IT" smtClean="0"/>
              <a:t>24/01/2022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29B46-60A5-4765-A710-E82ABEB2716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3649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87FE0-4FBB-45C7-9910-058AD6532FA2}" type="datetimeFigureOut">
              <a:rPr lang="it-IT" smtClean="0"/>
              <a:t>24/01/2022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29B46-60A5-4765-A710-E82ABEB2716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6300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87FE0-4FBB-45C7-9910-058AD6532FA2}" type="datetimeFigureOut">
              <a:rPr lang="it-IT" smtClean="0"/>
              <a:t>24/01/2022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29B46-60A5-4765-A710-E82ABEB2716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7358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D87FE0-4FBB-45C7-9910-058AD6532FA2}" type="datetimeFigureOut">
              <a:rPr lang="it-IT" smtClean="0"/>
              <a:t>24/01/2022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29B46-60A5-4765-A710-E82ABEB2716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9156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52743" y="253683"/>
            <a:ext cx="10068364" cy="999045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sz="2800" b="1" dirty="0" smtClean="0"/>
              <a:t>Età media dei </a:t>
            </a:r>
            <a:r>
              <a:rPr lang="it-IT" sz="2800" b="1" dirty="0" smtClean="0"/>
              <a:t>detenuti </a:t>
            </a:r>
            <a:r>
              <a:rPr lang="it-IT" sz="2800" b="1" dirty="0" smtClean="0"/>
              <a:t>negli istituti di pena del Lazio e in Italia </a:t>
            </a:r>
            <a:br>
              <a:rPr lang="it-IT" sz="2800" b="1" dirty="0" smtClean="0"/>
            </a:br>
            <a:r>
              <a:rPr lang="it-IT" sz="2800" b="1" dirty="0" smtClean="0"/>
              <a:t>dal 2012 al 2021</a:t>
            </a:r>
            <a:endParaRPr lang="it-IT" sz="2800" b="1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2095" y="97654"/>
            <a:ext cx="1065109" cy="1411742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1642368" y="6436311"/>
            <a:ext cx="24549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 smtClean="0"/>
              <a:t>Fonte: Elaborazioni su dati DAP</a:t>
            </a:r>
            <a:endParaRPr lang="it-IT" sz="1400" dirty="0"/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7096588"/>
              </p:ext>
            </p:extLst>
          </p:nvPr>
        </p:nvGraphicFramePr>
        <p:xfrm>
          <a:off x="766350" y="1509396"/>
          <a:ext cx="9641149" cy="48132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01728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52743" y="253683"/>
            <a:ext cx="10068364" cy="999045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sz="2800" b="1" dirty="0" smtClean="0"/>
              <a:t>Numero di detenuti negli istituti di pena del Lazio e in Italia </a:t>
            </a:r>
            <a:br>
              <a:rPr lang="it-IT" sz="2800" b="1" dirty="0" smtClean="0"/>
            </a:br>
            <a:r>
              <a:rPr lang="it-IT" sz="2800" b="1" dirty="0" smtClean="0"/>
              <a:t>per fasce d’età al 31.12.2021 </a:t>
            </a:r>
            <a:endParaRPr lang="it-IT" sz="2800" b="1" dirty="0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164452"/>
              </p:ext>
            </p:extLst>
          </p:nvPr>
        </p:nvGraphicFramePr>
        <p:xfrm>
          <a:off x="552742" y="1252728"/>
          <a:ext cx="10068365" cy="51835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2095" y="97654"/>
            <a:ext cx="1065109" cy="1411742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1642368" y="6436311"/>
            <a:ext cx="24549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 smtClean="0"/>
              <a:t>Fonte: Elaborazioni su dati DAP</a:t>
            </a:r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val="35161491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48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di Office</vt:lpstr>
      <vt:lpstr>Età media dei detenuti negli istituti di pena del Lazio e in Italia  dal 2012 al 2021</vt:lpstr>
      <vt:lpstr>Numero di detenuti negli istituti di pena del Lazio e in Italia  per fasce d’età al 31.12.2021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Numero di detenuti negli istituti di pena del Lazio e in Italia  per fasce d’età al 31.12.2021</dc:title>
  <dc:creator>Lorenzo</dc:creator>
  <cp:lastModifiedBy>Lorenzo</cp:lastModifiedBy>
  <cp:revision>8</cp:revision>
  <dcterms:created xsi:type="dcterms:W3CDTF">2022-01-21T10:47:03Z</dcterms:created>
  <dcterms:modified xsi:type="dcterms:W3CDTF">2022-01-24T09:17:48Z</dcterms:modified>
</cp:coreProperties>
</file>