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6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zo\Dropbox\GARANTE%20DETENUTI\dati%20dap%20gennaio%202022\dati%20dap%20riepilogo%20semestral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2\dati%20dap%20riepilogo%20semestral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0.14581831290555156</c:v>
                </c:pt>
                <c:pt idx="1">
                  <c:v>0.15698082535929361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4F-435C-BF3B-3C42F41A58FF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0.16276135544340303</c:v>
                </c:pt>
                <c:pt idx="1">
                  <c:v>0.14183322865481951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4F-435C-BF3B-3C42F41A58FF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6.6510454217736117E-2</c:v>
                </c:pt>
                <c:pt idx="1">
                  <c:v>6.3121143828277979E-2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4F-435C-BF3B-3C42F41A58FF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0.2676640230713771</c:v>
                </c:pt>
                <c:pt idx="1">
                  <c:v>0.22322385192300587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4F-435C-BF3B-3C42F41A58FF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0.20872386445565969</c:v>
                </c:pt>
                <c:pt idx="1">
                  <c:v>0.20550855285033434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4F-435C-BF3B-3C42F41A58FF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9.5169430425378509E-2</c:v>
                </c:pt>
                <c:pt idx="1">
                  <c:v>0.12363763993054273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4F-435C-BF3B-3C42F41A58FF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5.0468637346791634E-2</c:v>
                </c:pt>
                <c:pt idx="1">
                  <c:v>7.9654191450844194E-2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4F-435C-BF3B-3C42F41A58FF}"/>
            </c:ext>
          </c:extLst>
        </c:ser>
        <c:ser>
          <c:idx val="7"/>
          <c:order val="7"/>
          <c:tx>
            <c:strRef>
              <c:f>'garfico pena inflitta'!$J$8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inflitta'!$J$9:$J$10</c:f>
              <c:numCache>
                <c:formatCode>0.0%</c:formatCode>
                <c:ptCount val="2"/>
                <c:pt idx="0">
                  <c:v>2.8839221341023791E-3</c:v>
                </c:pt>
                <c:pt idx="1">
                  <c:v>6.0405660028817381E-3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4F-435C-BF3B-3C42F41A58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chemeClr val="tx1"/>
                </a:solidFill>
              </a:rPr>
              <a:t>valori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indice</a:t>
            </a:r>
            <a:r>
              <a:rPr lang="en-US" b="1" dirty="0">
                <a:solidFill>
                  <a:schemeClr val="tx1"/>
                </a:solidFill>
              </a:rPr>
              <a:t> (2016=100)</a:t>
            </a:r>
          </a:p>
        </c:rich>
      </c:tx>
      <c:layout>
        <c:manualLayout>
          <c:xMode val="edge"/>
          <c:yMode val="edge"/>
          <c:x val="0.37043447966677356"/>
          <c:y val="1.5111419949930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'grafico permessi e ingressi'!$I$85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6.1050061050061059E-3"/>
                  <c:y val="4.629629629629628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757347639237402E-2"/>
                      <c:h val="7.88238661525333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2B5-49D8-B638-9C6AD2F24D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'grafico permessi e ingressi'!$J$84:$O$84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'grafico permessi e ingressi'!$J$85:$O$85</c:f>
              <c:numCache>
                <c:formatCode>0.0</c:formatCode>
                <c:ptCount val="6"/>
                <c:pt idx="0" formatCode="General">
                  <c:v>100</c:v>
                </c:pt>
                <c:pt idx="1">
                  <c:v>96.461593172119478</c:v>
                </c:pt>
                <c:pt idx="2">
                  <c:v>101.54694167852062</c:v>
                </c:pt>
                <c:pt idx="3">
                  <c:v>100.32005689900427</c:v>
                </c:pt>
                <c:pt idx="4">
                  <c:v>70.483641536273126</c:v>
                </c:pt>
                <c:pt idx="5">
                  <c:v>57.62802275960172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B5-49D8-B638-9C6AD2F24D95}"/>
            </c:ext>
          </c:extLst>
        </c:ser>
        <c:ser>
          <c:idx val="1"/>
          <c:order val="1"/>
          <c:tx>
            <c:strRef>
              <c:f>'grafico permessi e ingressi'!$I$86</c:f>
              <c:strCache>
                <c:ptCount val="1"/>
                <c:pt idx="0">
                  <c:v>permessi premio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B5-49D8-B638-9C6AD2F24D95}"/>
                </c:ext>
              </c:extLst>
            </c:dLbl>
            <c:spPr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accent2">
                    <a:shade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'grafico permessi e ingressi'!$J$84:$O$84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'grafico permessi e ingressi'!$J$86:$O$86</c:f>
              <c:numCache>
                <c:formatCode>0.0</c:formatCode>
                <c:ptCount val="6"/>
                <c:pt idx="0" formatCode="General">
                  <c:v>100</c:v>
                </c:pt>
                <c:pt idx="1">
                  <c:v>98.948106591865354</c:v>
                </c:pt>
                <c:pt idx="2">
                  <c:v>94.31977559607293</c:v>
                </c:pt>
                <c:pt idx="3">
                  <c:v>96.283309957924274</c:v>
                </c:pt>
                <c:pt idx="4">
                  <c:v>47.405329593267879</c:v>
                </c:pt>
                <c:pt idx="5">
                  <c:v>68.092566619915857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B5-49D8-B638-9C6AD2F24D95}"/>
            </c:ext>
          </c:extLst>
        </c:ser>
        <c:ser>
          <c:idx val="2"/>
          <c:order val="2"/>
          <c:tx>
            <c:strRef>
              <c:f>'grafico permessi e ingressi'!$I$87</c:f>
              <c:strCache>
                <c:ptCount val="1"/>
                <c:pt idx="0">
                  <c:v>detenuti presenti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770044770044773E-2"/>
                  <c:y val="-5.4869684499314127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B5-49D8-B638-9C6AD2F24D95}"/>
                </c:ext>
              </c:extLst>
            </c:dLbl>
            <c:dLbl>
              <c:idx val="5"/>
              <c:layout>
                <c:manualLayout>
                  <c:x val="-2.0350020350020349E-3"/>
                  <c:y val="-3.4293552812071332E-2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B5-49D8-B638-9C6AD2F24D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'grafico permessi e ingressi'!$J$84:$O$84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'grafico permessi e ingressi'!$J$87:$O$87</c:f>
              <c:numCache>
                <c:formatCode>0.0</c:formatCode>
                <c:ptCount val="6"/>
                <c:pt idx="0" formatCode="General">
                  <c:v>100</c:v>
                </c:pt>
                <c:pt idx="1">
                  <c:v>102.11198428290766</c:v>
                </c:pt>
                <c:pt idx="2">
                  <c:v>106.97445972495086</c:v>
                </c:pt>
                <c:pt idx="3">
                  <c:v>107.49836280288147</c:v>
                </c:pt>
                <c:pt idx="4">
                  <c:v>95.219384413883432</c:v>
                </c:pt>
                <c:pt idx="5">
                  <c:v>90.831696136214816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2B5-49D8-B638-9C6AD2F24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0009648"/>
        <c:axId val="1470009232"/>
      </c:lineChart>
      <c:catAx>
        <c:axId val="147000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70009232"/>
        <c:crosses val="autoZero"/>
        <c:auto val="1"/>
        <c:lblAlgn val="ctr"/>
        <c:lblOffset val="100"/>
        <c:noMultiLvlLbl val="0"/>
      </c:catAx>
      <c:valAx>
        <c:axId val="1470009232"/>
        <c:scaling>
          <c:orientation val="minMax"/>
          <c:min val="4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7000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81689246936618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inflitta'!$A$44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inflitta'!$B$43:$H$43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inflitta'!$B$44:$H$44</c:f>
              <c:numCache>
                <c:formatCode>_-* #,##0_-;\-* #,##0_-;_-* "-"??_-;_-@_-</c:formatCode>
                <c:ptCount val="7"/>
                <c:pt idx="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8-43EF-871A-7487C01CCC0D}"/>
            </c:ext>
          </c:extLst>
        </c:ser>
        <c:ser>
          <c:idx val="1"/>
          <c:order val="1"/>
          <c:tx>
            <c:strRef>
              <c:f>'garfico pena inflitta'!$A$45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inflitta'!$B$43:$H$43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inflitta'!$B$45:$H$45</c:f>
              <c:numCache>
                <c:formatCode>_-* #,##0_-;\-* #,##0_-;_-* "-"??_-;_-@_-</c:formatCode>
                <c:ptCount val="7"/>
                <c:pt idx="0">
                  <c:v>1382</c:v>
                </c:pt>
                <c:pt idx="1">
                  <c:v>1330</c:v>
                </c:pt>
                <c:pt idx="2">
                  <c:v>1240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38-43EF-871A-7487C01CCC0D}"/>
            </c:ext>
          </c:extLst>
        </c:ser>
        <c:ser>
          <c:idx val="2"/>
          <c:order val="2"/>
          <c:tx>
            <c:strRef>
              <c:f>'garfico pena inflitta'!$A$46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inflitta'!$B$43:$H$43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inflitta'!$B$46:$H$46</c:f>
              <c:numCache>
                <c:formatCode>_-* #,##0_-;\-* #,##0_-;_-* "-"??_-;_-@_-</c:formatCode>
                <c:ptCount val="7"/>
                <c:pt idx="0">
                  <c:v>2171</c:v>
                </c:pt>
                <c:pt idx="1">
                  <c:v>2134</c:v>
                </c:pt>
                <c:pt idx="2">
                  <c:v>2171</c:v>
                </c:pt>
                <c:pt idx="3">
                  <c:v>1741</c:v>
                </c:pt>
                <c:pt idx="4">
                  <c:v>1862</c:v>
                </c:pt>
                <c:pt idx="5">
                  <c:v>1898</c:v>
                </c:pt>
                <c:pt idx="6">
                  <c:v>1854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38-43EF-871A-7487C01CCC0D}"/>
            </c:ext>
          </c:extLst>
        </c:ser>
        <c:ser>
          <c:idx val="3"/>
          <c:order val="3"/>
          <c:tx>
            <c:strRef>
              <c:f>'garfico pena inflitta'!$A$47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inflitta'!$B$43:$H$43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inflitta'!$B$47:$H$47</c:f>
              <c:numCache>
                <c:formatCode>_-* #,##0_-;\-* #,##0_-;_-* "-"??_-;_-@_-</c:formatCode>
                <c:ptCount val="7"/>
                <c:pt idx="0">
                  <c:v>1905</c:v>
                </c:pt>
                <c:pt idx="1">
                  <c:v>1923</c:v>
                </c:pt>
                <c:pt idx="2">
                  <c:v>1905</c:v>
                </c:pt>
                <c:pt idx="3">
                  <c:v>1774</c:v>
                </c:pt>
                <c:pt idx="4">
                  <c:v>1900</c:v>
                </c:pt>
                <c:pt idx="5">
                  <c:v>1934</c:v>
                </c:pt>
                <c:pt idx="6">
                  <c:v>1966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38-43EF-871A-7487C01CCC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15775521208443"/>
          <c:y val="0.87763447509257009"/>
          <c:w val="0.62976989661714866"/>
          <c:h val="0.10483609755379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'garfico pena inflitta'!$A$53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BD-42DA-941F-25500EC60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inflitta'!$B$52:$H$52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inflitta'!$B$53:$H$53</c:f>
              <c:numCache>
                <c:formatCode>#,##0</c:formatCode>
                <c:ptCount val="7"/>
                <c:pt idx="0">
                  <c:v>100</c:v>
                </c:pt>
                <c:pt idx="1">
                  <c:v>101.95167286245351</c:v>
                </c:pt>
                <c:pt idx="2">
                  <c:v>112.36059479553904</c:v>
                </c:pt>
                <c:pt idx="3">
                  <c:v>108.92193308550185</c:v>
                </c:pt>
                <c:pt idx="4">
                  <c:v>93.959107806691463</c:v>
                </c:pt>
                <c:pt idx="5">
                  <c:v>79.925650557620827</c:v>
                </c:pt>
                <c:pt idx="6">
                  <c:v>75.185873605947961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BD-42DA-941F-25500EC60863}"/>
            </c:ext>
          </c:extLst>
        </c:ser>
        <c:ser>
          <c:idx val="1"/>
          <c:order val="1"/>
          <c:tx>
            <c:strRef>
              <c:f>'garfico pena inflitta'!$A$54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BD-42DA-941F-25500EC60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inflitta'!$B$52:$H$52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inflitta'!$B$54:$H$54</c:f>
              <c:numCache>
                <c:formatCode>#,##0</c:formatCode>
                <c:ptCount val="7"/>
                <c:pt idx="0">
                  <c:v>100</c:v>
                </c:pt>
                <c:pt idx="1">
                  <c:v>96.237337192474683</c:v>
                </c:pt>
                <c:pt idx="2">
                  <c:v>89.725036179450058</c:v>
                </c:pt>
                <c:pt idx="3">
                  <c:v>77.785817655571634</c:v>
                </c:pt>
                <c:pt idx="4">
                  <c:v>75.470332850940679</c:v>
                </c:pt>
                <c:pt idx="5">
                  <c:v>65.629522431259034</c:v>
                </c:pt>
                <c:pt idx="6">
                  <c:v>65.340086830680178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BD-42DA-941F-25500EC60863}"/>
            </c:ext>
          </c:extLst>
        </c:ser>
        <c:ser>
          <c:idx val="2"/>
          <c:order val="2"/>
          <c:tx>
            <c:strRef>
              <c:f>'garfico pena inflitta'!$A$55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6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BD-42DA-941F-25500EC60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inflitta'!$B$52:$H$52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inflitta'!$B$55:$H$55</c:f>
              <c:numCache>
                <c:formatCode>#,##0</c:formatCode>
                <c:ptCount val="7"/>
                <c:pt idx="0">
                  <c:v>100</c:v>
                </c:pt>
                <c:pt idx="1">
                  <c:v>98.295716259788094</c:v>
                </c:pt>
                <c:pt idx="2">
                  <c:v>100</c:v>
                </c:pt>
                <c:pt idx="3">
                  <c:v>80.193459235375428</c:v>
                </c:pt>
                <c:pt idx="4">
                  <c:v>85.766927683095332</c:v>
                </c:pt>
                <c:pt idx="5">
                  <c:v>87.425149700598809</c:v>
                </c:pt>
                <c:pt idx="6">
                  <c:v>85.398433901427921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BD-42DA-941F-25500EC60863}"/>
            </c:ext>
          </c:extLst>
        </c:ser>
        <c:ser>
          <c:idx val="3"/>
          <c:order val="3"/>
          <c:tx>
            <c:strRef>
              <c:f>'garfico pena inflitta'!$A$56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BD-42DA-941F-25500EC60863}"/>
                </c:ext>
              </c:extLst>
            </c:dLbl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inflitta'!$B$52:$H$52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inflitta'!$B$56:$H$56</c:f>
              <c:numCache>
                <c:formatCode>#,##0</c:formatCode>
                <c:ptCount val="7"/>
                <c:pt idx="0">
                  <c:v>100</c:v>
                </c:pt>
                <c:pt idx="1">
                  <c:v>100.94488188976379</c:v>
                </c:pt>
                <c:pt idx="2">
                  <c:v>100</c:v>
                </c:pt>
                <c:pt idx="3">
                  <c:v>93.123359580052494</c:v>
                </c:pt>
                <c:pt idx="4">
                  <c:v>99.737532808398953</c:v>
                </c:pt>
                <c:pt idx="5">
                  <c:v>101.52230971128608</c:v>
                </c:pt>
                <c:pt idx="6">
                  <c:v>103.20209973753282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CBD-42DA-941F-25500EC60863}"/>
            </c:ext>
          </c:extLst>
        </c:ser>
        <c:ser>
          <c:idx val="4"/>
          <c:order val="4"/>
          <c:tx>
            <c:strRef>
              <c:f>'garfico pena inflitta'!$A$57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C00000"/>
                </a:solidFill>
                <a:prstDash val="dashDot"/>
              </a:ln>
              <a:effectLst/>
            </c:spPr>
          </c:marker>
          <c:dLbls>
            <c:dLbl>
              <c:idx val="0"/>
              <c:layout>
                <c:manualLayout>
                  <c:x val="-6.3543936092955708E-2"/>
                  <c:y val="-3.32667997338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BD-42DA-941F-25500EC60863}"/>
                </c:ext>
              </c:extLst>
            </c:dLbl>
            <c:dLbl>
              <c:idx val="6"/>
              <c:layout>
                <c:manualLayout>
                  <c:x val="0"/>
                  <c:y val="-6.056286377376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BD-42DA-941F-25500EC60863}"/>
                </c:ext>
              </c:extLst>
            </c:dLbl>
            <c:spPr>
              <a:solidFill>
                <a:srgbClr val="FF7C8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inflitta'!$B$52:$H$52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'garfico pena inflitta'!$B$57:$H$57</c:f>
              <c:numCache>
                <c:formatCode>#,##0</c:formatCode>
                <c:ptCount val="7"/>
                <c:pt idx="0">
                  <c:v>100</c:v>
                </c:pt>
                <c:pt idx="1">
                  <c:v>99.234771962044704</c:v>
                </c:pt>
                <c:pt idx="2">
                  <c:v>99.862258953168066</c:v>
                </c:pt>
                <c:pt idx="3">
                  <c:v>88.184879093969982</c:v>
                </c:pt>
                <c:pt idx="4">
                  <c:v>89.011325374961757</c:v>
                </c:pt>
                <c:pt idx="5">
                  <c:v>85.690235690235681</c:v>
                </c:pt>
                <c:pt idx="6">
                  <c:v>84.66483011937558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CBD-42DA-941F-25500EC608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noMultiLvlLbl val="0"/>
      </c:catAx>
      <c:valAx>
        <c:axId val="143272656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residua'!$R$23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residua'!$S$23:$T$23</c:f>
              <c:numCache>
                <c:formatCode>General</c:formatCode>
                <c:ptCount val="2"/>
                <c:pt idx="0" formatCode="#,##0">
                  <c:v>4709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8-4307-87EA-EC97A8B62367}"/>
            </c:ext>
          </c:extLst>
        </c:ser>
        <c:ser>
          <c:idx val="1"/>
          <c:order val="1"/>
          <c:tx>
            <c:strRef>
              <c:f>'graf pena residua'!$R$24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residua'!$S$24:$T$24</c:f>
              <c:numCache>
                <c:formatCode>#,##0</c:formatCode>
                <c:ptCount val="2"/>
                <c:pt idx="1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A8-4307-87EA-EC97A8B62367}"/>
            </c:ext>
          </c:extLst>
        </c:ser>
        <c:ser>
          <c:idx val="2"/>
          <c:order val="2"/>
          <c:tx>
            <c:strRef>
              <c:f>'graf pena residua'!$R$25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residua'!$S$25:$T$25</c:f>
              <c:numCache>
                <c:formatCode>#,##0</c:formatCode>
                <c:ptCount val="2"/>
                <c:pt idx="1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A8-4307-87EA-EC97A8B62367}"/>
            </c:ext>
          </c:extLst>
        </c:ser>
        <c:ser>
          <c:idx val="3"/>
          <c:order val="3"/>
          <c:tx>
            <c:strRef>
              <c:f>'graf pena residua'!$R$26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residua'!$S$26:$T$26</c:f>
              <c:numCache>
                <c:formatCode>#,##0</c:formatCode>
                <c:ptCount val="2"/>
                <c:pt idx="1">
                  <c:v>2241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A8-4307-87EA-EC97A8B62367}"/>
            </c:ext>
          </c:extLst>
        </c:ser>
        <c:ser>
          <c:idx val="4"/>
          <c:order val="4"/>
          <c:tx>
            <c:strRef>
              <c:f>'graf pena residua'!$R$30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residua'!$S$30:$T$30</c:f>
              <c:numCache>
                <c:formatCode>#,##0</c:formatCode>
                <c:ptCount val="2"/>
                <c:pt idx="1">
                  <c:v>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A8-4307-87EA-EC97A8B62367}"/>
            </c:ext>
          </c:extLst>
        </c:ser>
        <c:ser>
          <c:idx val="5"/>
          <c:order val="5"/>
          <c:tx>
            <c:strRef>
              <c:f>'graf pena residua'!$R$31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residua'!$S$31:$T$31</c:f>
              <c:numCache>
                <c:formatCode>#,##0</c:formatCode>
                <c:ptCount val="2"/>
                <c:pt idx="1">
                  <c:v>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A8-4307-87EA-EC97A8B623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residua'!$V$25</c:f>
              <c:strCache>
                <c:ptCount val="1"/>
                <c:pt idx="0">
                  <c:v>capienza regolamentare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residua'!$W$25:$X$25</c:f>
              <c:numCache>
                <c:formatCode>General</c:formatCode>
                <c:ptCount val="2"/>
                <c:pt idx="0" formatCode="#,##0">
                  <c:v>50835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0-429B-ABEB-DED40430CC94}"/>
            </c:ext>
          </c:extLst>
        </c:ser>
        <c:ser>
          <c:idx val="1"/>
          <c:order val="1"/>
          <c:tx>
            <c:strRef>
              <c:f>'graf pena residua'!$V$26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residua'!$W$26:$X$26</c:f>
              <c:numCache>
                <c:formatCode>#,##0</c:formatCode>
                <c:ptCount val="2"/>
                <c:pt idx="1">
                  <c:v>8498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50-429B-ABEB-DED40430CC94}"/>
            </c:ext>
          </c:extLst>
        </c:ser>
        <c:ser>
          <c:idx val="2"/>
          <c:order val="2"/>
          <c:tx>
            <c:strRef>
              <c:f>'graf pena residua'!$V$27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residua'!$W$27:$X$27</c:f>
              <c:numCache>
                <c:formatCode>#,##0</c:formatCode>
                <c:ptCount val="2"/>
                <c:pt idx="1">
                  <c:v>7678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50-429B-ABEB-DED40430CC94}"/>
            </c:ext>
          </c:extLst>
        </c:ser>
        <c:ser>
          <c:idx val="3"/>
          <c:order val="3"/>
          <c:tx>
            <c:strRef>
              <c:f>'graf pena residua'!$V$28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residua'!$W$28:$X$28</c:f>
              <c:numCache>
                <c:formatCode>#,##0</c:formatCode>
                <c:ptCount val="2"/>
                <c:pt idx="1">
                  <c:v>24010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50-429B-ABEB-DED40430CC94}"/>
            </c:ext>
          </c:extLst>
        </c:ser>
        <c:ser>
          <c:idx val="4"/>
          <c:order val="4"/>
          <c:tx>
            <c:strRef>
              <c:f>'graf pena residua'!$V$29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residua'!$W$29:$X$29</c:f>
              <c:numCache>
                <c:formatCode>#,##0</c:formatCode>
                <c:ptCount val="2"/>
                <c:pt idx="1">
                  <c:v>6763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50-429B-ABEB-DED40430CC94}"/>
            </c:ext>
          </c:extLst>
        </c:ser>
        <c:ser>
          <c:idx val="5"/>
          <c:order val="5"/>
          <c:tx>
            <c:strRef>
              <c:f>'graf pena residua'!$V$30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residua'!$W$30:$X$30</c:f>
              <c:numCache>
                <c:formatCode>#,##0</c:formatCode>
                <c:ptCount val="2"/>
                <c:pt idx="1">
                  <c:v>6858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50-429B-ABEB-DED40430CC94}"/>
            </c:ext>
          </c:extLst>
        </c:ser>
        <c:ser>
          <c:idx val="6"/>
          <c:order val="6"/>
          <c:tx>
            <c:strRef>
              <c:f>'graf pena residua'!$V$31</c:f>
              <c:strCache>
                <c:ptCount val="1"/>
                <c:pt idx="0">
                  <c:v>internati, in colonie agricole, altro</c:v>
                </c:pt>
              </c:strCache>
            </c:strRef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.1191765980498374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50-429B-ABEB-DED40430CC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residua'!$W$31:$X$31</c:f>
              <c:numCache>
                <c:formatCode>General</c:formatCode>
                <c:ptCount val="2"/>
                <c:pt idx="1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50-429B-ABEB-DED40430CC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75654771876919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Valori assoluti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residua'!$B$26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residua'!$C$25:$I$25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residua'!$C$26:$I$26</c:f>
              <c:numCache>
                <c:formatCode>_-* #,##0\ _€_-;\-* #,##0\ _€_-;_-* "-"??\ _€_-;_-@_-</c:formatCode>
                <c:ptCount val="7"/>
                <c:pt idx="0" formatCode="#,##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CF-4AE5-ADA4-9AEC41455D36}"/>
            </c:ext>
          </c:extLst>
        </c:ser>
        <c:ser>
          <c:idx val="1"/>
          <c:order val="1"/>
          <c:tx>
            <c:strRef>
              <c:f>'graf pena residua'!$B$27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residua'!$C$25:$I$25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residua'!$C$27:$I$27</c:f>
              <c:numCache>
                <c:formatCode>_-* #,##0\ _€_-;\-* #,##0\ _€_-;_-* "-"??\ _€_-;_-@_-</c:formatCode>
                <c:ptCount val="7"/>
                <c:pt idx="0" formatCode="#,##0">
                  <c:v>1382</c:v>
                </c:pt>
                <c:pt idx="1">
                  <c:v>1412</c:v>
                </c:pt>
                <c:pt idx="2">
                  <c:v>1331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CF-4AE5-ADA4-9AEC41455D36}"/>
            </c:ext>
          </c:extLst>
        </c:ser>
        <c:ser>
          <c:idx val="2"/>
          <c:order val="2"/>
          <c:tx>
            <c:strRef>
              <c:f>'graf pena residua'!$B$28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residua'!$C$25:$I$25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residua'!$C$28:$I$28</c:f>
              <c:numCache>
                <c:formatCode>_-* #,##0\ _€_-;\-* #,##0\ _€_-;_-* "-"??\ _€_-;_-@_-</c:formatCode>
                <c:ptCount val="7"/>
                <c:pt idx="0">
                  <c:v>2609</c:v>
                </c:pt>
                <c:pt idx="1">
                  <c:v>2186</c:v>
                </c:pt>
                <c:pt idx="2">
                  <c:v>2162</c:v>
                </c:pt>
                <c:pt idx="3">
                  <c:v>2052</c:v>
                </c:pt>
                <c:pt idx="4">
                  <c:v>2136</c:v>
                </c:pt>
                <c:pt idx="5">
                  <c:v>2196</c:v>
                </c:pt>
                <c:pt idx="6">
                  <c:v>2241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CF-4AE5-ADA4-9AEC41455D36}"/>
            </c:ext>
          </c:extLst>
        </c:ser>
        <c:ser>
          <c:idx val="3"/>
          <c:order val="3"/>
          <c:tx>
            <c:strRef>
              <c:f>'graf pena residua'!$B$29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residua'!$C$25:$I$25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residua'!$C$29:$I$29</c:f>
              <c:numCache>
                <c:formatCode>_-* #,##0\ _€_-;\-* #,##0\ _€_-;_-* "-"??\ _€_-;_-@_-</c:formatCode>
                <c:ptCount val="7"/>
                <c:pt idx="0">
                  <c:v>1922</c:v>
                </c:pt>
                <c:pt idx="1">
                  <c:v>1871</c:v>
                </c:pt>
                <c:pt idx="2">
                  <c:v>1914</c:v>
                </c:pt>
                <c:pt idx="3">
                  <c:v>1463</c:v>
                </c:pt>
                <c:pt idx="4">
                  <c:v>1626</c:v>
                </c:pt>
                <c:pt idx="5">
                  <c:v>1636</c:v>
                </c:pt>
                <c:pt idx="6">
                  <c:v>1579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CF-4AE5-ADA4-9AEC41455D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1"/>
        <c:lblAlgn val="ctr"/>
        <c:lblOffset val="100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6675995931685979E-2"/>
          <c:y val="0.10008695652173913"/>
          <c:w val="0.69793232728164367"/>
          <c:h val="0.10401004222298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residua'!$B$39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8F2-4858-BBEB-32B4E958E81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residua'!$C$38:$I$38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residua'!$C$39:$I$39</c:f>
              <c:numCache>
                <c:formatCode>_-* #,##0.0\ _€_-;\-* #,##0.0\ _€_-;_-* "-"??\ _€_-;_-@_-</c:formatCode>
                <c:ptCount val="7"/>
                <c:pt idx="0" formatCode="General">
                  <c:v>100</c:v>
                </c:pt>
                <c:pt idx="1">
                  <c:v>101.95167286245353</c:v>
                </c:pt>
                <c:pt idx="2">
                  <c:v>112.36059479553903</c:v>
                </c:pt>
                <c:pt idx="3">
                  <c:v>108.92193308550186</c:v>
                </c:pt>
                <c:pt idx="4">
                  <c:v>93.959107806691449</c:v>
                </c:pt>
                <c:pt idx="5">
                  <c:v>79.925650557620813</c:v>
                </c:pt>
                <c:pt idx="6">
                  <c:v>75.185873605947961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F2-4858-BBEB-32B4E958E81E}"/>
            </c:ext>
          </c:extLst>
        </c:ser>
        <c:ser>
          <c:idx val="1"/>
          <c:order val="1"/>
          <c:tx>
            <c:strRef>
              <c:f>'graf pena residua'!$B$40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65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accent4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8F2-4858-BBEB-32B4E958E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residua'!$C$38:$I$38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residua'!$C$40:$I$40</c:f>
              <c:numCache>
                <c:formatCode>_-* #,##0.0\ _€_-;\-* #,##0.0\ _€_-;_-* "-"??\ _€_-;_-@_-</c:formatCode>
                <c:ptCount val="7"/>
                <c:pt idx="0" formatCode="General">
                  <c:v>100</c:v>
                </c:pt>
                <c:pt idx="1">
                  <c:v>102.17076700434153</c:v>
                </c:pt>
                <c:pt idx="2">
                  <c:v>96.30969609261939</c:v>
                </c:pt>
                <c:pt idx="3">
                  <c:v>77.785817655571634</c:v>
                </c:pt>
                <c:pt idx="4">
                  <c:v>75.470332850940665</c:v>
                </c:pt>
                <c:pt idx="5">
                  <c:v>65.629522431259048</c:v>
                </c:pt>
                <c:pt idx="6">
                  <c:v>65.340086830680178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F2-4858-BBEB-32B4E958E81E}"/>
            </c:ext>
          </c:extLst>
        </c:ser>
        <c:ser>
          <c:idx val="2"/>
          <c:order val="2"/>
          <c:tx>
            <c:strRef>
              <c:f>'graf pena residua'!$B$41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4.6511627906976744E-3"/>
                  <c:y val="-4.295532646048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86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accent6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8F2-4858-BBEB-32B4E958E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residua'!$C$38:$I$38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residua'!$C$41:$I$41</c:f>
              <c:numCache>
                <c:formatCode>_-* #,##0.0\ _€_-;\-* #,##0.0\ _€_-;_-* "-"??\ _€_-;_-@_-</c:formatCode>
                <c:ptCount val="7"/>
                <c:pt idx="0" formatCode="General">
                  <c:v>100</c:v>
                </c:pt>
                <c:pt idx="1">
                  <c:v>83.786891529321579</c:v>
                </c:pt>
                <c:pt idx="2">
                  <c:v>82.866998850134152</c:v>
                </c:pt>
                <c:pt idx="3">
                  <c:v>78.650824070525104</c:v>
                </c:pt>
                <c:pt idx="4">
                  <c:v>81.870448447681099</c:v>
                </c:pt>
                <c:pt idx="5">
                  <c:v>84.170180145649667</c:v>
                </c:pt>
                <c:pt idx="6">
                  <c:v>85.894978919126103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F2-4858-BBEB-32B4E958E81E}"/>
            </c:ext>
          </c:extLst>
        </c:ser>
        <c:ser>
          <c:idx val="3"/>
          <c:order val="3"/>
          <c:tx>
            <c:strRef>
              <c:f>'graf pena residua'!$B$42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3.1007751937984496E-3"/>
                  <c:y val="3.15005727376860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8F2-4858-BBEB-32B4E958E81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residua'!$C$38:$I$38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residua'!$C$42:$I$42</c:f>
              <c:numCache>
                <c:formatCode>_-* #,##0.0\ _€_-;\-* #,##0.0\ _€_-;_-* "-"??\ _€_-;_-@_-</c:formatCode>
                <c:ptCount val="7"/>
                <c:pt idx="0" formatCode="General">
                  <c:v>100</c:v>
                </c:pt>
                <c:pt idx="1">
                  <c:v>97.346514047866805</c:v>
                </c:pt>
                <c:pt idx="2">
                  <c:v>99.583766909469304</c:v>
                </c:pt>
                <c:pt idx="3">
                  <c:v>76.118626430801243</c:v>
                </c:pt>
                <c:pt idx="4">
                  <c:v>84.599375650364209</c:v>
                </c:pt>
                <c:pt idx="5">
                  <c:v>85.119667013527575</c:v>
                </c:pt>
                <c:pt idx="6">
                  <c:v>82.154006243496355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8F2-4858-BBEB-32B4E958E81E}"/>
            </c:ext>
          </c:extLst>
        </c:ser>
        <c:ser>
          <c:idx val="4"/>
          <c:order val="4"/>
          <c:tx>
            <c:strRef>
              <c:f>'graf pena residua'!$B$43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5.1162790697674418E-2"/>
                  <c:y val="-1.4318442153493753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8F2-4858-BBEB-32B4E958E8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8F2-4858-BBEB-32B4E958E81E}"/>
                </c:ext>
              </c:extLst>
            </c:dLbl>
            <c:spPr>
              <a:solidFill>
                <a:srgbClr val="FF7C8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residua'!$C$38:$I$38</c:f>
              <c:strCache>
                <c:ptCount val="7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</c:strCache>
            </c:strRef>
          </c:cat>
          <c:val>
            <c:numRef>
              <c:f>'graf pena residua'!$C$43:$I$43</c:f>
              <c:numCache>
                <c:formatCode>_-* #,##0.0\ _€_-;\-* #,##0.0\ _€_-;_-* "-"??\ _€_-;_-@_-</c:formatCode>
                <c:ptCount val="7"/>
                <c:pt idx="0" formatCode="General">
                  <c:v>100</c:v>
                </c:pt>
                <c:pt idx="1">
                  <c:v>100.4897459442914</c:v>
                </c:pt>
                <c:pt idx="2">
                  <c:v>101.25497398224671</c:v>
                </c:pt>
                <c:pt idx="3">
                  <c:v>88.184879093970011</c:v>
                </c:pt>
                <c:pt idx="4">
                  <c:v>89.011325374961743</c:v>
                </c:pt>
                <c:pt idx="5">
                  <c:v>85.690235690235696</c:v>
                </c:pt>
                <c:pt idx="6">
                  <c:v>84.66483011937558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8F2-4858-BBEB-32B4E958E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 permessi e ingressi'!$G$3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'grafico permessi e ingressi'!$F$4:$F$9</c:f>
              <c:numCache>
                <c:formatCode>General</c:formatCod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numCache>
            </c:numRef>
          </c:cat>
          <c:val>
            <c:numRef>
              <c:f>'grafico permessi e ingressi'!$G$4:$G$9</c:f>
              <c:numCache>
                <c:formatCode>#,##0</c:formatCode>
                <c:ptCount val="6"/>
                <c:pt idx="0">
                  <c:v>3241</c:v>
                </c:pt>
                <c:pt idx="1">
                  <c:v>3964</c:v>
                </c:pt>
                <c:pt idx="2">
                  <c:v>5642</c:v>
                </c:pt>
                <c:pt idx="3">
                  <c:v>5711</c:v>
                </c:pt>
                <c:pt idx="4">
                  <c:v>5425</c:v>
                </c:pt>
                <c:pt idx="5">
                  <c:v>5624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B-4D67-9B57-416C36E84B4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76313936"/>
        <c:axId val="1376314352"/>
      </c:barChart>
      <c:catAx>
        <c:axId val="1376313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76314352"/>
        <c:crosses val="autoZero"/>
        <c:auto val="1"/>
        <c:lblAlgn val="ctr"/>
        <c:lblOffset val="100"/>
        <c:noMultiLvlLbl val="0"/>
      </c:catAx>
      <c:valAx>
        <c:axId val="1376314352"/>
        <c:scaling>
          <c:orientation val="minMax"/>
        </c:scaling>
        <c:delete val="1"/>
        <c:axPos val="r"/>
        <c:numFmt formatCode="#,##0" sourceLinked="1"/>
        <c:majorTickMark val="none"/>
        <c:minorTickMark val="none"/>
        <c:tickLblPos val="nextTo"/>
        <c:crossAx val="137631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'grafico permessi e ingressi'!$F$50:$F$55</c:f>
              <c:strCache>
                <c:ptCount val="6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</c:strCache>
            </c:strRef>
          </c:cat>
          <c:val>
            <c:numRef>
              <c:f>'grafico permessi e ingressi'!$G$50:$G$55</c:f>
              <c:numCache>
                <c:formatCode>General</c:formatCode>
                <c:ptCount val="6"/>
                <c:pt idx="0">
                  <c:v>971</c:v>
                </c:pt>
                <c:pt idx="1">
                  <c:v>676</c:v>
                </c:pt>
                <c:pt idx="2" formatCode="#,##0">
                  <c:v>1373</c:v>
                </c:pt>
                <c:pt idx="3" formatCode="#,##0">
                  <c:v>1345</c:v>
                </c:pt>
                <c:pt idx="4" formatCode="#,##0">
                  <c:v>1411</c:v>
                </c:pt>
                <c:pt idx="5" formatCode="#,##0">
                  <c:v>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08-48B0-AC44-D9AA55548F7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56967232"/>
        <c:axId val="1556964320"/>
      </c:barChart>
      <c:catAx>
        <c:axId val="1556967232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56964320"/>
        <c:crosses val="autoZero"/>
        <c:auto val="1"/>
        <c:lblAlgn val="ctr"/>
        <c:lblOffset val="100"/>
        <c:noMultiLvlLbl val="0"/>
      </c:catAx>
      <c:valAx>
        <c:axId val="1556964320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55696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0.39775</cdr:x>
      <cdr:y>0.02012</cdr:y>
    </cdr:from>
    <cdr:to>
      <cdr:x>0.53613</cdr:x>
      <cdr:y>0.06518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628222" y="99338"/>
          <a:ext cx="914400" cy="222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400" b="1" dirty="0"/>
            <a:t>Valori assoluti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0.25478</cdr:x>
      <cdr:y>0.20568</cdr:y>
    </cdr:from>
    <cdr:to>
      <cdr:x>0.39978</cdr:x>
      <cdr:y>0.20681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1791958" y="883940"/>
          <a:ext cx="1019823" cy="4856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0.25261</cdr:x>
      <cdr:y>0.16603</cdr:y>
    </cdr:from>
    <cdr:to>
      <cdr:x>0.3987</cdr:x>
      <cdr:y>0.17021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776694" y="713543"/>
          <a:ext cx="1027466" cy="17977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Ripartizione percentuale delle persone detenute negli istituti penitenziari del Lazio e in Italia in base alla posizione giuridica e alla durata della pena inflitta al 31/12/2021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48421" y="6129373"/>
            <a:ext cx="358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161390"/>
              </p:ext>
            </p:extLst>
          </p:nvPr>
        </p:nvGraphicFramePr>
        <p:xfrm>
          <a:off x="848421" y="1207008"/>
          <a:ext cx="10510684" cy="4495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nel Lazio in base alla durata della pena inflitta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285533" y="6501432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539417"/>
              </p:ext>
            </p:extLst>
          </p:nvPr>
        </p:nvGraphicFramePr>
        <p:xfrm>
          <a:off x="137160" y="1327046"/>
          <a:ext cx="6607769" cy="493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748166"/>
              </p:ext>
            </p:extLst>
          </p:nvPr>
        </p:nvGraphicFramePr>
        <p:xfrm>
          <a:off x="6382512" y="1646461"/>
          <a:ext cx="5596128" cy="3817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974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istituti penitenziari del Lazio al 31.12.202 in base alla posizione giuridica e alla durata della pena residua e confronto con la capienza regolamentare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11261" y="6412837"/>
            <a:ext cx="358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704810"/>
              </p:ext>
            </p:extLst>
          </p:nvPr>
        </p:nvGraphicFramePr>
        <p:xfrm>
          <a:off x="2579370" y="1280160"/>
          <a:ext cx="703326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IIPP in Italia al 31.12.202 in base alla posizione giuridica e alla durata della pena residua e </a:t>
            </a:r>
          </a:p>
          <a:p>
            <a:pPr algn="ctr"/>
            <a:r>
              <a:rPr lang="it-IT" b="1" dirty="0"/>
              <a:t>confronto con la capienza regolamentare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05456" y="6239101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505921"/>
              </p:ext>
            </p:extLst>
          </p:nvPr>
        </p:nvGraphicFramePr>
        <p:xfrm>
          <a:off x="1728216" y="1059415"/>
          <a:ext cx="7506254" cy="4756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nel Lazio in base alla durata della pena residua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285533" y="6501432"/>
            <a:ext cx="359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899677"/>
              </p:ext>
            </p:extLst>
          </p:nvPr>
        </p:nvGraphicFramePr>
        <p:xfrm>
          <a:off x="66294" y="1192530"/>
          <a:ext cx="6645402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031250"/>
              </p:ext>
            </p:extLst>
          </p:nvPr>
        </p:nvGraphicFramePr>
        <p:xfrm>
          <a:off x="6711695" y="1408176"/>
          <a:ext cx="5381078" cy="48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966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2" y="328549"/>
            <a:ext cx="889101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dirty="0"/>
              <a:t>Andamento temporale degli ingressi in carcere dalla libertà negli istituti di pena del Lazio dal 2016 al 2021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877646"/>
              </p:ext>
            </p:extLst>
          </p:nvPr>
        </p:nvGraphicFramePr>
        <p:xfrm>
          <a:off x="1367028" y="1460754"/>
          <a:ext cx="9413748" cy="4391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183445" y="6142482"/>
            <a:ext cx="358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2" y="328549"/>
            <a:ext cx="889101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dirty="0"/>
              <a:t>Andamento temporale dei permessi premio concessi negli istituti </a:t>
            </a:r>
            <a:br>
              <a:rPr lang="it-IT" sz="2800" dirty="0"/>
            </a:br>
            <a:r>
              <a:rPr lang="it-IT" sz="2800" dirty="0"/>
              <a:t>di pena del Lazio dal 2016 al 2021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58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 elaborazioni su dati del ministero della Giustizia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606936"/>
              </p:ext>
            </p:extLst>
          </p:nvPr>
        </p:nvGraphicFramePr>
        <p:xfrm>
          <a:off x="1338072" y="1388745"/>
          <a:ext cx="8311896" cy="455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0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0624" y="291973"/>
            <a:ext cx="1032357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dirty="0"/>
              <a:t>Andamento in valori indice degli ingressi in carcere dalla libertà dei permessi premi concessi e del numero di detenuti presenti (*) dal 2016 al 2021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42981" y="6160770"/>
            <a:ext cx="36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ministero della Giustizia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39496" y="5660136"/>
            <a:ext cx="4076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(*) alla data del 31.12 di ogni anno considerato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512579"/>
              </p:ext>
            </p:extLst>
          </p:nvPr>
        </p:nvGraphicFramePr>
        <p:xfrm>
          <a:off x="2011680" y="1295936"/>
          <a:ext cx="7204710" cy="420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3526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323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Andamento temporale degli ingressi in carcere dalla libertà negli istituti di pena del Lazio dal 2016 al 2021 </vt:lpstr>
      <vt:lpstr>Andamento temporale dei permessi premio concessi negli istituti  di pena del Lazio dal 2016 al 2021 </vt:lpstr>
      <vt:lpstr>Andamento in valori indice degli ingressi in carcere dalla libertà dei permessi premi concessi e del numero di detenuti presenti (*) dal 2016 al 2021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30</cp:revision>
  <dcterms:created xsi:type="dcterms:W3CDTF">2022-01-16T14:08:51Z</dcterms:created>
  <dcterms:modified xsi:type="dcterms:W3CDTF">2022-01-17T14:02:20Z</dcterms:modified>
</cp:coreProperties>
</file>