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7" r:id="rId4"/>
    <p:sldId id="257" r:id="rId5"/>
    <p:sldId id="258" r:id="rId6"/>
    <p:sldId id="265" r:id="rId7"/>
    <p:sldId id="259" r:id="rId8"/>
    <p:sldId id="264" r:id="rId9"/>
    <p:sldId id="261" r:id="rId10"/>
    <p:sldId id="26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 varScale="1">
        <p:scale>
          <a:sx n="80" d="100"/>
          <a:sy n="80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AAA%20GRAFICO%20ANDAMENO%20MNESILE%20barometro%20affollament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gennaio%20'2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Foglio_di_lavoro_di_Microsoft_Excel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gennaio%20'2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gennaio%20'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Lazio!$T$79:$AE$79</c:f>
              <c:strCache>
                <c:ptCount val="12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</c:strCache>
            </c:strRef>
          </c:cat>
          <c:val>
            <c:numRef>
              <c:f>Lazio!$T$80:$AE$80</c:f>
              <c:numCache>
                <c:formatCode>_-* #,##0\ _€_-;\-* #,##0\ _€_-;_-* "-"??\ _€_-;_-@_-</c:formatCode>
                <c:ptCount val="12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CD-4E75-B818-4E8DA1ABE12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none" spc="2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bg1">
                    <a:lumMod val="95000"/>
                  </a:schemeClr>
                </a:solidFill>
              </a:rPr>
              <a:t>Persone detenute positive al Covid-19 in Italia</a:t>
            </a:r>
          </a:p>
        </c:rich>
      </c:tx>
      <c:layout/>
      <c:overlay val="0"/>
      <c:spPr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none" spc="20" baseline="0">
              <a:solidFill>
                <a:schemeClr val="bg1">
                  <a:lumMod val="9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Foglio1!$A$3:$A$20</c:f>
              <c:strCache>
                <c:ptCount val="18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</c:strCache>
            </c:strRef>
          </c:cat>
          <c:val>
            <c:numRef>
              <c:f>Foglio1!$B$3:$B$20</c:f>
              <c:numCache>
                <c:formatCode>General</c:formatCode>
                <c:ptCount val="18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6-48B3-BEEF-333BB4774674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Foglio1!$A$3:$A$20</c:f>
              <c:strCache>
                <c:ptCount val="18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</c:strCache>
            </c:strRef>
          </c:cat>
          <c:val>
            <c:numRef>
              <c:f>Foglio1!$C$3:$C$20</c:f>
              <c:numCache>
                <c:formatCode>General</c:formatCode>
                <c:ptCount val="18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36-48B3-BEEF-333BB4774674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Foglio1!$A$3:$A$20</c:f>
              <c:strCache>
                <c:ptCount val="18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</c:strCache>
            </c:strRef>
          </c:cat>
          <c:val>
            <c:numRef>
              <c:f>Foglio1!$D$3:$D$20</c:f>
              <c:numCache>
                <c:formatCode>General</c:formatCode>
                <c:ptCount val="1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36-48B3-BEEF-333BB4774674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Foglio1!$A$3:$A$20</c:f>
              <c:strCache>
                <c:ptCount val="18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</c:strCache>
            </c:strRef>
          </c:cat>
          <c:val>
            <c:numRef>
              <c:f>Foglio1!$E$3:$E$20</c:f>
              <c:numCache>
                <c:formatCode>General</c:formatCode>
                <c:ptCount val="18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36-48B3-BEEF-333BB4774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6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14.581831290555156</c:v>
                </c:pt>
                <c:pt idx="1">
                  <c:v>15.698082535929361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7C-48D6-9E1E-457DAD848645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16.276135544340303</c:v>
                </c:pt>
                <c:pt idx="1">
                  <c:v>14.183322865481951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7C-48D6-9E1E-457DAD848645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68.853640951694302</c:v>
                </c:pt>
                <c:pt idx="1">
                  <c:v>69.514537998300511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7C-48D6-9E1E-457DAD848645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0.28839221341023791</c:v>
                </c:pt>
                <c:pt idx="1">
                  <c:v>0.60405660028817376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7C-48D6-9E1E-457DAD8486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450617283950612E-3"/>
          <c:y val="1.937900888507443E-2"/>
          <c:w val="0.97878086419753085"/>
          <c:h val="0.73858618883616112"/>
        </c:manualLayout>
      </c:layout>
      <c:lineChart>
        <c:grouping val="standard"/>
        <c:varyColors val="0"/>
        <c:ser>
          <c:idx val="0"/>
          <c:order val="0"/>
          <c:tx>
            <c:strRef>
              <c:f>Foglio1!$B$25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4148014484300574E-2"/>
                  <c:y val="2.2100948128760404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803-4100-9618-7199D44F480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03-4100-9618-7199D44F480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03-4100-9618-7199D44F480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03-4100-9618-7199D44F480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03-4100-9618-7199D44F480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803-4100-9618-7199D44F480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03-4100-9618-7199D44F480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03-4100-9618-7199D44F480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03-4100-9618-7199D44F4800}"/>
                </c:ext>
              </c:extLst>
            </c:dLbl>
            <c:dLbl>
              <c:idx val="11"/>
              <c:layout>
                <c:manualLayout>
                  <c:x val="-7.6148142072519423E-3"/>
                  <c:y val="2.56244042896829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803-4100-9618-7199D44F480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03-4100-9618-7199D44F4800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803-4100-9618-7199D44F4800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03-4100-9618-7199D44F4800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803-4100-9618-7199D44F4800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03-4100-9618-7199D44F48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Foglio1!$A$26:$A$47</c:f>
              <c:strCache>
                <c:ptCount val="22"/>
                <c:pt idx="0">
                  <c:v>dic. 21</c:v>
                </c:pt>
                <c:pt idx="3">
                  <c:v>set. 21</c:v>
                </c:pt>
                <c:pt idx="5">
                  <c:v>giu 21</c:v>
                </c:pt>
                <c:pt idx="7">
                  <c:v>mar 21</c:v>
                </c:pt>
                <c:pt idx="9">
                  <c:v>dic 20</c:v>
                </c:pt>
                <c:pt idx="11">
                  <c:v>giu 20</c:v>
                </c:pt>
                <c:pt idx="13">
                  <c:v>dic 19</c:v>
                </c:pt>
                <c:pt idx="17">
                  <c:v>dic 18</c:v>
                </c:pt>
                <c:pt idx="21">
                  <c:v>dic 17</c:v>
                </c:pt>
              </c:strCache>
            </c:strRef>
          </c:cat>
          <c:val>
            <c:numRef>
              <c:f>Foglio1!$B$26:$B$47</c:f>
              <c:numCache>
                <c:formatCode>0.0%</c:formatCode>
                <c:ptCount val="22"/>
                <c:pt idx="0">
                  <c:v>0.157</c:v>
                </c:pt>
                <c:pt idx="1">
                  <c:v>0.16200000000000001</c:v>
                </c:pt>
                <c:pt idx="2">
                  <c:v>0.16200000000000001</c:v>
                </c:pt>
                <c:pt idx="3">
                  <c:v>0.16200000000000001</c:v>
                </c:pt>
                <c:pt idx="4">
                  <c:v>0.156</c:v>
                </c:pt>
                <c:pt idx="5">
                  <c:v>0.154</c:v>
                </c:pt>
                <c:pt idx="6">
                  <c:v>0.159</c:v>
                </c:pt>
                <c:pt idx="7">
                  <c:v>0.159</c:v>
                </c:pt>
                <c:pt idx="8">
                  <c:v>0.16500000000000001</c:v>
                </c:pt>
                <c:pt idx="9">
                  <c:v>0.16200000000000001</c:v>
                </c:pt>
                <c:pt idx="10">
                  <c:v>0.17</c:v>
                </c:pt>
                <c:pt idx="11">
                  <c:v>0.16924541331491816</c:v>
                </c:pt>
                <c:pt idx="12">
                  <c:v>0.15335546105175812</c:v>
                </c:pt>
                <c:pt idx="13">
                  <c:v>0.15996643025226678</c:v>
                </c:pt>
                <c:pt idx="14">
                  <c:v>0.16410592768713619</c:v>
                </c:pt>
                <c:pt idx="15">
                  <c:v>0.15843825385810117</c:v>
                </c:pt>
                <c:pt idx="16">
                  <c:v>0.16492055897444358</c:v>
                </c:pt>
                <c:pt idx="17">
                  <c:v>0.16491492749979045</c:v>
                </c:pt>
                <c:pt idx="18">
                  <c:v>0.16955671120177918</c:v>
                </c:pt>
                <c:pt idx="19">
                  <c:v>0.16479177657890706</c:v>
                </c:pt>
                <c:pt idx="20">
                  <c:v>0.16680693196846608</c:v>
                </c:pt>
                <c:pt idx="21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6803-4100-9618-7199D44F4800}"/>
            </c:ext>
          </c:extLst>
        </c:ser>
        <c:ser>
          <c:idx val="1"/>
          <c:order val="1"/>
          <c:tx>
            <c:strRef>
              <c:f>Foglio1!$C$25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3964712744240303E-3"/>
                  <c:y val="2.0180664521057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803-4100-9618-7199D44F480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803-4100-9618-7199D44F480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803-4100-9618-7199D44F480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803-4100-9618-7199D44F480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803-4100-9618-7199D44F480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6803-4100-9618-7199D44F480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803-4100-9618-7199D44F480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803-4100-9618-7199D44F480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803-4100-9618-7199D44F480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803-4100-9618-7199D44F480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803-4100-9618-7199D44F4800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803-4100-9618-7199D44F4800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803-4100-9618-7199D44F4800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803-4100-9618-7199D44F4800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803-4100-9618-7199D44F4800}"/>
                </c:ext>
              </c:extLst>
            </c:dLbl>
            <c:dLbl>
              <c:idx val="21"/>
              <c:layout>
                <c:manualLayout>
                  <c:x val="-3.8102699373007254E-2"/>
                  <c:y val="1.146499595283063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6803-4100-9618-7199D44F4800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Foglio1!$A$26:$A$47</c:f>
              <c:strCache>
                <c:ptCount val="22"/>
                <c:pt idx="0">
                  <c:v>dic. 21</c:v>
                </c:pt>
                <c:pt idx="3">
                  <c:v>set. 21</c:v>
                </c:pt>
                <c:pt idx="5">
                  <c:v>giu 21</c:v>
                </c:pt>
                <c:pt idx="7">
                  <c:v>mar 21</c:v>
                </c:pt>
                <c:pt idx="9">
                  <c:v>dic 20</c:v>
                </c:pt>
                <c:pt idx="11">
                  <c:v>giu 20</c:v>
                </c:pt>
                <c:pt idx="13">
                  <c:v>dic 19</c:v>
                </c:pt>
                <c:pt idx="17">
                  <c:v>dic 18</c:v>
                </c:pt>
                <c:pt idx="21">
                  <c:v>dic 17</c:v>
                </c:pt>
              </c:strCache>
            </c:strRef>
          </c:cat>
          <c:val>
            <c:numRef>
              <c:f>Foglio1!$C$26:$C$47</c:f>
              <c:numCache>
                <c:formatCode>0.0%</c:formatCode>
                <c:ptCount val="22"/>
                <c:pt idx="0">
                  <c:v>0.14599999999999999</c:v>
                </c:pt>
                <c:pt idx="1">
                  <c:v>0.14899999999999999</c:v>
                </c:pt>
                <c:pt idx="2">
                  <c:v>0.151</c:v>
                </c:pt>
                <c:pt idx="3">
                  <c:v>0.14799999999999999</c:v>
                </c:pt>
                <c:pt idx="4">
                  <c:v>0.14899999999999999</c:v>
                </c:pt>
                <c:pt idx="5">
                  <c:v>0.155</c:v>
                </c:pt>
                <c:pt idx="6">
                  <c:v>0.157</c:v>
                </c:pt>
                <c:pt idx="7">
                  <c:v>0.16200000000000001</c:v>
                </c:pt>
                <c:pt idx="8">
                  <c:v>0.16700000000000001</c:v>
                </c:pt>
                <c:pt idx="9">
                  <c:v>0.17399999999999999</c:v>
                </c:pt>
                <c:pt idx="10">
                  <c:v>0.18099999999999999</c:v>
                </c:pt>
                <c:pt idx="11">
                  <c:v>0.20340159666782368</c:v>
                </c:pt>
                <c:pt idx="12">
                  <c:v>0.17827208252740168</c:v>
                </c:pt>
                <c:pt idx="13">
                  <c:v>0.18413036856533657</c:v>
                </c:pt>
                <c:pt idx="14">
                  <c:v>0.17952612393681652</c:v>
                </c:pt>
                <c:pt idx="15">
                  <c:v>0.16918568784700802</c:v>
                </c:pt>
                <c:pt idx="16">
                  <c:v>0.169612922889363</c:v>
                </c:pt>
                <c:pt idx="17">
                  <c:v>0.16467707376798285</c:v>
                </c:pt>
                <c:pt idx="18">
                  <c:v>0.17067159581022798</c:v>
                </c:pt>
                <c:pt idx="19">
                  <c:v>0.16739606126914661</c:v>
                </c:pt>
                <c:pt idx="20">
                  <c:v>0.16277962874821514</c:v>
                </c:pt>
                <c:pt idx="21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6803-4100-9618-7199D44F4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62.36481614996395</c:v>
                </c:pt>
                <c:pt idx="1">
                  <c:v>68.517013337274165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D9-489D-86ED-3D28CFA1B955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37.63518385003605</c:v>
                </c:pt>
                <c:pt idx="1">
                  <c:v>31.482986662725825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D9-489D-86ED-3D28CFA1B9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92.754145638067769</c:v>
                </c:pt>
                <c:pt idx="1">
                  <c:v>96.142904644031475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9-4F97-883D-F3C676EA7CFC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7.2458543619322278</c:v>
                </c:pt>
                <c:pt idx="1">
                  <c:v>3.8570953559685228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F9-4F97-883D-F3C676EA7C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47" y="332656"/>
            <a:ext cx="8671390" cy="595249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dicembre 2021</a:t>
            </a:r>
            <a:endParaRPr lang="it-IT" sz="20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222073"/>
              </p:ext>
            </p:extLst>
          </p:nvPr>
        </p:nvGraphicFramePr>
        <p:xfrm>
          <a:off x="539552" y="1484784"/>
          <a:ext cx="8208912" cy="411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 a dicembre 2021 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53209"/>
              </p:ext>
            </p:extLst>
          </p:nvPr>
        </p:nvGraphicFramePr>
        <p:xfrm>
          <a:off x="179512" y="1340768"/>
          <a:ext cx="864096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413462"/>
              </p:ext>
            </p:extLst>
          </p:nvPr>
        </p:nvGraphicFramePr>
        <p:xfrm>
          <a:off x="323528" y="404664"/>
          <a:ext cx="878497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67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31/12/2021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79727"/>
              </p:ext>
            </p:extLst>
          </p:nvPr>
        </p:nvGraphicFramePr>
        <p:xfrm>
          <a:off x="467544" y="581299"/>
          <a:ext cx="7596844" cy="561315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71635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0287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100476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91662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981534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70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Istituto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Tipo istituto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Capienza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Regolamentare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POSTI  </a:t>
                      </a:r>
                      <a:br>
                        <a:rPr lang="it-IT" sz="1200" u="none" strike="noStrike" dirty="0">
                          <a:effectLst/>
                        </a:rPr>
                      </a:br>
                      <a:r>
                        <a:rPr lang="it-IT" sz="1200" u="none" strike="noStrike" dirty="0">
                          <a:effectLst/>
                        </a:rPr>
                        <a:t>effettivamente disponili (*)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200" u="none" strike="noStrike" dirty="0" smtClean="0">
                          <a:effectLst/>
                        </a:rPr>
                        <a:t>31 dicembre 2021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 smtClean="0">
                          <a:effectLst/>
                        </a:rPr>
                        <a:t>di cui</a:t>
                      </a:r>
                      <a:endParaRPr lang="it-IT" sz="12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200" u="none" strike="noStrike" dirty="0" smtClean="0">
                          <a:effectLst/>
                        </a:rPr>
                        <a:t>stranieri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77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 smtClean="0">
                          <a:effectLst/>
                        </a:rPr>
                        <a:t>Totale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D</a:t>
                      </a:r>
                      <a:r>
                        <a:rPr lang="it-IT" sz="1200" b="1" u="none" strike="noStrike" dirty="0" smtClean="0">
                          <a:effectLst/>
                        </a:rPr>
                        <a:t>onne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3381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37660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22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368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3808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33809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8516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3178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5.158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4.709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5.548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402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2.088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31 dicembre 2021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20" y="1159877"/>
            <a:ext cx="8736260" cy="44644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986839"/>
            <a:ext cx="6103391" cy="544729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31 dicembre 2021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dicembre 2021</a:t>
            </a:r>
            <a:endParaRPr lang="it-IT" sz="2000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609102"/>
              </p:ext>
            </p:extLst>
          </p:nvPr>
        </p:nvGraphicFramePr>
        <p:xfrm>
          <a:off x="179513" y="1052736"/>
          <a:ext cx="8710170" cy="460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2021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078232"/>
              </p:ext>
            </p:extLst>
          </p:nvPr>
        </p:nvGraphicFramePr>
        <p:xfrm>
          <a:off x="110" y="1340768"/>
          <a:ext cx="896437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dicembre 2021</a:t>
            </a:r>
            <a:endParaRPr lang="it-IT" sz="2000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511213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391</Words>
  <Application>Microsoft Office PowerPoint</Application>
  <PresentationFormat>Presentazione su schermo (4:3)</PresentationFormat>
  <Paragraphs>133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31 dicembre 2021</vt:lpstr>
      <vt:lpstr>Detenuti per Posizione Giuridica  In Italia e nel Lazio al 31 dicembre 2021</vt:lpstr>
      <vt:lpstr>Percentuali di detenuti in attesa di primo giudizio  in Italia e nel Lazio da dicembre 2017 a dicembre 2021  </vt:lpstr>
      <vt:lpstr>Detenuti per Nazionalità In Italia e nel Lazio al 31 dicembre 2021</vt:lpstr>
      <vt:lpstr>Detenuti per Genere in Italia e nel Lazio al 31 dicembre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177</cp:revision>
  <dcterms:created xsi:type="dcterms:W3CDTF">2020-06-03T15:49:37Z</dcterms:created>
  <dcterms:modified xsi:type="dcterms:W3CDTF">2022-01-03T13:43:48Z</dcterms:modified>
</cp:coreProperties>
</file>