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66" d="100"/>
          <a:sy n="66" d="100"/>
        </p:scale>
        <p:origin x="1469" y="7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4.02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4.02.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677864941175826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14 feb.22'!$H$17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feb.22'!$I$16:$AG$16</c:f>
              <c:strCache>
                <c:ptCount val="2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4">
                  <c:v>14 febb.</c:v>
                </c:pt>
              </c:strCache>
            </c:strRef>
          </c:cat>
          <c:val>
            <c:numRef>
              <c:f>'dal 15 gennaio al 14 feb.22'!$I$17:$AG$17</c:f>
              <c:numCache>
                <c:formatCode>General</c:formatCode>
                <c:ptCount val="25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12-48CF-8E3C-EA2D03FCA3FE}"/>
            </c:ext>
          </c:extLst>
        </c:ser>
        <c:ser>
          <c:idx val="1"/>
          <c:order val="1"/>
          <c:tx>
            <c:strRef>
              <c:f>'dal 15 gennaio al 14 feb.22'!$H$18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feb.22'!$I$16:$AG$16</c:f>
              <c:strCache>
                <c:ptCount val="2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4">
                  <c:v>14 febb.</c:v>
                </c:pt>
              </c:strCache>
            </c:strRef>
          </c:cat>
          <c:val>
            <c:numRef>
              <c:f>'dal 15 gennaio al 14 feb.22'!$I$18:$AG$18</c:f>
              <c:numCache>
                <c:formatCode>General</c:formatCode>
                <c:ptCount val="25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12-48CF-8E3C-EA2D03FCA3FE}"/>
            </c:ext>
          </c:extLst>
        </c:ser>
        <c:ser>
          <c:idx val="2"/>
          <c:order val="2"/>
          <c:tx>
            <c:strRef>
              <c:f>'dal 15 gennaio al 14 feb.22'!$H$19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feb.22'!$I$16:$AG$16</c:f>
              <c:strCache>
                <c:ptCount val="2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4">
                  <c:v>14 febb.</c:v>
                </c:pt>
              </c:strCache>
            </c:strRef>
          </c:cat>
          <c:val>
            <c:numRef>
              <c:f>'dal 15 gennaio al 14 feb.22'!$I$19:$AG$19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12-48CF-8E3C-EA2D03FCA3FE}"/>
            </c:ext>
          </c:extLst>
        </c:ser>
        <c:ser>
          <c:idx val="3"/>
          <c:order val="3"/>
          <c:tx>
            <c:strRef>
              <c:f>'dal 15 gennaio al 14 feb.22'!$H$20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feb.22'!$I$16:$AG$16</c:f>
              <c:strCache>
                <c:ptCount val="2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4">
                  <c:v>14 febb.</c:v>
                </c:pt>
              </c:strCache>
            </c:strRef>
          </c:cat>
          <c:val>
            <c:numRef>
              <c:f>'dal 15 gennaio al 14 feb.22'!$I$20:$AG$20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12-48CF-8E3C-EA2D03FCA3FE}"/>
            </c:ext>
          </c:extLst>
        </c:ser>
        <c:ser>
          <c:idx val="4"/>
          <c:order val="4"/>
          <c:tx>
            <c:strRef>
              <c:f>'dal 15 gennaio al 14 feb.22'!$H$21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feb.22'!$I$16:$AG$16</c:f>
              <c:strCache>
                <c:ptCount val="2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4">
                  <c:v>14 febb.</c:v>
                </c:pt>
              </c:strCache>
            </c:strRef>
          </c:cat>
          <c:val>
            <c:numRef>
              <c:f>'dal 15 gennaio al 14 feb.22'!$I$21:$AG$21</c:f>
              <c:numCache>
                <c:formatCode>General</c:formatCode>
                <c:ptCount val="25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E12-48CF-8E3C-EA2D03FCA3FE}"/>
            </c:ext>
          </c:extLst>
        </c:ser>
        <c:ser>
          <c:idx val="5"/>
          <c:order val="5"/>
          <c:tx>
            <c:strRef>
              <c:f>'dal 15 gennaio al 14 feb.22'!$H$22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feb.22'!$I$16:$AG$16</c:f>
              <c:strCache>
                <c:ptCount val="2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4">
                  <c:v>14 febb.</c:v>
                </c:pt>
              </c:strCache>
            </c:strRef>
          </c:cat>
          <c:val>
            <c:numRef>
              <c:f>'dal 15 gennaio al 14 feb.22'!$I$22:$AG$22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E12-48CF-8E3C-EA2D03FCA3FE}"/>
            </c:ext>
          </c:extLst>
        </c:ser>
        <c:ser>
          <c:idx val="6"/>
          <c:order val="6"/>
          <c:tx>
            <c:strRef>
              <c:f>'dal 15 gennaio al 14 feb.22'!$H$23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feb.22'!$I$16:$AG$16</c:f>
              <c:strCache>
                <c:ptCount val="2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4">
                  <c:v>14 febb.</c:v>
                </c:pt>
              </c:strCache>
            </c:strRef>
          </c:cat>
          <c:val>
            <c:numRef>
              <c:f>'dal 15 gennaio al 14 feb.22'!$I$23:$AG$23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12-48CF-8E3C-EA2D03FCA3FE}"/>
            </c:ext>
          </c:extLst>
        </c:ser>
        <c:ser>
          <c:idx val="7"/>
          <c:order val="7"/>
          <c:tx>
            <c:strRef>
              <c:f>'dal 15 gennaio al 14 feb.22'!$H$24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feb.22'!$I$16:$AG$16</c:f>
              <c:strCache>
                <c:ptCount val="2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4">
                  <c:v>14 febb.</c:v>
                </c:pt>
              </c:strCache>
            </c:strRef>
          </c:cat>
          <c:val>
            <c:numRef>
              <c:f>'dal 15 gennaio al 14 feb.22'!$I$24:$AG$24</c:f>
              <c:numCache>
                <c:formatCode>General</c:formatCode>
                <c:ptCount val="25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E12-48CF-8E3C-EA2D03FCA3FE}"/>
            </c:ext>
          </c:extLst>
        </c:ser>
        <c:ser>
          <c:idx val="8"/>
          <c:order val="8"/>
          <c:tx>
            <c:strRef>
              <c:f>'dal 15 gennaio al 14 feb.22'!$H$25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14 feb.22'!$I$16:$AG$16</c:f>
              <c:strCache>
                <c:ptCount val="25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4">
                  <c:v>14 febb.</c:v>
                </c:pt>
              </c:strCache>
            </c:strRef>
          </c:cat>
          <c:val>
            <c:numRef>
              <c:f>'dal 15 gennaio al 14 feb.22'!$I$25:$AG$25</c:f>
              <c:numCache>
                <c:formatCode>General</c:formatCode>
                <c:ptCount val="25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E12-48CF-8E3C-EA2D03FCA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47855561126528"/>
          <c:y val="0.84451404362131355"/>
          <c:w val="0.82481481212845253"/>
          <c:h val="9.23852942303586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112164195235206E-2"/>
          <c:y val="4.0888971965444235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14 feb.22'!$H$32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14 feb.22'!$I$31:$AX$31</c:f>
              <c:strCache>
                <c:ptCount val="42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1">
                  <c:v>14.02</c:v>
                </c:pt>
              </c:strCache>
            </c:strRef>
          </c:cat>
          <c:val>
            <c:numRef>
              <c:f>'dal 15 gennaio al 14 feb.22'!$I$32:$AX$32</c:f>
              <c:numCache>
                <c:formatCode>General</c:formatCode>
                <c:ptCount val="42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C-4093-A655-0A8B9CAB20A8}"/>
            </c:ext>
          </c:extLst>
        </c:ser>
        <c:ser>
          <c:idx val="1"/>
          <c:order val="1"/>
          <c:tx>
            <c:strRef>
              <c:f>'dal 15 gennaio al 14 feb.22'!$H$33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14 feb.22'!$I$31:$AX$31</c:f>
              <c:strCache>
                <c:ptCount val="42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1">
                  <c:v>14.02</c:v>
                </c:pt>
              </c:strCache>
            </c:strRef>
          </c:cat>
          <c:val>
            <c:numRef>
              <c:f>'dal 15 gennaio al 14 feb.22'!$I$33:$AX$33</c:f>
              <c:numCache>
                <c:formatCode>General</c:formatCode>
                <c:ptCount val="42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BC-4093-A655-0A8B9CAB20A8}"/>
            </c:ext>
          </c:extLst>
        </c:ser>
        <c:ser>
          <c:idx val="2"/>
          <c:order val="2"/>
          <c:tx>
            <c:strRef>
              <c:f>'dal 15 gennaio al 14 feb.22'!$H$34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0BC-4093-A655-0A8B9CAB20A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BC-4093-A655-0A8B9CAB20A8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0BC-4093-A655-0A8B9CAB20A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0BC-4093-A655-0A8B9CAB20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0BC-4093-A655-0A8B9CAB20A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0BC-4093-A655-0A8B9CAB20A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0BC-4093-A655-0A8B9CAB20A8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0BC-4093-A655-0A8B9CAB20A8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0BC-4093-A655-0A8B9CAB20A8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0BC-4093-A655-0A8B9CAB20A8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0BC-4093-A655-0A8B9CAB20A8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0BC-4093-A655-0A8B9CAB20A8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0BC-4093-A655-0A8B9CAB20A8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0BC-4093-A655-0A8B9CAB20A8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90BC-4093-A655-0A8B9CAB20A8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0BC-4093-A655-0A8B9CAB20A8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90BC-4093-A655-0A8B9CAB20A8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0BC-4093-A655-0A8B9CAB20A8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0BC-4093-A655-0A8B9CAB20A8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0BC-4093-A655-0A8B9CAB20A8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0BC-4093-A655-0A8B9CAB20A8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0BC-4093-A655-0A8B9CAB20A8}"/>
                </c:ext>
              </c:extLst>
            </c:dLbl>
            <c:dLbl>
              <c:idx val="26"/>
              <c:layout>
                <c:manualLayout>
                  <c:x val="-1.2643650539429144E-16"/>
                  <c:y val="-4.080328776277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90BC-4093-A655-0A8B9CAB20A8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0BC-4093-A655-0A8B9CAB20A8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0BC-4093-A655-0A8B9CAB20A8}"/>
                </c:ext>
              </c:extLst>
            </c:dLbl>
            <c:dLbl>
              <c:idx val="31"/>
              <c:layout>
                <c:manualLayout>
                  <c:x val="-5.17246224543794E-3"/>
                  <c:y val="-1.360109592092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90BC-4093-A655-0A8B9CAB20A8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0BC-4093-A655-0A8B9CAB20A8}"/>
                </c:ext>
              </c:extLst>
            </c:dLbl>
            <c:dLbl>
              <c:idx val="37"/>
              <c:layout>
                <c:manualLayout>
                  <c:x val="0"/>
                  <c:y val="3.4974246653808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90BC-4093-A655-0A8B9CAB20A8}"/>
                </c:ext>
              </c:extLst>
            </c:dLbl>
            <c:dLbl>
              <c:idx val="38"/>
              <c:layout>
                <c:manualLayout>
                  <c:x val="-1.4617967540191106E-2"/>
                  <c:y val="0.12972139920093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90BC-4093-A655-0A8B9CAB2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14 feb.22'!$I$31:$AX$31</c:f>
              <c:strCache>
                <c:ptCount val="42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1">
                  <c:v>14.02</c:v>
                </c:pt>
              </c:strCache>
            </c:strRef>
          </c:cat>
          <c:val>
            <c:numRef>
              <c:f>'dal 15 gennaio al 14 feb.22'!$I$34:$AX$34</c:f>
              <c:numCache>
                <c:formatCode>General</c:formatCode>
                <c:ptCount val="42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90BC-4093-A655-0A8B9CAB2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35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2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 sz="2000" b="1">
              <a:solidFill>
                <a:schemeClr val="tx1">
                  <a:lumMod val="95000"/>
                  <a:lumOff val="5000"/>
                </a:schemeClr>
              </a:solidFill>
            </a:endParaRPr>
          </a:p>
        </c:rich>
      </c:tx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2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Foglio1!$A$3:$A$26</c:f>
              <c:strCache>
                <c:ptCount val="2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</c:strCache>
            </c:strRef>
          </c:cat>
          <c:val>
            <c:numRef>
              <c:f>Foglio1!$B$3:$B$26</c:f>
              <c:numCache>
                <c:formatCode>General</c:formatCode>
                <c:ptCount val="24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62-4376-A3C2-B1C49A45C521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Foglio1!$A$3:$A$26</c:f>
              <c:strCache>
                <c:ptCount val="2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</c:strCache>
            </c:strRef>
          </c:cat>
          <c:val>
            <c:numRef>
              <c:f>Foglio1!$C$3:$C$26</c:f>
              <c:numCache>
                <c:formatCode>General</c:formatCode>
                <c:ptCount val="24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62-4376-A3C2-B1C49A45C521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Foglio1!$A$3:$A$26</c:f>
              <c:strCache>
                <c:ptCount val="2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</c:strCache>
            </c:strRef>
          </c:cat>
          <c:val>
            <c:numRef>
              <c:f>Foglio1!$D$3:$D$26</c:f>
              <c:numCache>
                <c:formatCode>General</c:formatCode>
                <c:ptCount val="2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2-4376-A3C2-B1C49A45C521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Foglio1!$A$3:$A$26</c:f>
              <c:strCache>
                <c:ptCount val="2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</c:strCache>
            </c:strRef>
          </c:cat>
          <c:val>
            <c:numRef>
              <c:f>Foglio1!$E$3:$E$26</c:f>
              <c:numCache>
                <c:formatCode>General</c:formatCode>
                <c:ptCount val="24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2-4376-A3C2-B1C49A45C5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0.84027</cdr:x>
      <cdr:y>0.02848</cdr:y>
    </cdr:from>
    <cdr:to>
      <cdr:x>0.88783</cdr:x>
      <cdr:y>0.09111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9978972" y="158151"/>
          <a:ext cx="564850" cy="3477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329</a:t>
          </a:r>
        </a:p>
      </cdr:txBody>
    </cdr:sp>
  </cdr:relSizeAnchor>
  <cdr:relSizeAnchor xmlns:cdr="http://schemas.openxmlformats.org/drawingml/2006/chartDrawing">
    <cdr:from>
      <cdr:x>0.9052</cdr:x>
      <cdr:y>0.26286</cdr:y>
    </cdr:from>
    <cdr:to>
      <cdr:x>0.94147</cdr:x>
      <cdr:y>0.33545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0652997" y="1459666"/>
          <a:ext cx="426849" cy="403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251</a:t>
          </a:r>
        </a:p>
      </cdr:txBody>
    </cdr:sp>
  </cdr:relSizeAnchor>
  <cdr:relSizeAnchor xmlns:cdr="http://schemas.openxmlformats.org/drawingml/2006/chartDrawing">
    <cdr:from>
      <cdr:x>0.92541</cdr:x>
      <cdr:y>0.42578</cdr:y>
    </cdr:from>
    <cdr:to>
      <cdr:x>0.96115</cdr:x>
      <cdr:y>0.5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10890852" y="2364429"/>
          <a:ext cx="420613" cy="4121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 smtClean="0"/>
            <a:t>182</a:t>
          </a:r>
          <a:endParaRPr lang="it-IT" sz="20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14 febbraio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652087"/>
              </p:ext>
            </p:extLst>
          </p:nvPr>
        </p:nvGraphicFramePr>
        <p:xfrm>
          <a:off x="118867" y="896112"/>
          <a:ext cx="12073137" cy="5890284"/>
        </p:xfrm>
        <a:graphic>
          <a:graphicData uri="http://schemas.openxmlformats.org/drawingml/2006/table">
            <a:tbl>
              <a:tblPr/>
              <a:tblGrid>
                <a:gridCol w="796892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88812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640976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55340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534557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542910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526205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501155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40091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26520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380216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76968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318612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470227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319126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37904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544638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430615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585774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612251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572494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485029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500932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424074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</a:tblGrid>
              <a:tr h="63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22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4813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465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597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255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5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55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077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073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</a:t>
            </a:r>
            <a:r>
              <a:rPr lang="it-IT" b="1" dirty="0" smtClean="0"/>
              <a:t>istituti </a:t>
            </a:r>
            <a:r>
              <a:rPr lang="it-IT" b="1" dirty="0" smtClean="0"/>
              <a:t>di </a:t>
            </a:r>
            <a:r>
              <a:rPr lang="it-IT" b="1" dirty="0" smtClean="0"/>
              <a:t>pena </a:t>
            </a:r>
            <a:r>
              <a:rPr lang="it-IT" b="1" dirty="0" smtClean="0"/>
              <a:t>del Lazio dal 15 gennaio al 14 febbraio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163652"/>
              </p:ext>
            </p:extLst>
          </p:nvPr>
        </p:nvGraphicFramePr>
        <p:xfrm>
          <a:off x="711958" y="1012784"/>
          <a:ext cx="10891777" cy="584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14 febbraio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518217"/>
              </p:ext>
            </p:extLst>
          </p:nvPr>
        </p:nvGraphicFramePr>
        <p:xfrm>
          <a:off x="287868" y="1061049"/>
          <a:ext cx="11768666" cy="5553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672587"/>
              </p:ext>
            </p:extLst>
          </p:nvPr>
        </p:nvGraphicFramePr>
        <p:xfrm>
          <a:off x="428977" y="417689"/>
          <a:ext cx="11469511" cy="6254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417</Words>
  <Application>Microsoft Office PowerPoint</Application>
  <PresentationFormat>Widescreen</PresentationFormat>
  <Paragraphs>277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157</cp:revision>
  <dcterms:created xsi:type="dcterms:W3CDTF">2021-02-16T11:24:19Z</dcterms:created>
  <dcterms:modified xsi:type="dcterms:W3CDTF">2022-02-15T11:10:17Z</dcterms:modified>
</cp:coreProperties>
</file>