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72" d="100"/>
          <a:sy n="72" d="100"/>
        </p:scale>
        <p:origin x="480" y="3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1.02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1.02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59006419203797E-5"/>
          <c:y val="2.7625263415194196E-2"/>
          <c:w val="0.97747210972063525"/>
          <c:h val="0.751516664427556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14 feb.22'!$H$17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feb.22'!$I$17:$AH$17</c:f>
              <c:numCache>
                <c:formatCode>General</c:formatCode>
                <c:ptCount val="26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7-4EC5-8F1C-CC65D08E97D3}"/>
            </c:ext>
          </c:extLst>
        </c:ser>
        <c:ser>
          <c:idx val="1"/>
          <c:order val="1"/>
          <c:tx>
            <c:strRef>
              <c:f>'dal 15 gennaio al 14 feb.22'!$H$18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feb.22'!$I$18:$AH$18</c:f>
              <c:numCache>
                <c:formatCode>General</c:formatCode>
                <c:ptCount val="26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37-4EC5-8F1C-CC65D08E97D3}"/>
            </c:ext>
          </c:extLst>
        </c:ser>
        <c:ser>
          <c:idx val="2"/>
          <c:order val="2"/>
          <c:tx>
            <c:strRef>
              <c:f>'dal 15 gennaio al 14 feb.22'!$H$19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feb.22'!$I$19:$AH$19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37-4EC5-8F1C-CC65D08E97D3}"/>
            </c:ext>
          </c:extLst>
        </c:ser>
        <c:ser>
          <c:idx val="3"/>
          <c:order val="3"/>
          <c:tx>
            <c:strRef>
              <c:f>'dal 15 gennaio al 14 feb.22'!$H$20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feb.22'!$I$20:$AH$20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37-4EC5-8F1C-CC65D08E97D3}"/>
            </c:ext>
          </c:extLst>
        </c:ser>
        <c:ser>
          <c:idx val="4"/>
          <c:order val="4"/>
          <c:tx>
            <c:strRef>
              <c:f>'dal 15 gennaio al 14 feb.22'!$H$21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feb.22'!$I$21:$AH$21</c:f>
              <c:numCache>
                <c:formatCode>General</c:formatCode>
                <c:ptCount val="26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37-4EC5-8F1C-CC65D08E97D3}"/>
            </c:ext>
          </c:extLst>
        </c:ser>
        <c:ser>
          <c:idx val="5"/>
          <c:order val="5"/>
          <c:tx>
            <c:strRef>
              <c:f>'dal 15 gennaio al 14 feb.22'!$H$22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feb.22'!$I$22:$AH$22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37-4EC5-8F1C-CC65D08E97D3}"/>
            </c:ext>
          </c:extLst>
        </c:ser>
        <c:ser>
          <c:idx val="6"/>
          <c:order val="6"/>
          <c:tx>
            <c:strRef>
              <c:f>'dal 15 gennaio al 14 feb.22'!$H$23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feb.22'!$I$23:$AH$23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37-4EC5-8F1C-CC65D08E97D3}"/>
            </c:ext>
          </c:extLst>
        </c:ser>
        <c:ser>
          <c:idx val="7"/>
          <c:order val="7"/>
          <c:tx>
            <c:strRef>
              <c:f>'dal 15 gennaio al 14 feb.22'!$H$24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feb.22'!$I$24:$AH$24</c:f>
              <c:numCache>
                <c:formatCode>General</c:formatCode>
                <c:ptCount val="2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E37-4EC5-8F1C-CC65D08E97D3}"/>
            </c:ext>
          </c:extLst>
        </c:ser>
        <c:ser>
          <c:idx val="8"/>
          <c:order val="8"/>
          <c:tx>
            <c:strRef>
              <c:f>'dal 15 gennaio al 14 feb.22'!$H$25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feb.22'!$I$16:$AH$16</c:f>
              <c:strCache>
                <c:ptCount val="26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febb</c:v>
                </c:pt>
              </c:strCache>
            </c:strRef>
          </c:cat>
          <c:val>
            <c:numRef>
              <c:f>'dal 15 gennaio al 14 feb.22'!$I$25:$AH$25</c:f>
              <c:numCache>
                <c:formatCode>General</c:formatCode>
                <c:ptCount val="26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37-4EC5-8F1C-CC65D08E9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744020639832975"/>
          <c:y val="0.90073872486901219"/>
          <c:w val="0.79028989675928218"/>
          <c:h val="9.46499181211806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14 feb.22'!$H$32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14 feb.22'!$I$31:$AY$31</c:f>
              <c:strCache>
                <c:ptCount val="4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2">
                  <c:v>21.01</c:v>
                </c:pt>
              </c:strCache>
            </c:strRef>
          </c:cat>
          <c:val>
            <c:numRef>
              <c:f>'dal 15 gennaio al 14 feb.22'!$I$32:$AY$32</c:f>
              <c:numCache>
                <c:formatCode>General</c:formatCode>
                <c:ptCount val="43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8-44CF-B172-185CBFF01882}"/>
            </c:ext>
          </c:extLst>
        </c:ser>
        <c:ser>
          <c:idx val="1"/>
          <c:order val="1"/>
          <c:tx>
            <c:strRef>
              <c:f>'dal 15 gennaio al 14 feb.22'!$H$33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14 feb.22'!$I$31:$AY$31</c:f>
              <c:strCache>
                <c:ptCount val="4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2">
                  <c:v>21.01</c:v>
                </c:pt>
              </c:strCache>
            </c:strRef>
          </c:cat>
          <c:val>
            <c:numRef>
              <c:f>'dal 15 gennaio al 14 feb.22'!$I$33:$AY$33</c:f>
              <c:numCache>
                <c:formatCode>General</c:formatCode>
                <c:ptCount val="43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8-44CF-B172-185CBFF01882}"/>
            </c:ext>
          </c:extLst>
        </c:ser>
        <c:ser>
          <c:idx val="2"/>
          <c:order val="2"/>
          <c:tx>
            <c:strRef>
              <c:f>'dal 15 gennaio al 14 feb.22'!$H$34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CE8-44CF-B172-185CBFF0188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E8-44CF-B172-185CBFF01882}"/>
                </c:ext>
              </c:extLst>
            </c:dLbl>
            <c:dLbl>
              <c:idx val="2"/>
              <c:layout>
                <c:manualLayout>
                  <c:x val="1.0330084112903672E-3"/>
                  <c:y val="8.0119994287688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948736838359748E-2"/>
                      <c:h val="0.120974996483425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CE8-44CF-B172-185CBFF0188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E8-44CF-B172-185CBFF0188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E8-44CF-B172-185CBFF0188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E8-44CF-B172-185CBFF0188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E8-44CF-B172-185CBFF01882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CE8-44CF-B172-185CBFF0188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E8-44CF-B172-185CBFF0188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E8-44CF-B172-185CBFF01882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CE8-44CF-B172-185CBFF01882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CE8-44CF-B172-185CBFF01882}"/>
                </c:ext>
              </c:extLst>
            </c:dLbl>
            <c:dLbl>
              <c:idx val="13"/>
              <c:layout>
                <c:manualLayout>
                  <c:x val="-3.2545011074079475E-3"/>
                  <c:y val="7.192811781660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CE8-44CF-B172-185CBFF0188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CE8-44CF-B172-185CBFF01882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CE8-44CF-B172-185CBFF01882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CE8-44CF-B172-185CBFF01882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2CE8-44CF-B172-185CBFF01882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CE8-44CF-B172-185CBFF01882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CE8-44CF-B172-185CBFF01882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CE8-44CF-B172-185CBFF01882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CE8-44CF-B172-185CBFF01882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CE8-44CF-B172-185CBFF01882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CE8-44CF-B172-185CBFF01882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CE8-44CF-B172-185CBFF01882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CE8-44CF-B172-185CBFF01882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2CE8-44CF-B172-185CBFF01882}"/>
                </c:ext>
              </c:extLst>
            </c:dLbl>
            <c:dLbl>
              <c:idx val="37"/>
              <c:layout>
                <c:manualLayout>
                  <c:x val="0"/>
                  <c:y val="3.4974246653808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2CE8-44CF-B172-185CBFF01882}"/>
                </c:ext>
              </c:extLst>
            </c:dLbl>
            <c:dLbl>
              <c:idx val="38"/>
              <c:layout>
                <c:manualLayout>
                  <c:x val="-1.4617967540191106E-2"/>
                  <c:y val="0.1297213992009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2CE8-44CF-B172-185CBFF018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14 feb.22'!$I$31:$AY$31</c:f>
              <c:strCache>
                <c:ptCount val="4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2">
                  <c:v>21.01</c:v>
                </c:pt>
              </c:strCache>
            </c:strRef>
          </c:cat>
          <c:val>
            <c:numRef>
              <c:f>'dal 15 gennaio al 14 feb.22'!$I$34:$AY$34</c:f>
              <c:numCache>
                <c:formatCode>General</c:formatCode>
                <c:ptCount val="43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2CE8-44CF-B172-185CBFF018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35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 sz="1800">
              <a:solidFill>
                <a:schemeClr val="tx1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Foglio1!$A$3:$A$27</c:f>
              <c:strCache>
                <c:ptCount val="25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</c:strCache>
            </c:strRef>
          </c:cat>
          <c:val>
            <c:numRef>
              <c:f>Foglio1!$B$3:$B$27</c:f>
              <c:numCache>
                <c:formatCode>General</c:formatCode>
                <c:ptCount val="25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1-477C-9E72-445DF4001943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Foglio1!$A$3:$A$27</c:f>
              <c:strCache>
                <c:ptCount val="25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</c:strCache>
            </c:strRef>
          </c:cat>
          <c:val>
            <c:numRef>
              <c:f>Foglio1!$C$3:$C$27</c:f>
              <c:numCache>
                <c:formatCode>General</c:formatCode>
                <c:ptCount val="25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61-477C-9E72-445DF4001943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Foglio1!$A$3:$A$27</c:f>
              <c:strCache>
                <c:ptCount val="25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</c:strCache>
            </c:strRef>
          </c:cat>
          <c:val>
            <c:numRef>
              <c:f>Foglio1!$D$3:$D$27</c:f>
              <c:numCache>
                <c:formatCode>General</c:formatCode>
                <c:ptCount val="25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61-477C-9E72-445DF4001943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Foglio1!$A$3:$A$27</c:f>
              <c:strCache>
                <c:ptCount val="25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</c:strCache>
            </c:strRef>
          </c:cat>
          <c:val>
            <c:numRef>
              <c:f>Foglio1!$E$3:$E$27</c:f>
              <c:numCache>
                <c:formatCode>General</c:formatCode>
                <c:ptCount val="25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61-477C-9E72-445DF4001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0.84027</cdr:x>
      <cdr:y>0.04949</cdr:y>
    </cdr:from>
    <cdr:to>
      <cdr:x>0.88277</cdr:x>
      <cdr:y>0.11252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0362779" y="276893"/>
          <a:ext cx="524173" cy="352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329</a:t>
          </a:r>
        </a:p>
      </cdr:txBody>
    </cdr:sp>
  </cdr:relSizeAnchor>
  <cdr:relSizeAnchor xmlns:cdr="http://schemas.openxmlformats.org/drawingml/2006/chartDrawing">
    <cdr:from>
      <cdr:x>0.90321</cdr:x>
      <cdr:y>0.40911</cdr:y>
    </cdr:from>
    <cdr:to>
      <cdr:x>0.93895</cdr:x>
      <cdr:y>0.45883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17143173" y="3693053"/>
          <a:ext cx="678355" cy="448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21</a:t>
            </a:r>
            <a:r>
              <a:rPr lang="it-IT" sz="2800" b="1" dirty="0" smtClean="0"/>
              <a:t> </a:t>
            </a:r>
            <a:r>
              <a:rPr lang="it-IT" sz="2800" b="1" dirty="0" smtClean="0"/>
              <a:t>febbraio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05093"/>
              </p:ext>
            </p:extLst>
          </p:nvPr>
        </p:nvGraphicFramePr>
        <p:xfrm>
          <a:off x="118867" y="896112"/>
          <a:ext cx="11617798" cy="5890284"/>
        </p:xfrm>
        <a:graphic>
          <a:graphicData uri="http://schemas.openxmlformats.org/drawingml/2006/table">
            <a:tbl>
              <a:tblPr/>
              <a:tblGrid>
                <a:gridCol w="768828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5398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61840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15732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23791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507674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83506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8679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07978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63692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307392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53667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07887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33047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25458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15450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6514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90690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552333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67948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83291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409140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409140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</a:t>
            </a:r>
            <a:r>
              <a:rPr lang="it-IT" b="1" dirty="0" smtClean="0"/>
              <a:t>gennaio 2021 </a:t>
            </a:r>
            <a:r>
              <a:rPr lang="it-IT" b="1" dirty="0" smtClean="0"/>
              <a:t>al </a:t>
            </a:r>
            <a:r>
              <a:rPr lang="it-IT" b="1" dirty="0" smtClean="0"/>
              <a:t>21</a:t>
            </a:r>
            <a:r>
              <a:rPr lang="it-IT" b="1" dirty="0" smtClean="0"/>
              <a:t> </a:t>
            </a:r>
            <a:r>
              <a:rPr lang="it-IT" b="1" dirty="0" smtClean="0"/>
              <a:t>febbraio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88882"/>
              </p:ext>
            </p:extLst>
          </p:nvPr>
        </p:nvGraphicFramePr>
        <p:xfrm>
          <a:off x="493775" y="1075540"/>
          <a:ext cx="10829545" cy="5508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21</a:t>
            </a:r>
            <a:r>
              <a:rPr lang="it-IT" b="1" dirty="0" smtClean="0"/>
              <a:t> </a:t>
            </a:r>
            <a:r>
              <a:rPr lang="it-IT" b="1" dirty="0" smtClean="0"/>
              <a:t>febbraio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962776"/>
              </p:ext>
            </p:extLst>
          </p:nvPr>
        </p:nvGraphicFramePr>
        <p:xfrm>
          <a:off x="287867" y="1061048"/>
          <a:ext cx="12056533" cy="5594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154558"/>
              </p:ext>
            </p:extLst>
          </p:nvPr>
        </p:nvGraphicFramePr>
        <p:xfrm>
          <a:off x="903767" y="350874"/>
          <a:ext cx="10887740" cy="5964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406</Words>
  <Application>Microsoft Office PowerPoint</Application>
  <PresentationFormat>Widescreen</PresentationFormat>
  <Paragraphs>274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161</cp:revision>
  <dcterms:created xsi:type="dcterms:W3CDTF">2021-02-16T11:24:19Z</dcterms:created>
  <dcterms:modified xsi:type="dcterms:W3CDTF">2022-02-21T15:04:14Z</dcterms:modified>
</cp:coreProperties>
</file>