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76" d="100"/>
          <a:sy n="76" d="100"/>
        </p:scale>
        <p:origin x="322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8.02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Foglio_di_lavoro_di_Microsoft_Excel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63091016538268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14 feb.22'!$H$17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feb.22'!$I$16:$AI$16</c:f>
              <c:strCache>
                <c:ptCount val="27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  <c:pt idx="26">
                  <c:v>28 feb.</c:v>
                </c:pt>
              </c:strCache>
            </c:strRef>
          </c:cat>
          <c:val>
            <c:numRef>
              <c:f>'dal 15 gennaio al 14 feb.22'!$I$17:$AI$17</c:f>
              <c:numCache>
                <c:formatCode>General</c:formatCode>
                <c:ptCount val="27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C8-47E3-A2B8-5EBCCB2C84DD}"/>
            </c:ext>
          </c:extLst>
        </c:ser>
        <c:ser>
          <c:idx val="1"/>
          <c:order val="1"/>
          <c:tx>
            <c:strRef>
              <c:f>'dal 15 gennaio al 14 feb.22'!$H$18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feb.22'!$I$16:$AI$16</c:f>
              <c:strCache>
                <c:ptCount val="27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  <c:pt idx="26">
                  <c:v>28 feb.</c:v>
                </c:pt>
              </c:strCache>
            </c:strRef>
          </c:cat>
          <c:val>
            <c:numRef>
              <c:f>'dal 15 gennaio al 14 feb.22'!$I$18:$AI$18</c:f>
              <c:numCache>
                <c:formatCode>General</c:formatCode>
                <c:ptCount val="27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C8-47E3-A2B8-5EBCCB2C84DD}"/>
            </c:ext>
          </c:extLst>
        </c:ser>
        <c:ser>
          <c:idx val="2"/>
          <c:order val="2"/>
          <c:tx>
            <c:strRef>
              <c:f>'dal 15 gennaio al 14 feb.22'!$H$19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feb.22'!$I$16:$AI$16</c:f>
              <c:strCache>
                <c:ptCount val="27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  <c:pt idx="26">
                  <c:v>28 feb.</c:v>
                </c:pt>
              </c:strCache>
            </c:strRef>
          </c:cat>
          <c:val>
            <c:numRef>
              <c:f>'dal 15 gennaio al 14 feb.22'!$I$19:$AI$19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C8-47E3-A2B8-5EBCCB2C84DD}"/>
            </c:ext>
          </c:extLst>
        </c:ser>
        <c:ser>
          <c:idx val="3"/>
          <c:order val="3"/>
          <c:tx>
            <c:strRef>
              <c:f>'dal 15 gennaio al 14 feb.22'!$H$20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feb.22'!$I$16:$AI$16</c:f>
              <c:strCache>
                <c:ptCount val="27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  <c:pt idx="26">
                  <c:v>28 feb.</c:v>
                </c:pt>
              </c:strCache>
            </c:strRef>
          </c:cat>
          <c:val>
            <c:numRef>
              <c:f>'dal 15 gennaio al 14 feb.22'!$I$20:$AI$20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C8-47E3-A2B8-5EBCCB2C84DD}"/>
            </c:ext>
          </c:extLst>
        </c:ser>
        <c:ser>
          <c:idx val="4"/>
          <c:order val="4"/>
          <c:tx>
            <c:strRef>
              <c:f>'dal 15 gennaio al 14 feb.22'!$H$21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feb.22'!$I$16:$AI$16</c:f>
              <c:strCache>
                <c:ptCount val="27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  <c:pt idx="26">
                  <c:v>28 feb.</c:v>
                </c:pt>
              </c:strCache>
            </c:strRef>
          </c:cat>
          <c:val>
            <c:numRef>
              <c:f>'dal 15 gennaio al 14 feb.22'!$I$21:$AI$21</c:f>
              <c:numCache>
                <c:formatCode>General</c:formatCode>
                <c:ptCount val="2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C8-47E3-A2B8-5EBCCB2C84DD}"/>
            </c:ext>
          </c:extLst>
        </c:ser>
        <c:ser>
          <c:idx val="5"/>
          <c:order val="5"/>
          <c:tx>
            <c:strRef>
              <c:f>'dal 15 gennaio al 14 feb.22'!$H$22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feb.22'!$I$16:$AI$16</c:f>
              <c:strCache>
                <c:ptCount val="27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  <c:pt idx="26">
                  <c:v>28 feb.</c:v>
                </c:pt>
              </c:strCache>
            </c:strRef>
          </c:cat>
          <c:val>
            <c:numRef>
              <c:f>'dal 15 gennaio al 14 feb.22'!$I$22:$AI$22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C8-47E3-A2B8-5EBCCB2C84DD}"/>
            </c:ext>
          </c:extLst>
        </c:ser>
        <c:ser>
          <c:idx val="6"/>
          <c:order val="6"/>
          <c:tx>
            <c:strRef>
              <c:f>'dal 15 gennaio al 14 feb.22'!$H$23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feb.22'!$I$16:$AI$16</c:f>
              <c:strCache>
                <c:ptCount val="27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  <c:pt idx="26">
                  <c:v>28 feb.</c:v>
                </c:pt>
              </c:strCache>
            </c:strRef>
          </c:cat>
          <c:val>
            <c:numRef>
              <c:f>'dal 15 gennaio al 14 feb.22'!$I$23:$AI$23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C8-47E3-A2B8-5EBCCB2C84DD}"/>
            </c:ext>
          </c:extLst>
        </c:ser>
        <c:ser>
          <c:idx val="7"/>
          <c:order val="7"/>
          <c:tx>
            <c:strRef>
              <c:f>'dal 15 gennaio al 14 feb.22'!$H$24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feb.22'!$I$16:$AI$16</c:f>
              <c:strCache>
                <c:ptCount val="27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  <c:pt idx="26">
                  <c:v>28 feb.</c:v>
                </c:pt>
              </c:strCache>
            </c:strRef>
          </c:cat>
          <c:val>
            <c:numRef>
              <c:f>'dal 15 gennaio al 14 feb.22'!$I$24:$AI$24</c:f>
              <c:numCache>
                <c:formatCode>General</c:formatCode>
                <c:ptCount val="27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8C8-47E3-A2B8-5EBCCB2C84DD}"/>
            </c:ext>
          </c:extLst>
        </c:ser>
        <c:ser>
          <c:idx val="8"/>
          <c:order val="8"/>
          <c:tx>
            <c:strRef>
              <c:f>'dal 15 gennaio al 14 feb.22'!$H$25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feb.22'!$I$16:$AI$16</c:f>
              <c:strCache>
                <c:ptCount val="27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  <c:pt idx="26">
                  <c:v>28 feb.</c:v>
                </c:pt>
              </c:strCache>
            </c:strRef>
          </c:cat>
          <c:val>
            <c:numRef>
              <c:f>'dal 15 gennaio al 14 feb.22'!$I$25:$AI$25</c:f>
              <c:numCache>
                <c:formatCode>General</c:formatCode>
                <c:ptCount val="27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C8-47E3-A2B8-5EBCCB2C84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495386129802119E-2"/>
          <c:y val="0.80896107216031088"/>
          <c:w val="0.71054508759014012"/>
          <c:h val="0.11260367251060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2559107402411338E-2"/>
          <c:y val="0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14 feb.22'!$H$32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14 feb.22'!$I$31:$AZ$31</c:f>
              <c:strCache>
                <c:ptCount val="44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3">
                  <c:v>28.01</c:v>
                </c:pt>
              </c:strCache>
            </c:strRef>
          </c:cat>
          <c:val>
            <c:numRef>
              <c:f>'dal 15 gennaio al 14 feb.22'!$I$32:$AZ$32</c:f>
              <c:numCache>
                <c:formatCode>General</c:formatCode>
                <c:ptCount val="44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C3-4A3F-B4E0-D3E3DCFCA94A}"/>
            </c:ext>
          </c:extLst>
        </c:ser>
        <c:ser>
          <c:idx val="1"/>
          <c:order val="1"/>
          <c:tx>
            <c:strRef>
              <c:f>'dal 15 gennaio al 14 feb.22'!$H$33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14 feb.22'!$I$31:$AZ$31</c:f>
              <c:strCache>
                <c:ptCount val="44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3">
                  <c:v>28.01</c:v>
                </c:pt>
              </c:strCache>
            </c:strRef>
          </c:cat>
          <c:val>
            <c:numRef>
              <c:f>'dal 15 gennaio al 14 feb.22'!$I$33:$AZ$33</c:f>
              <c:numCache>
                <c:formatCode>General</c:formatCode>
                <c:ptCount val="44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C3-4A3F-B4E0-D3E3DCFCA94A}"/>
            </c:ext>
          </c:extLst>
        </c:ser>
        <c:ser>
          <c:idx val="2"/>
          <c:order val="2"/>
          <c:tx>
            <c:strRef>
              <c:f>'dal 15 gennaio al 14 feb.22'!$H$34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9C3-4A3F-B4E0-D3E3DCFCA94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C3-4A3F-B4E0-D3E3DCFCA94A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9C3-4A3F-B4E0-D3E3DCFCA94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C3-4A3F-B4E0-D3E3DCFCA94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C3-4A3F-B4E0-D3E3DCFCA94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C3-4A3F-B4E0-D3E3DCFCA94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C3-4A3F-B4E0-D3E3DCFCA94A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9C3-4A3F-B4E0-D3E3DCFCA94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9C3-4A3F-B4E0-D3E3DCFCA94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9C3-4A3F-B4E0-D3E3DCFCA94A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9C3-4A3F-B4E0-D3E3DCFCA94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9C3-4A3F-B4E0-D3E3DCFCA94A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9C3-4A3F-B4E0-D3E3DCFCA94A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9C3-4A3F-B4E0-D3E3DCFCA94A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D9C3-4A3F-B4E0-D3E3DCFCA94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9C3-4A3F-B4E0-D3E3DCFCA94A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9C3-4A3F-B4E0-D3E3DCFCA94A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9C3-4A3F-B4E0-D3E3DCFCA94A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9C3-4A3F-B4E0-D3E3DCFCA94A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9C3-4A3F-B4E0-D3E3DCFCA94A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9C3-4A3F-B4E0-D3E3DCFCA94A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9C3-4A3F-B4E0-D3E3DCFCA94A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D9C3-4A3F-B4E0-D3E3DCFCA94A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9C3-4A3F-B4E0-D3E3DCFCA94A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9C3-4A3F-B4E0-D3E3DCFCA94A}"/>
                </c:ext>
              </c:extLst>
            </c:dLbl>
            <c:dLbl>
              <c:idx val="31"/>
              <c:layout>
                <c:manualLayout>
                  <c:x val="-5.17246224543794E-3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D9C3-4A3F-B4E0-D3E3DCFCA94A}"/>
                </c:ext>
              </c:extLst>
            </c:dLbl>
            <c:dLbl>
              <c:idx val="37"/>
              <c:layout>
                <c:manualLayout>
                  <c:x val="0"/>
                  <c:y val="3.4974246653808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D9C3-4A3F-B4E0-D3E3DCFCA94A}"/>
                </c:ext>
              </c:extLst>
            </c:dLbl>
            <c:dLbl>
              <c:idx val="38"/>
              <c:layout>
                <c:manualLayout>
                  <c:x val="-1.4617967540191106E-2"/>
                  <c:y val="0.12972139920093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D9C3-4A3F-B4E0-D3E3DCFCA94A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D9C3-4A3F-B4E0-D3E3DCFCA9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14 feb.22'!$I$31:$AZ$31</c:f>
              <c:strCache>
                <c:ptCount val="44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3">
                  <c:v>28.01</c:v>
                </c:pt>
              </c:strCache>
            </c:strRef>
          </c:cat>
          <c:val>
            <c:numRef>
              <c:f>'dal 15 gennaio al 14 feb.22'!$I$34:$AZ$34</c:f>
              <c:numCache>
                <c:formatCode>General</c:formatCode>
                <c:ptCount val="44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D9C3-4A3F-B4E0-D3E3DCFCA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35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Persone detenute positive al Covid-19 in Italia</a:t>
            </a: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Foglio1!$A$3:$A$28</c:f>
              <c:strCache>
                <c:ptCount val="2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</c:strCache>
            </c:strRef>
          </c:cat>
          <c:val>
            <c:numRef>
              <c:f>Foglio1!$B$3:$B$28</c:f>
              <c:numCache>
                <c:formatCode>General</c:formatCode>
                <c:ptCount val="26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5C-47C9-827C-B6BF911EB0DA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Foglio1!$A$3:$A$28</c:f>
              <c:strCache>
                <c:ptCount val="2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</c:strCache>
            </c:strRef>
          </c:cat>
          <c:val>
            <c:numRef>
              <c:f>Foglio1!$C$3:$C$28</c:f>
              <c:numCache>
                <c:formatCode>General</c:formatCode>
                <c:ptCount val="26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5C-47C9-827C-B6BF911EB0DA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Foglio1!$A$3:$A$28</c:f>
              <c:strCache>
                <c:ptCount val="2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</c:strCache>
            </c:strRef>
          </c:cat>
          <c:val>
            <c:numRef>
              <c:f>Foglio1!$D$3:$D$28</c:f>
              <c:numCache>
                <c:formatCode>General</c:formatCode>
                <c:ptCount val="2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5C-47C9-827C-B6BF911EB0DA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Foglio1!$A$3:$A$28</c:f>
              <c:strCache>
                <c:ptCount val="2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</c:strCache>
            </c:strRef>
          </c:cat>
          <c:val>
            <c:numRef>
              <c:f>Foglio1!$E$3:$E$28</c:f>
              <c:numCache>
                <c:formatCode>General</c:formatCode>
                <c:ptCount val="26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5C-47C9-827C-B6BF911EB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0.85395</cdr:x>
      <cdr:y>0.03961</cdr:y>
    </cdr:from>
    <cdr:to>
      <cdr:x>0.90088</cdr:x>
      <cdr:y>0.10556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9799720" y="222262"/>
          <a:ext cx="538542" cy="369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329</a:t>
          </a:r>
        </a:p>
      </cdr:txBody>
    </cdr:sp>
  </cdr:relSizeAnchor>
  <cdr:relSizeAnchor xmlns:cdr="http://schemas.openxmlformats.org/drawingml/2006/chartDrawing">
    <cdr:from>
      <cdr:x>0.90621</cdr:x>
      <cdr:y>0.31625</cdr:y>
    </cdr:from>
    <cdr:to>
      <cdr:x>0.94195</cdr:x>
      <cdr:y>0.36597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11048466" y="1774418"/>
          <a:ext cx="435742" cy="2789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195</a:t>
          </a:r>
        </a:p>
      </cdr:txBody>
    </cdr:sp>
  </cdr:relSizeAnchor>
  <cdr:relSizeAnchor xmlns:cdr="http://schemas.openxmlformats.org/drawingml/2006/chartDrawing">
    <cdr:from>
      <cdr:x>0.93472</cdr:x>
      <cdr:y>0.47514</cdr:y>
    </cdr:from>
    <cdr:to>
      <cdr:x>0.97046</cdr:x>
      <cdr:y>0.52486</cdr:y>
    </cdr:to>
    <cdr:sp macro="" textlink="">
      <cdr:nvSpPr>
        <cdr:cNvPr id="5" name="CasellaDiTesto 1"/>
        <cdr:cNvSpPr txBox="1"/>
      </cdr:nvSpPr>
      <cdr:spPr>
        <a:xfrm xmlns:a="http://schemas.openxmlformats.org/drawingml/2006/main">
          <a:off x="11396133" y="2665940"/>
          <a:ext cx="435742" cy="2789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2000" b="1" dirty="0"/>
            <a:t>134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28/02/2022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28 </a:t>
            </a:r>
            <a:r>
              <a:rPr lang="it-IT" sz="2800" b="1" dirty="0" smtClean="0"/>
              <a:t>febbraio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37502"/>
              </p:ext>
            </p:extLst>
          </p:nvPr>
        </p:nvGraphicFramePr>
        <p:xfrm>
          <a:off x="118864" y="896112"/>
          <a:ext cx="11960359" cy="5890284"/>
        </p:xfrm>
        <a:graphic>
          <a:graphicData uri="http://schemas.openxmlformats.org/drawingml/2006/table">
            <a:tbl>
              <a:tblPr/>
              <a:tblGrid>
                <a:gridCol w="764572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4870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614979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12877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20890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504864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480830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8464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05166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64795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61679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305690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51156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306183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32311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22550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413150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562017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587420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65357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480616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406875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47407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466343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ric.)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ric.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28 </a:t>
            </a:r>
            <a:r>
              <a:rPr lang="it-IT" b="1" dirty="0" smtClean="0"/>
              <a:t>febbraio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291931"/>
              </p:ext>
            </p:extLst>
          </p:nvPr>
        </p:nvGraphicFramePr>
        <p:xfrm>
          <a:off x="50241" y="1075540"/>
          <a:ext cx="12141759" cy="5797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28 </a:t>
            </a:r>
            <a:r>
              <a:rPr lang="it-IT" b="1" dirty="0" smtClean="0"/>
              <a:t>febbraio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080755"/>
              </p:ext>
            </p:extLst>
          </p:nvPr>
        </p:nvGraphicFramePr>
        <p:xfrm>
          <a:off x="203200" y="1061049"/>
          <a:ext cx="12192000" cy="5610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495776"/>
              </p:ext>
            </p:extLst>
          </p:nvPr>
        </p:nvGraphicFramePr>
        <p:xfrm>
          <a:off x="1011282" y="613870"/>
          <a:ext cx="10674951" cy="6138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428</Words>
  <Application>Microsoft Office PowerPoint</Application>
  <PresentationFormat>Widescreen</PresentationFormat>
  <Paragraphs>288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169</cp:revision>
  <dcterms:created xsi:type="dcterms:W3CDTF">2021-02-16T11:24:19Z</dcterms:created>
  <dcterms:modified xsi:type="dcterms:W3CDTF">2022-02-28T16:04:50Z</dcterms:modified>
</cp:coreProperties>
</file>