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93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6" y="1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7.02.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7.02.2022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747670430804271E-4"/>
          <c:y val="2.0626228629114615E-3"/>
          <c:w val="0.97747210972063525"/>
          <c:h val="0.6766041368507197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'dal 15 gennaio al 10 GEN 22'!$H$17</c:f>
              <c:strCache>
                <c:ptCount val="1"/>
                <c:pt idx="0">
                  <c:v>Regina Coeli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'dal 15 gennaio al 10 GEN 22'!$I$16:$AF$16</c:f>
              <c:strCache>
                <c:ptCount val="24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31.01</c:v>
                </c:pt>
                <c:pt idx="23">
                  <c:v>07-feb</c:v>
                </c:pt>
              </c:strCache>
            </c:strRef>
          </c:cat>
          <c:val>
            <c:numRef>
              <c:f>'dal 15 gennaio al 10 GEN 22'!$I$17:$AF$17</c:f>
              <c:numCache>
                <c:formatCode>General</c:formatCode>
                <c:ptCount val="24"/>
                <c:pt idx="0">
                  <c:v>14</c:v>
                </c:pt>
                <c:pt idx="1">
                  <c:v>3</c:v>
                </c:pt>
                <c:pt idx="2">
                  <c:v>1</c:v>
                </c:pt>
                <c:pt idx="3">
                  <c:v>0</c:v>
                </c:pt>
                <c:pt idx="4">
                  <c:v>10</c:v>
                </c:pt>
                <c:pt idx="5">
                  <c:v>3</c:v>
                </c:pt>
                <c:pt idx="6">
                  <c:v>6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1</c:v>
                </c:pt>
                <c:pt idx="20">
                  <c:v>10</c:v>
                </c:pt>
                <c:pt idx="21">
                  <c:v>61</c:v>
                </c:pt>
                <c:pt idx="22">
                  <c:v>219</c:v>
                </c:pt>
                <c:pt idx="23">
                  <c:v>155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A5-41BC-A017-C4B988209DAD}"/>
            </c:ext>
          </c:extLst>
        </c:ser>
        <c:ser>
          <c:idx val="1"/>
          <c:order val="1"/>
          <c:tx>
            <c:strRef>
              <c:f>'dal 15 gennaio al 10 GEN 22'!$H$18</c:f>
              <c:strCache>
                <c:ptCount val="1"/>
                <c:pt idx="0">
                  <c:v>Rebibbia (4 II.PP.)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'dal 15 gennaio al 10 GEN 22'!$I$16:$AF$16</c:f>
              <c:strCache>
                <c:ptCount val="24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31.01</c:v>
                </c:pt>
                <c:pt idx="23">
                  <c:v>07-feb</c:v>
                </c:pt>
              </c:strCache>
            </c:strRef>
          </c:cat>
          <c:val>
            <c:numRef>
              <c:f>'dal 15 gennaio al 10 GEN 22'!$I$18:$AF$18</c:f>
              <c:numCache>
                <c:formatCode>General</c:formatCode>
                <c:ptCount val="24"/>
                <c:pt idx="0">
                  <c:v>46</c:v>
                </c:pt>
                <c:pt idx="1">
                  <c:v>83</c:v>
                </c:pt>
                <c:pt idx="2">
                  <c:v>41</c:v>
                </c:pt>
                <c:pt idx="3">
                  <c:v>17</c:v>
                </c:pt>
                <c:pt idx="4">
                  <c:v>3</c:v>
                </c:pt>
                <c:pt idx="5">
                  <c:v>34</c:v>
                </c:pt>
                <c:pt idx="6">
                  <c:v>71</c:v>
                </c:pt>
                <c:pt idx="7">
                  <c:v>40</c:v>
                </c:pt>
                <c:pt idx="8">
                  <c:v>14</c:v>
                </c:pt>
                <c:pt idx="9">
                  <c:v>16</c:v>
                </c:pt>
                <c:pt idx="10">
                  <c:v>14</c:v>
                </c:pt>
                <c:pt idx="11">
                  <c:v>3</c:v>
                </c:pt>
                <c:pt idx="12">
                  <c:v>0</c:v>
                </c:pt>
                <c:pt idx="14">
                  <c:v>2</c:v>
                </c:pt>
                <c:pt idx="15">
                  <c:v>4</c:v>
                </c:pt>
                <c:pt idx="16">
                  <c:v>1</c:v>
                </c:pt>
                <c:pt idx="17">
                  <c:v>1</c:v>
                </c:pt>
                <c:pt idx="18">
                  <c:v>2</c:v>
                </c:pt>
                <c:pt idx="19">
                  <c:v>12</c:v>
                </c:pt>
                <c:pt idx="20">
                  <c:v>23</c:v>
                </c:pt>
                <c:pt idx="21">
                  <c:v>40</c:v>
                </c:pt>
                <c:pt idx="22">
                  <c:v>70</c:v>
                </c:pt>
                <c:pt idx="23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A5-41BC-A017-C4B988209DAD}"/>
            </c:ext>
          </c:extLst>
        </c:ser>
        <c:ser>
          <c:idx val="2"/>
          <c:order val="2"/>
          <c:tx>
            <c:strRef>
              <c:f>'dal 15 gennaio al 10 GEN 22'!$H$19</c:f>
              <c:strCache>
                <c:ptCount val="1"/>
                <c:pt idx="0">
                  <c:v>Civitavecchia (2 II.PP.)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'dal 15 gennaio al 10 GEN 22'!$I$16:$AF$16</c:f>
              <c:strCache>
                <c:ptCount val="24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31.01</c:v>
                </c:pt>
                <c:pt idx="23">
                  <c:v>07-feb</c:v>
                </c:pt>
              </c:strCache>
            </c:strRef>
          </c:cat>
          <c:val>
            <c:numRef>
              <c:f>'dal 15 gennaio al 10 GEN 22'!$I$19:$AF$19</c:f>
              <c:numCache>
                <c:formatCode>General</c:formatCode>
                <c:ptCount val="2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0</c:v>
                </c:pt>
                <c:pt idx="5">
                  <c:v>2</c:v>
                </c:pt>
                <c:pt idx="6">
                  <c:v>11</c:v>
                </c:pt>
                <c:pt idx="7">
                  <c:v>11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1</c:v>
                </c:pt>
                <c:pt idx="15">
                  <c:v>2</c:v>
                </c:pt>
                <c:pt idx="16">
                  <c:v>0</c:v>
                </c:pt>
                <c:pt idx="18">
                  <c:v>1</c:v>
                </c:pt>
                <c:pt idx="19">
                  <c:v>1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CA5-41BC-A017-C4B988209DAD}"/>
            </c:ext>
          </c:extLst>
        </c:ser>
        <c:ser>
          <c:idx val="3"/>
          <c:order val="3"/>
          <c:tx>
            <c:strRef>
              <c:f>'dal 15 gennaio al 10 GEN 22'!$H$20</c:f>
              <c:strCache>
                <c:ptCount val="1"/>
                <c:pt idx="0">
                  <c:v>Velletri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'dal 15 gennaio al 10 GEN 22'!$I$16:$AF$16</c:f>
              <c:strCache>
                <c:ptCount val="24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31.01</c:v>
                </c:pt>
                <c:pt idx="23">
                  <c:v>07-feb</c:v>
                </c:pt>
              </c:strCache>
            </c:strRef>
          </c:cat>
          <c:val>
            <c:numRef>
              <c:f>'dal 15 gennaio al 10 GEN 22'!$I$20:$AF$20</c:f>
              <c:numCache>
                <c:formatCode>General</c:formatCode>
                <c:ptCount val="2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1</c:v>
                </c:pt>
                <c:pt idx="19">
                  <c:v>0</c:v>
                </c:pt>
                <c:pt idx="20">
                  <c:v>1</c:v>
                </c:pt>
                <c:pt idx="21">
                  <c:v>2</c:v>
                </c:pt>
                <c:pt idx="22">
                  <c:v>2</c:v>
                </c:pt>
                <c:pt idx="2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CA5-41BC-A017-C4B988209DAD}"/>
            </c:ext>
          </c:extLst>
        </c:ser>
        <c:ser>
          <c:idx val="4"/>
          <c:order val="4"/>
          <c:tx>
            <c:strRef>
              <c:f>'dal 15 gennaio al 10 GEN 22'!$H$21</c:f>
              <c:strCache>
                <c:ptCount val="1"/>
                <c:pt idx="0">
                  <c:v>Frosinone/Cassino/Paliano: (3 II.PP.)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10 GEN 22'!$I$16:$AF$16</c:f>
              <c:strCache>
                <c:ptCount val="24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31.01</c:v>
                </c:pt>
                <c:pt idx="23">
                  <c:v>07-feb</c:v>
                </c:pt>
              </c:strCache>
            </c:strRef>
          </c:cat>
          <c:val>
            <c:numRef>
              <c:f>'dal 15 gennaio al 10 GEN 22'!$I$21:$AF$21</c:f>
              <c:numCache>
                <c:formatCode>General</c:formatCode>
                <c:ptCount val="24"/>
                <c:pt idx="0">
                  <c:v>5</c:v>
                </c:pt>
                <c:pt idx="1">
                  <c:v>1</c:v>
                </c:pt>
                <c:pt idx="2">
                  <c:v>1</c:v>
                </c:pt>
                <c:pt idx="3">
                  <c:v>4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20</c:v>
                </c:pt>
                <c:pt idx="22">
                  <c:v>35</c:v>
                </c:pt>
                <c:pt idx="23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CA5-41BC-A017-C4B988209DAD}"/>
            </c:ext>
          </c:extLst>
        </c:ser>
        <c:ser>
          <c:idx val="5"/>
          <c:order val="5"/>
          <c:tx>
            <c:strRef>
              <c:f>'dal 15 gennaio al 10 GEN 22'!$H$22</c:f>
              <c:strCache>
                <c:ptCount val="1"/>
                <c:pt idx="0">
                  <c:v>Latina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'dal 15 gennaio al 10 GEN 22'!$I$16:$AF$16</c:f>
              <c:strCache>
                <c:ptCount val="24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31.01</c:v>
                </c:pt>
                <c:pt idx="23">
                  <c:v>07-feb</c:v>
                </c:pt>
              </c:strCache>
            </c:strRef>
          </c:cat>
          <c:val>
            <c:numRef>
              <c:f>'dal 15 gennaio al 10 GEN 22'!$I$22:$AF$22</c:f>
              <c:numCache>
                <c:formatCode>General</c:formatCode>
                <c:ptCount val="2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CA5-41BC-A017-C4B988209DAD}"/>
            </c:ext>
          </c:extLst>
        </c:ser>
        <c:ser>
          <c:idx val="6"/>
          <c:order val="6"/>
          <c:tx>
            <c:strRef>
              <c:f>'dal 15 gennaio al 10 GEN 22'!$H$23</c:f>
              <c:strCache>
                <c:ptCount val="1"/>
                <c:pt idx="0">
                  <c:v>Rieti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10 GEN 22'!$I$16:$AF$16</c:f>
              <c:strCache>
                <c:ptCount val="24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31.01</c:v>
                </c:pt>
                <c:pt idx="23">
                  <c:v>07-feb</c:v>
                </c:pt>
              </c:strCache>
            </c:strRef>
          </c:cat>
          <c:val>
            <c:numRef>
              <c:f>'dal 15 gennaio al 10 GEN 22'!$I$23:$AF$23</c:f>
              <c:numCache>
                <c:formatCode>General</c:formatCode>
                <c:ptCount val="2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20</c:v>
                </c:pt>
                <c:pt idx="4">
                  <c:v>14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CA5-41BC-A017-C4B988209DAD}"/>
            </c:ext>
          </c:extLst>
        </c:ser>
        <c:ser>
          <c:idx val="7"/>
          <c:order val="7"/>
          <c:tx>
            <c:strRef>
              <c:f>'dal 15 gennaio al 10 GEN 22'!$H$24</c:f>
              <c:strCache>
                <c:ptCount val="1"/>
                <c:pt idx="0">
                  <c:v>Viterbo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10 GEN 22'!$I$16:$AF$16</c:f>
              <c:strCache>
                <c:ptCount val="24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31.01</c:v>
                </c:pt>
                <c:pt idx="23">
                  <c:v>07-feb</c:v>
                </c:pt>
              </c:strCache>
            </c:strRef>
          </c:cat>
          <c:val>
            <c:numRef>
              <c:f>'dal 15 gennaio al 10 GEN 22'!$I$24:$AF$24</c:f>
              <c:numCache>
                <c:formatCode>General</c:formatCode>
                <c:ptCount val="24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1</c:v>
                </c:pt>
                <c:pt idx="17">
                  <c:v>0</c:v>
                </c:pt>
                <c:pt idx="18">
                  <c:v>0</c:v>
                </c:pt>
                <c:pt idx="19">
                  <c:v>2</c:v>
                </c:pt>
                <c:pt idx="20">
                  <c:v>1</c:v>
                </c:pt>
                <c:pt idx="21">
                  <c:v>0</c:v>
                </c:pt>
                <c:pt idx="22">
                  <c:v>1</c:v>
                </c:pt>
                <c:pt idx="2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CA5-41BC-A017-C4B988209DAD}"/>
            </c:ext>
          </c:extLst>
        </c:ser>
        <c:ser>
          <c:idx val="8"/>
          <c:order val="8"/>
          <c:tx>
            <c:strRef>
              <c:f>'dal 15 gennaio al 10 GEN 22'!$H$25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23"/>
              <c:tx>
                <c:rich>
                  <a:bodyPr/>
                  <a:lstStyle/>
                  <a:p>
                    <a:r>
                      <a:rPr lang="en-US" dirty="0"/>
                      <a:t>258</a:t>
                    </a:r>
                  </a:p>
                </c:rich>
              </c:tx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471972086081372E-2"/>
                      <c:h val="4.9512130801687752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F0F6-484C-9151-51CEE7318F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15 gennaio al 10 GEN 22'!$I$16:$AF$16</c:f>
              <c:strCache>
                <c:ptCount val="24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31.01</c:v>
                </c:pt>
                <c:pt idx="23">
                  <c:v>07-feb</c:v>
                </c:pt>
              </c:strCache>
            </c:strRef>
          </c:cat>
          <c:val>
            <c:numRef>
              <c:f>'dal 15 gennaio al 10 GEN 22'!$I$25:$AF$25</c:f>
              <c:numCache>
                <c:formatCode>General</c:formatCode>
                <c:ptCount val="24"/>
                <c:pt idx="0">
                  <c:v>68</c:v>
                </c:pt>
                <c:pt idx="1">
                  <c:v>90</c:v>
                </c:pt>
                <c:pt idx="2">
                  <c:v>45</c:v>
                </c:pt>
                <c:pt idx="3">
                  <c:v>43</c:v>
                </c:pt>
                <c:pt idx="4">
                  <c:v>29</c:v>
                </c:pt>
                <c:pt idx="5">
                  <c:v>39</c:v>
                </c:pt>
                <c:pt idx="6">
                  <c:v>89</c:v>
                </c:pt>
                <c:pt idx="7">
                  <c:v>52</c:v>
                </c:pt>
                <c:pt idx="8">
                  <c:v>17</c:v>
                </c:pt>
                <c:pt idx="9">
                  <c:v>18</c:v>
                </c:pt>
                <c:pt idx="10">
                  <c:v>15</c:v>
                </c:pt>
                <c:pt idx="11">
                  <c:v>3</c:v>
                </c:pt>
                <c:pt idx="12">
                  <c:v>1</c:v>
                </c:pt>
                <c:pt idx="14">
                  <c:v>3</c:v>
                </c:pt>
                <c:pt idx="15">
                  <c:v>8</c:v>
                </c:pt>
                <c:pt idx="16">
                  <c:v>2</c:v>
                </c:pt>
                <c:pt idx="17">
                  <c:v>1</c:v>
                </c:pt>
                <c:pt idx="18">
                  <c:v>4</c:v>
                </c:pt>
                <c:pt idx="19">
                  <c:v>16</c:v>
                </c:pt>
                <c:pt idx="20">
                  <c:v>35</c:v>
                </c:pt>
                <c:pt idx="21">
                  <c:v>124</c:v>
                </c:pt>
                <c:pt idx="22">
                  <c:v>329</c:v>
                </c:pt>
                <c:pt idx="23">
                  <c:v>251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CA5-41BC-A017-C4B988209D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9942528"/>
        <c:axId val="145325376"/>
      </c:barChart>
      <c:catAx>
        <c:axId val="20994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5325376"/>
        <c:crosses val="autoZero"/>
        <c:auto val="1"/>
        <c:lblAlgn val="ctr"/>
        <c:lblOffset val="100"/>
        <c:noMultiLvlLbl val="0"/>
      </c:catAx>
      <c:valAx>
        <c:axId val="145325376"/>
        <c:scaling>
          <c:orientation val="minMax"/>
          <c:max val="5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9942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3490643051802429"/>
          <c:y val="0.8086552224880118"/>
          <c:w val="0.71738688913885762"/>
          <c:h val="0.1194535463525919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169199591332886E-2"/>
          <c:y val="4.0889049098940318E-2"/>
          <c:w val="0.86304086989126361"/>
          <c:h val="0.82171188672929596"/>
        </c:manualLayout>
      </c:layout>
      <c:areaChart>
        <c:grouping val="stacked"/>
        <c:varyColors val="0"/>
        <c:ser>
          <c:idx val="0"/>
          <c:order val="0"/>
          <c:tx>
            <c:strRef>
              <c:f>'dal 15 gennaio al 10 GEN 22'!$H$32</c:f>
              <c:strCache>
                <c:ptCount val="1"/>
                <c:pt idx="0">
                  <c:v>positivi asintomatici o paucisintomatici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'dal 15 gennaio al 10 GEN 22'!$I$31:$AW$31</c:f>
              <c:strCache>
                <c:ptCount val="41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  <c:pt idx="40">
                  <c:v>07.02</c:v>
                </c:pt>
              </c:strCache>
            </c:strRef>
          </c:cat>
          <c:val>
            <c:numRef>
              <c:f>'dal 15 gennaio al 10 GEN 22'!$I$32:$AW$32</c:f>
              <c:numCache>
                <c:formatCode>General</c:formatCode>
                <c:ptCount val="41"/>
                <c:pt idx="0">
                  <c:v>68</c:v>
                </c:pt>
                <c:pt idx="1">
                  <c:v>47</c:v>
                </c:pt>
                <c:pt idx="2">
                  <c:v>80</c:v>
                </c:pt>
                <c:pt idx="3">
                  <c:v>63</c:v>
                </c:pt>
                <c:pt idx="4">
                  <c:v>47</c:v>
                </c:pt>
                <c:pt idx="5">
                  <c:v>37</c:v>
                </c:pt>
                <c:pt idx="6">
                  <c:v>34</c:v>
                </c:pt>
                <c:pt idx="7">
                  <c:v>42</c:v>
                </c:pt>
                <c:pt idx="8">
                  <c:v>21</c:v>
                </c:pt>
                <c:pt idx="9">
                  <c:v>28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3</c:v>
                </c:pt>
                <c:pt idx="31">
                  <c:v>8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4</c:v>
                </c:pt>
                <c:pt idx="36">
                  <c:v>16</c:v>
                </c:pt>
                <c:pt idx="37">
                  <c:v>35</c:v>
                </c:pt>
                <c:pt idx="38">
                  <c:v>124</c:v>
                </c:pt>
                <c:pt idx="39">
                  <c:v>329</c:v>
                </c:pt>
                <c:pt idx="40">
                  <c:v>251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2F-4C20-AB79-6F0DA5DD7222}"/>
            </c:ext>
          </c:extLst>
        </c:ser>
        <c:ser>
          <c:idx val="1"/>
          <c:order val="1"/>
          <c:tx>
            <c:strRef>
              <c:f>'dal 15 gennaio al 10 GEN 22'!$H$33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'dal 15 gennaio al 10 GEN 22'!$I$31:$AW$31</c:f>
              <c:strCache>
                <c:ptCount val="41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  <c:pt idx="40">
                  <c:v>07.02</c:v>
                </c:pt>
              </c:strCache>
            </c:strRef>
          </c:cat>
          <c:val>
            <c:numRef>
              <c:f>'dal 15 gennaio al 10 GEN 22'!$I$33:$AW$33</c:f>
              <c:numCache>
                <c:formatCode>General</c:formatCode>
                <c:ptCount val="41"/>
                <c:pt idx="0">
                  <c:v>0</c:v>
                </c:pt>
                <c:pt idx="1">
                  <c:v>4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  <c:pt idx="5">
                  <c:v>8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52F-4C20-AB79-6F0DA5DD7222}"/>
            </c:ext>
          </c:extLst>
        </c:ser>
        <c:ser>
          <c:idx val="2"/>
          <c:order val="2"/>
          <c:tx>
            <c:strRef>
              <c:f>'dal 15 gennaio al 10 GEN 22'!$H$34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25400">
              <a:noFill/>
            </a:ln>
            <a:effectLst/>
          </c:spPr>
          <c:dLbls>
            <c:dLbl>
              <c:idx val="0"/>
              <c:layout>
                <c:manualLayout>
                  <c:x val="1.2587013579824256E-2"/>
                  <c:y val="0.1182168031671626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52F-4C20-AB79-6F0DA5DD722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52F-4C20-AB79-6F0DA5DD7222}"/>
                </c:ext>
              </c:extLst>
            </c:dLbl>
            <c:dLbl>
              <c:idx val="2"/>
              <c:layout>
                <c:manualLayout>
                  <c:x val="5.8339401953926328E-3"/>
                  <c:y val="5.797870201605409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6895449672815318E-2"/>
                      <c:h val="0.1172780854104274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F52F-4C20-AB79-6F0DA5DD7222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52F-4C20-AB79-6F0DA5DD7222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52F-4C20-AB79-6F0DA5DD7222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52F-4C20-AB79-6F0DA5DD7222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52F-4C20-AB79-6F0DA5DD7222}"/>
                </c:ext>
              </c:extLst>
            </c:dLbl>
            <c:dLbl>
              <c:idx val="7"/>
              <c:layout>
                <c:manualLayout>
                  <c:x val="3.3967391304347825E-3"/>
                  <c:y val="4.905239687848383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2F-4C20-AB79-6F0DA5DD7222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52F-4C20-AB79-6F0DA5DD7222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52F-4C20-AB79-6F0DA5DD7222}"/>
                </c:ext>
              </c:extLst>
            </c:dLbl>
            <c:dLbl>
              <c:idx val="10"/>
              <c:layout>
                <c:manualLayout>
                  <c:x val="-6.7934782608696483E-3"/>
                  <c:y val="-8.175305037925881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52F-4C20-AB79-6F0DA5DD7222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52F-4C20-AB79-6F0DA5DD7222}"/>
                </c:ext>
              </c:extLst>
            </c:dLbl>
            <c:dLbl>
              <c:idx val="13"/>
              <c:layout>
                <c:manualLayout>
                  <c:x val="-2.2011047871733423E-3"/>
                  <c:y val="0.164994425863991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52F-4C20-AB79-6F0DA5DD7222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52F-4C20-AB79-6F0DA5DD7222}"/>
                </c:ext>
              </c:extLst>
            </c:dLbl>
            <c:dLbl>
              <c:idx val="15"/>
              <c:layout>
                <c:manualLayout>
                  <c:x val="-7.9257246376811599E-3"/>
                  <c:y val="2.229654403567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52F-4C20-AB79-6F0DA5DD7222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52F-4C20-AB79-6F0DA5DD7222}"/>
                </c:ext>
              </c:extLst>
            </c:dLbl>
            <c:dLbl>
              <c:idx val="19"/>
              <c:layout>
                <c:manualLayout>
                  <c:x val="0"/>
                  <c:y val="5.82904110896818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F52F-4C20-AB79-6F0DA5DD7222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F52F-4C20-AB79-6F0DA5DD7222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F52F-4C20-AB79-6F0DA5DD7222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F52F-4C20-AB79-6F0DA5DD7222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F52F-4C20-AB79-6F0DA5DD7222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F52F-4C20-AB79-6F0DA5DD7222}"/>
                </c:ext>
              </c:extLst>
            </c:dLbl>
            <c:dLbl>
              <c:idx val="26"/>
              <c:layout>
                <c:manualLayout>
                  <c:x val="-1.2643650539429144E-16"/>
                  <c:y val="-4.08032877627773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F52F-4C20-AB79-6F0DA5DD7222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F52F-4C20-AB79-6F0DA5DD7222}"/>
                </c:ext>
              </c:extLst>
            </c:dLbl>
            <c:dLbl>
              <c:idx val="3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F52F-4C20-AB79-6F0DA5DD7222}"/>
                </c:ext>
              </c:extLst>
            </c:dLbl>
            <c:dLbl>
              <c:idx val="31"/>
              <c:layout>
                <c:manualLayout>
                  <c:x val="-5.17246224543794E-3"/>
                  <c:y val="-1.36010959209257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F52F-4C20-AB79-6F0DA5DD7222}"/>
                </c:ext>
              </c:extLst>
            </c:dLbl>
            <c:dLbl>
              <c:idx val="3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F52F-4C20-AB79-6F0DA5DD7222}"/>
                </c:ext>
              </c:extLst>
            </c:dLbl>
            <c:dLbl>
              <c:idx val="38"/>
              <c:layout>
                <c:manualLayout>
                  <c:x val="-3.803699855854762E-2"/>
                  <c:y val="0.1128387849923751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F52F-4C20-AB79-6F0DA5DD72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'dal 15 gennaio al 10 GEN 22'!$I$31:$AW$31</c:f>
              <c:strCache>
                <c:ptCount val="41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  <c:pt idx="40">
                  <c:v>07.02</c:v>
                </c:pt>
              </c:strCache>
            </c:strRef>
          </c:cat>
          <c:val>
            <c:numRef>
              <c:f>'dal 15 gennaio al 10 GEN 22'!$I$34:$AW$34</c:f>
              <c:numCache>
                <c:formatCode>General</c:formatCode>
                <c:ptCount val="41"/>
                <c:pt idx="0">
                  <c:v>68</c:v>
                </c:pt>
                <c:pt idx="1">
                  <c:v>51</c:v>
                </c:pt>
                <c:pt idx="2">
                  <c:v>90</c:v>
                </c:pt>
                <c:pt idx="3">
                  <c:v>72</c:v>
                </c:pt>
                <c:pt idx="4">
                  <c:v>55</c:v>
                </c:pt>
                <c:pt idx="5">
                  <c:v>45</c:v>
                </c:pt>
                <c:pt idx="6">
                  <c:v>36</c:v>
                </c:pt>
                <c:pt idx="7">
                  <c:v>43</c:v>
                </c:pt>
                <c:pt idx="8">
                  <c:v>22</c:v>
                </c:pt>
                <c:pt idx="9">
                  <c:v>29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8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4</c:v>
                </c:pt>
                <c:pt idx="36">
                  <c:v>16</c:v>
                </c:pt>
                <c:pt idx="37">
                  <c:v>35</c:v>
                </c:pt>
                <c:pt idx="38">
                  <c:v>124</c:v>
                </c:pt>
                <c:pt idx="39">
                  <c:v>329</c:v>
                </c:pt>
                <c:pt idx="40">
                  <c:v>251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F52F-4C20-AB79-6F0DA5DD72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9943040"/>
        <c:axId val="219604672"/>
      </c:areaChart>
      <c:catAx>
        <c:axId val="209943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1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19604672"/>
        <c:crosses val="autoZero"/>
        <c:auto val="1"/>
        <c:lblAlgn val="ctr"/>
        <c:lblOffset val="100"/>
        <c:noMultiLvlLbl val="0"/>
      </c:catAx>
      <c:valAx>
        <c:axId val="219604672"/>
        <c:scaling>
          <c:orientation val="minMax"/>
          <c:max val="35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994304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764655499644744"/>
          <c:y val="0.94842665244777857"/>
          <c:w val="0.39378755482506295"/>
          <c:h val="3.98386656055057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cap="none" spc="2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it-IT">
                <a:solidFill>
                  <a:srgbClr val="002060"/>
                </a:solidFill>
              </a:rPr>
              <a:t>Persone detenute positive al Covid-19 in Italia</a:t>
            </a:r>
          </a:p>
        </c:rich>
      </c:tx>
      <c:layout>
        <c:manualLayout>
          <c:xMode val="edge"/>
          <c:yMode val="edge"/>
          <c:x val="0.20846922805678594"/>
          <c:y val="2.7102489704157993E-2"/>
        </c:manualLayout>
      </c:layout>
      <c:overlay val="0"/>
      <c:spPr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cap="none" spc="2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Foglio1!$B$2</c:f>
              <c:strCache>
                <c:ptCount val="1"/>
                <c:pt idx="0">
                  <c:v>Asintomatici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Foglio1!$A$3:$A$25</c:f>
              <c:strCache>
                <c:ptCount val="23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</c:strCache>
            </c:strRef>
          </c:cat>
          <c:val>
            <c:numRef>
              <c:f>Foglio1!$B$3:$B$25</c:f>
              <c:numCache>
                <c:formatCode>General</c:formatCode>
                <c:ptCount val="23"/>
                <c:pt idx="0">
                  <c:v>75</c:v>
                </c:pt>
                <c:pt idx="1">
                  <c:v>66</c:v>
                </c:pt>
                <c:pt idx="2">
                  <c:v>71</c:v>
                </c:pt>
                <c:pt idx="3">
                  <c:v>76</c:v>
                </c:pt>
                <c:pt idx="4">
                  <c:v>100</c:v>
                </c:pt>
                <c:pt idx="5">
                  <c:v>93</c:v>
                </c:pt>
                <c:pt idx="6">
                  <c:v>100</c:v>
                </c:pt>
                <c:pt idx="7">
                  <c:v>90</c:v>
                </c:pt>
                <c:pt idx="8">
                  <c:v>71</c:v>
                </c:pt>
                <c:pt idx="9">
                  <c:v>74</c:v>
                </c:pt>
                <c:pt idx="10">
                  <c:v>81</c:v>
                </c:pt>
                <c:pt idx="11">
                  <c:v>98</c:v>
                </c:pt>
                <c:pt idx="12">
                  <c:v>146</c:v>
                </c:pt>
                <c:pt idx="13">
                  <c:v>158</c:v>
                </c:pt>
                <c:pt idx="14">
                  <c:v>193</c:v>
                </c:pt>
                <c:pt idx="15">
                  <c:v>236</c:v>
                </c:pt>
                <c:pt idx="16">
                  <c:v>339</c:v>
                </c:pt>
                <c:pt idx="17">
                  <c:v>501</c:v>
                </c:pt>
                <c:pt idx="18">
                  <c:v>786</c:v>
                </c:pt>
                <c:pt idx="19" formatCode="_-* #,##0_-;\-* #,##0_-;_-* &quot;-&quot;??_-;_-@_-">
                  <c:v>1511</c:v>
                </c:pt>
                <c:pt idx="20" formatCode="_-* #,##0_-;\-* #,##0_-;_-* &quot;-&quot;??_-;_-@_-">
                  <c:v>2586</c:v>
                </c:pt>
                <c:pt idx="21" formatCode="_-* #,##0_-;\-* #,##0_-;_-* &quot;-&quot;??_-;_-@_-">
                  <c:v>3448</c:v>
                </c:pt>
                <c:pt idx="22" formatCode="_-* #,##0_-;\-* #,##0_-;_-* &quot;-&quot;??_-;_-@_-">
                  <c:v>3859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67-4834-A95B-E1EE8A3BDF89}"/>
            </c:ext>
          </c:extLst>
        </c:ser>
        <c:ser>
          <c:idx val="1"/>
          <c:order val="1"/>
          <c:tx>
            <c:strRef>
              <c:f>Foglio1!$C$2</c:f>
              <c:strCache>
                <c:ptCount val="1"/>
                <c:pt idx="0">
                  <c:v>Sintomatici all'interno degli IIPP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110000"/>
                    <a:satMod val="105000"/>
                    <a:tint val="67000"/>
                  </a:schemeClr>
                </a:gs>
                <a:gs pos="50000">
                  <a:schemeClr val="accent2">
                    <a:lumMod val="105000"/>
                    <a:satMod val="103000"/>
                    <a:tint val="73000"/>
                  </a:schemeClr>
                </a:gs>
                <a:gs pos="100000">
                  <a:schemeClr val="accent2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Foglio1!$A$3:$A$25</c:f>
              <c:strCache>
                <c:ptCount val="23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</c:strCache>
            </c:strRef>
          </c:cat>
          <c:val>
            <c:numRef>
              <c:f>Foglio1!$C$3:$C$25</c:f>
              <c:numCache>
                <c:formatCode>General</c:formatCode>
                <c:ptCount val="23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3</c:v>
                </c:pt>
                <c:pt idx="18">
                  <c:v>12</c:v>
                </c:pt>
                <c:pt idx="19">
                  <c:v>20</c:v>
                </c:pt>
                <c:pt idx="20">
                  <c:v>25</c:v>
                </c:pt>
                <c:pt idx="21">
                  <c:v>22</c:v>
                </c:pt>
                <c:pt idx="22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567-4834-A95B-E1EE8A3BDF89}"/>
            </c:ext>
          </c:extLst>
        </c:ser>
        <c:ser>
          <c:idx val="2"/>
          <c:order val="2"/>
          <c:tx>
            <c:strRef>
              <c:f>Foglio1!$D$2</c:f>
              <c:strCache>
                <c:ptCount val="1"/>
                <c:pt idx="0">
                  <c:v>Ricoverati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110000"/>
                    <a:satMod val="105000"/>
                    <a:tint val="67000"/>
                  </a:schemeClr>
                </a:gs>
                <a:gs pos="50000">
                  <a:schemeClr val="accent3">
                    <a:lumMod val="105000"/>
                    <a:satMod val="103000"/>
                    <a:tint val="73000"/>
                  </a:schemeClr>
                </a:gs>
                <a:gs pos="100000">
                  <a:schemeClr val="accent3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Foglio1!$A$3:$A$25</c:f>
              <c:strCache>
                <c:ptCount val="23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</c:strCache>
            </c:strRef>
          </c:cat>
          <c:val>
            <c:numRef>
              <c:f>Foglio1!$D$3:$D$25</c:f>
              <c:numCache>
                <c:formatCode>General</c:formatCode>
                <c:ptCount val="23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1</c:v>
                </c:pt>
                <c:pt idx="15">
                  <c:v>1</c:v>
                </c:pt>
                <c:pt idx="16">
                  <c:v>3</c:v>
                </c:pt>
                <c:pt idx="17">
                  <c:v>6</c:v>
                </c:pt>
                <c:pt idx="18">
                  <c:v>6</c:v>
                </c:pt>
                <c:pt idx="19">
                  <c:v>11</c:v>
                </c:pt>
                <c:pt idx="20">
                  <c:v>14</c:v>
                </c:pt>
                <c:pt idx="21">
                  <c:v>17</c:v>
                </c:pt>
                <c:pt idx="22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567-4834-A95B-E1EE8A3BDF89}"/>
            </c:ext>
          </c:extLst>
        </c:ser>
        <c:ser>
          <c:idx val="3"/>
          <c:order val="3"/>
          <c:tx>
            <c:strRef>
              <c:f>Foglio1!$E$2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9525" cap="flat" cmpd="sng" algn="ctr">
              <a:noFill/>
              <a:round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Foglio1!$A$3:$A$25</c:f>
              <c:strCache>
                <c:ptCount val="23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</c:strCache>
            </c:strRef>
          </c:cat>
          <c:val>
            <c:numRef>
              <c:f>Foglio1!$E$3:$E$25</c:f>
              <c:numCache>
                <c:formatCode>General</c:formatCode>
                <c:ptCount val="23"/>
                <c:pt idx="0">
                  <c:v>80</c:v>
                </c:pt>
                <c:pt idx="1">
                  <c:v>70</c:v>
                </c:pt>
                <c:pt idx="2">
                  <c:v>76</c:v>
                </c:pt>
                <c:pt idx="3">
                  <c:v>83</c:v>
                </c:pt>
                <c:pt idx="4">
                  <c:v>105</c:v>
                </c:pt>
                <c:pt idx="5">
                  <c:v>97</c:v>
                </c:pt>
                <c:pt idx="6">
                  <c:v>104</c:v>
                </c:pt>
                <c:pt idx="7">
                  <c:v>95</c:v>
                </c:pt>
                <c:pt idx="8">
                  <c:v>76</c:v>
                </c:pt>
                <c:pt idx="9">
                  <c:v>79</c:v>
                </c:pt>
                <c:pt idx="10">
                  <c:v>86</c:v>
                </c:pt>
                <c:pt idx="11">
                  <c:v>103</c:v>
                </c:pt>
                <c:pt idx="12">
                  <c:v>150</c:v>
                </c:pt>
                <c:pt idx="13">
                  <c:v>162</c:v>
                </c:pt>
                <c:pt idx="14">
                  <c:v>196</c:v>
                </c:pt>
                <c:pt idx="15">
                  <c:v>239</c:v>
                </c:pt>
                <c:pt idx="16">
                  <c:v>344</c:v>
                </c:pt>
                <c:pt idx="17">
                  <c:v>510</c:v>
                </c:pt>
                <c:pt idx="18">
                  <c:v>804</c:v>
                </c:pt>
                <c:pt idx="19" formatCode="_-* #,##0_-;\-* #,##0_-;_-* &quot;-&quot;??_-;_-@_-">
                  <c:v>1542</c:v>
                </c:pt>
                <c:pt idx="20" formatCode="_-* #,##0_-;\-* #,##0_-;_-* &quot;-&quot;??_-;_-@_-">
                  <c:v>2625</c:v>
                </c:pt>
                <c:pt idx="21" formatCode="_-* #,##0_-;\-* #,##0_-;_-* &quot;-&quot;??_-;_-@_-">
                  <c:v>3487</c:v>
                </c:pt>
                <c:pt idx="22" formatCode="_-* #,##0_-;\-* #,##0_-;_-* &quot;-&quot;??_-;_-@_-">
                  <c:v>3895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567-4834-A95B-E1EE8A3BDF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180833632"/>
        <c:axId val="180841120"/>
      </c:barChart>
      <c:catAx>
        <c:axId val="18083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0841120"/>
        <c:crosses val="autoZero"/>
        <c:auto val="1"/>
        <c:lblAlgn val="ctr"/>
        <c:lblOffset val="100"/>
        <c:noMultiLvlLbl val="0"/>
      </c:catAx>
      <c:valAx>
        <c:axId val="180841120"/>
        <c:scaling>
          <c:orientation val="minMax"/>
          <c:max val="40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80833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/>
      </a:pPr>
      <a:endParaRPr lang="it-IT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0.86557</cdr:x>
      <cdr:y>0.04255</cdr:y>
    </cdr:from>
    <cdr:to>
      <cdr:x>0.89496</cdr:x>
      <cdr:y>0.12349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14450025" y="384077"/>
          <a:ext cx="490603" cy="7306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2000" b="1"/>
            <a:t>329</a:t>
          </a:r>
        </a:p>
      </cdr:txBody>
    </cdr:sp>
  </cdr:relSizeAnchor>
  <cdr:relSizeAnchor xmlns:cdr="http://schemas.openxmlformats.org/drawingml/2006/chartDrawing">
    <cdr:from>
      <cdr:x>0.89716</cdr:x>
      <cdr:y>0.19482</cdr:y>
    </cdr:from>
    <cdr:to>
      <cdr:x>0.95021</cdr:x>
      <cdr:y>0.28647</cdr:y>
    </cdr:to>
    <cdr:sp macro="" textlink="">
      <cdr:nvSpPr>
        <cdr:cNvPr id="3" name="CasellaDiTesto 2"/>
        <cdr:cNvSpPr txBox="1"/>
      </cdr:nvSpPr>
      <cdr:spPr>
        <a:xfrm xmlns:a="http://schemas.openxmlformats.org/drawingml/2006/main">
          <a:off x="10679885" y="1061049"/>
          <a:ext cx="631581" cy="4991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2000" b="1" dirty="0"/>
            <a:t>258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07/02/2022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07/02/2022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07/02/2022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07/02/2022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07/02/2022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07/02/2022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07/02/2022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07/02/2022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07/02/2022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07/02/2022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07/02/2022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07/02/2022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46"/>
            <a:ext cx="12192001" cy="887666"/>
          </a:xfr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sz="2800" b="1" dirty="0"/>
              <a:t>Situazione della diffusione del Covid-19 tra i detenuti reclusi negli Istituti di Pena del Lazio dal 15 gennaio 2021 al 7 febbraio 2022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9747674"/>
              </p:ext>
            </p:extLst>
          </p:nvPr>
        </p:nvGraphicFramePr>
        <p:xfrm>
          <a:off x="118870" y="896112"/>
          <a:ext cx="11834316" cy="5964642"/>
        </p:xfrm>
        <a:graphic>
          <a:graphicData uri="http://schemas.openxmlformats.org/drawingml/2006/table">
            <a:tbl>
              <a:tblPr/>
              <a:tblGrid>
                <a:gridCol w="749228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929669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426070">
                  <a:extLst>
                    <a:ext uri="{9D8B030D-6E8A-4147-A177-3AD203B41FA5}">
                      <a16:colId xmlns:a16="http://schemas.microsoft.com/office/drawing/2014/main" val="299421036"/>
                    </a:ext>
                  </a:extLst>
                </a:gridCol>
                <a:gridCol w="604672">
                  <a:extLst>
                    <a:ext uri="{9D8B030D-6E8A-4147-A177-3AD203B41FA5}">
                      <a16:colId xmlns:a16="http://schemas.microsoft.com/office/drawing/2014/main" val="2018798648"/>
                    </a:ext>
                  </a:extLst>
                </a:gridCol>
                <a:gridCol w="502584">
                  <a:extLst>
                    <a:ext uri="{9D8B030D-6E8A-4147-A177-3AD203B41FA5}">
                      <a16:colId xmlns:a16="http://schemas.microsoft.com/office/drawing/2014/main" val="2673930764"/>
                    </a:ext>
                  </a:extLst>
                </a:gridCol>
                <a:gridCol w="510437">
                  <a:extLst>
                    <a:ext uri="{9D8B030D-6E8A-4147-A177-3AD203B41FA5}">
                      <a16:colId xmlns:a16="http://schemas.microsoft.com/office/drawing/2014/main" val="2308737938"/>
                    </a:ext>
                  </a:extLst>
                </a:gridCol>
                <a:gridCol w="494731">
                  <a:extLst>
                    <a:ext uri="{9D8B030D-6E8A-4147-A177-3AD203B41FA5}">
                      <a16:colId xmlns:a16="http://schemas.microsoft.com/office/drawing/2014/main" val="2991445641"/>
                    </a:ext>
                  </a:extLst>
                </a:gridCol>
                <a:gridCol w="471180">
                  <a:extLst>
                    <a:ext uri="{9D8B030D-6E8A-4147-A177-3AD203B41FA5}">
                      <a16:colId xmlns:a16="http://schemas.microsoft.com/office/drawing/2014/main" val="2998623051"/>
                    </a:ext>
                  </a:extLst>
                </a:gridCol>
                <a:gridCol w="376931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95027">
                  <a:extLst>
                    <a:ext uri="{9D8B030D-6E8A-4147-A177-3AD203B41FA5}">
                      <a16:colId xmlns:a16="http://schemas.microsoft.com/office/drawing/2014/main" val="2101286815"/>
                    </a:ext>
                  </a:extLst>
                </a:gridCol>
                <a:gridCol w="357475">
                  <a:extLst>
                    <a:ext uri="{9D8B030D-6E8A-4147-A177-3AD203B41FA5}">
                      <a16:colId xmlns:a16="http://schemas.microsoft.com/office/drawing/2014/main" val="1276950095"/>
                    </a:ext>
                  </a:extLst>
                </a:gridCol>
                <a:gridCol w="354421">
                  <a:extLst>
                    <a:ext uri="{9D8B030D-6E8A-4147-A177-3AD203B41FA5}">
                      <a16:colId xmlns:a16="http://schemas.microsoft.com/office/drawing/2014/main" val="834425259"/>
                    </a:ext>
                  </a:extLst>
                </a:gridCol>
                <a:gridCol w="299555">
                  <a:extLst>
                    <a:ext uri="{9D8B030D-6E8A-4147-A177-3AD203B41FA5}">
                      <a16:colId xmlns:a16="http://schemas.microsoft.com/office/drawing/2014/main" val="1337673494"/>
                    </a:ext>
                  </a:extLst>
                </a:gridCol>
                <a:gridCol w="442102">
                  <a:extLst>
                    <a:ext uri="{9D8B030D-6E8A-4147-A177-3AD203B41FA5}">
                      <a16:colId xmlns:a16="http://schemas.microsoft.com/office/drawing/2014/main" val="2043173627"/>
                    </a:ext>
                  </a:extLst>
                </a:gridCol>
                <a:gridCol w="300038">
                  <a:extLst>
                    <a:ext uri="{9D8B030D-6E8A-4147-A177-3AD203B41FA5}">
                      <a16:colId xmlns:a16="http://schemas.microsoft.com/office/drawing/2014/main" val="2433801151"/>
                    </a:ext>
                  </a:extLst>
                </a:gridCol>
                <a:gridCol w="129656">
                  <a:extLst>
                    <a:ext uri="{9D8B030D-6E8A-4147-A177-3AD203B41FA5}">
                      <a16:colId xmlns:a16="http://schemas.microsoft.com/office/drawing/2014/main" val="4011647543"/>
                    </a:ext>
                  </a:extLst>
                </a:gridCol>
                <a:gridCol w="512062">
                  <a:extLst>
                    <a:ext uri="{9D8B030D-6E8A-4147-A177-3AD203B41FA5}">
                      <a16:colId xmlns:a16="http://schemas.microsoft.com/office/drawing/2014/main" val="2975630413"/>
                    </a:ext>
                  </a:extLst>
                </a:gridCol>
                <a:gridCol w="471493">
                  <a:extLst>
                    <a:ext uri="{9D8B030D-6E8A-4147-A177-3AD203B41FA5}">
                      <a16:colId xmlns:a16="http://schemas.microsoft.com/office/drawing/2014/main" val="1618464286"/>
                    </a:ext>
                  </a:extLst>
                </a:gridCol>
                <a:gridCol w="471493">
                  <a:extLst>
                    <a:ext uri="{9D8B030D-6E8A-4147-A177-3AD203B41FA5}">
                      <a16:colId xmlns:a16="http://schemas.microsoft.com/office/drawing/2014/main" val="3546802450"/>
                    </a:ext>
                  </a:extLst>
                </a:gridCol>
                <a:gridCol w="404859">
                  <a:extLst>
                    <a:ext uri="{9D8B030D-6E8A-4147-A177-3AD203B41FA5}">
                      <a16:colId xmlns:a16="http://schemas.microsoft.com/office/drawing/2014/main" val="3731406738"/>
                    </a:ext>
                  </a:extLst>
                </a:gridCol>
                <a:gridCol w="648095">
                  <a:extLst>
                    <a:ext uri="{9D8B030D-6E8A-4147-A177-3AD203B41FA5}">
                      <a16:colId xmlns:a16="http://schemas.microsoft.com/office/drawing/2014/main" val="4264862028"/>
                    </a:ext>
                  </a:extLst>
                </a:gridCol>
                <a:gridCol w="503489">
                  <a:extLst>
                    <a:ext uri="{9D8B030D-6E8A-4147-A177-3AD203B41FA5}">
                      <a16:colId xmlns:a16="http://schemas.microsoft.com/office/drawing/2014/main" val="1144450613"/>
                    </a:ext>
                  </a:extLst>
                </a:gridCol>
                <a:gridCol w="459683">
                  <a:extLst>
                    <a:ext uri="{9D8B030D-6E8A-4147-A177-3AD203B41FA5}">
                      <a16:colId xmlns:a16="http://schemas.microsoft.com/office/drawing/2014/main" val="3394909838"/>
                    </a:ext>
                  </a:extLst>
                </a:gridCol>
                <a:gridCol w="459683">
                  <a:extLst>
                    <a:ext uri="{9D8B030D-6E8A-4147-A177-3AD203B41FA5}">
                      <a16:colId xmlns:a16="http://schemas.microsoft.com/office/drawing/2014/main" val="41278569"/>
                    </a:ext>
                  </a:extLst>
                </a:gridCol>
                <a:gridCol w="459683">
                  <a:extLst>
                    <a:ext uri="{9D8B030D-6E8A-4147-A177-3AD203B41FA5}">
                      <a16:colId xmlns:a16="http://schemas.microsoft.com/office/drawing/2014/main" val="2590944876"/>
                    </a:ext>
                  </a:extLst>
                </a:gridCol>
              </a:tblGrid>
              <a:tr h="643258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 DI PENA 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</a:t>
                      </a:r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‘21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01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01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03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giu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giu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lug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rowSpan="13">
                  <a:txBody>
                    <a:bodyPr/>
                    <a:lstStyle/>
                    <a:p>
                      <a:pPr algn="ctr" rtl="0" fontAlgn="b"/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Nov.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Nov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13 </a:t>
                      </a:r>
                    </a:p>
                    <a:p>
                      <a:pPr algn="ctr" rtl="0" fontAlgn="b"/>
                      <a:r>
                        <a:rPr lang="it-IT" sz="14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dic.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dic.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r>
                        <a:rPr lang="it-IT" sz="14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‘22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genn.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24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genn.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 genn.22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7 feb.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38605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353723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 </a:t>
                      </a:r>
                    </a:p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7 ric.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</a:t>
                      </a:r>
                    </a:p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5 ric.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 </a:t>
                      </a:r>
                    </a:p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</a:p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45367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Istituti)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65513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43236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)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38605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86520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31049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154539"/>
                  </a:ext>
                </a:extLst>
              </a:tr>
              <a:tr h="26336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61277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ric.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ric.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(</a:t>
                      </a:r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semiliberi)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275119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617049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9 ric.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7 ric.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3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cui 1 </a:t>
                      </a:r>
                    </a:p>
                    <a:p>
                      <a:pPr algn="ctr" rtl="0" fontAlgn="ctr"/>
                      <a:r>
                        <a:rPr lang="it-IT" sz="13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2670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493775" y="28482"/>
            <a:ext cx="1110996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/>
              <a:t>Situazione della diffusione del Covid-19 tra i detenuti reclusi negli Istituti di Pena del Lazio dal 15 gennaio al 7 febbraio 2022</a:t>
            </a:r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0751710"/>
              </p:ext>
            </p:extLst>
          </p:nvPr>
        </p:nvGraphicFramePr>
        <p:xfrm>
          <a:off x="243840" y="1197460"/>
          <a:ext cx="11689079" cy="5779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0259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287867" y="0"/>
            <a:ext cx="11311466" cy="10610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/>
              <a:t>Andamento della diffusione del Covid-19 tra i detenuti reclusi nell’insieme degli Istituti di Pena del Lazio dal 15 gennaio 2021 al </a:t>
            </a:r>
            <a:r>
              <a:rPr lang="it-IT" b="1"/>
              <a:t>7 febbraio </a:t>
            </a:r>
            <a:r>
              <a:rPr lang="it-IT" b="1" dirty="0"/>
              <a:t>2022</a:t>
            </a:r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2112038"/>
              </p:ext>
            </p:extLst>
          </p:nvPr>
        </p:nvGraphicFramePr>
        <p:xfrm>
          <a:off x="287867" y="1061049"/>
          <a:ext cx="11904133" cy="54464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6721083"/>
              </p:ext>
            </p:extLst>
          </p:nvPr>
        </p:nvGraphicFramePr>
        <p:xfrm>
          <a:off x="332954" y="427952"/>
          <a:ext cx="11686221" cy="6321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03023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1310</TotalTime>
  <Words>433</Words>
  <Application>Microsoft Office PowerPoint</Application>
  <PresentationFormat>Widescreen</PresentationFormat>
  <Paragraphs>289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Ugo Degl'Innocenti</cp:lastModifiedBy>
  <cp:revision>154</cp:revision>
  <dcterms:created xsi:type="dcterms:W3CDTF">2021-02-16T11:24:19Z</dcterms:created>
  <dcterms:modified xsi:type="dcterms:W3CDTF">2022-02-07T20:51:19Z</dcterms:modified>
</cp:coreProperties>
</file>