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6" r:id="rId3"/>
    <p:sldId id="267" r:id="rId4"/>
    <p:sldId id="257" r:id="rId5"/>
    <p:sldId id="258" r:id="rId6"/>
    <p:sldId id="265" r:id="rId7"/>
    <p:sldId id="259" r:id="rId8"/>
    <p:sldId id="264" r:id="rId9"/>
    <p:sldId id="261" r:id="rId10"/>
    <p:sldId id="260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06" autoAdjust="0"/>
    <p:restoredTop sz="94660"/>
  </p:normalViewPr>
  <p:slideViewPr>
    <p:cSldViewPr>
      <p:cViewPr>
        <p:scale>
          <a:sx n="86" d="100"/>
          <a:sy n="86" d="100"/>
        </p:scale>
        <p:origin x="1085" y="-21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Elaborazioni\tabelle%20e%20grafici%20febbraio%20'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Foglio_di_lavoro_di_Microsoft_Excel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zo\Dropbox\GARANTE%20DETENUTI\Elaborazioni\tabelle%20e%20grafici%20febbraio%20'22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Elaborazioni\tabelle%20e%20grafici%20febbraio%20'2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zo\Dropbox\GARANTE%20DETENUTI\Elaborazioni\tabelle%20e%20grafici%20gennaio%20'22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zo\Dropbox\GARANTE%20DETENUTI\Elaborazioni\tabelle%20e%20grafici%20gennaio%20'2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solidFill>
                <a:schemeClr val="lt1"/>
              </a:solidFill>
              <a:ln w="25400" cap="flat" cmpd="sng" algn="ctr">
                <a:solidFill>
                  <a:schemeClr val="dk1"/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'Trend Lazio'!$T$79:$AF$79</c:f>
              <c:strCache>
                <c:ptCount val="13"/>
                <c:pt idx="0">
                  <c:v>gen. 21</c:v>
                </c:pt>
                <c:pt idx="1">
                  <c:v>feb. 21</c:v>
                </c:pt>
                <c:pt idx="2">
                  <c:v>mar. 21</c:v>
                </c:pt>
                <c:pt idx="3">
                  <c:v>apr. 21</c:v>
                </c:pt>
                <c:pt idx="4">
                  <c:v>mag. 21</c:v>
                </c:pt>
                <c:pt idx="5">
                  <c:v>giu. 21</c:v>
                </c:pt>
                <c:pt idx="6">
                  <c:v>lug. 21</c:v>
                </c:pt>
                <c:pt idx="7">
                  <c:v>ago. 21</c:v>
                </c:pt>
                <c:pt idx="8">
                  <c:v>sett. 21</c:v>
                </c:pt>
                <c:pt idx="9">
                  <c:v>ott. 21</c:v>
                </c:pt>
                <c:pt idx="10">
                  <c:v>nov. 21</c:v>
                </c:pt>
                <c:pt idx="11">
                  <c:v>dic. 21</c:v>
                </c:pt>
                <c:pt idx="12">
                  <c:v>gen 21</c:v>
                </c:pt>
              </c:strCache>
            </c:strRef>
          </c:cat>
          <c:val>
            <c:numRef>
              <c:f>'Trend Lazio'!$T$80:$AF$80</c:f>
              <c:numCache>
                <c:formatCode>_-* #,##0\ _€_-;\-* #,##0\ _€_-;_-* "-"??\ _€_-;_-@_-</c:formatCode>
                <c:ptCount val="13"/>
                <c:pt idx="0">
                  <c:v>53329</c:v>
                </c:pt>
                <c:pt idx="1">
                  <c:v>53697</c:v>
                </c:pt>
                <c:pt idx="2">
                  <c:v>53509</c:v>
                </c:pt>
                <c:pt idx="3">
                  <c:v>53608</c:v>
                </c:pt>
                <c:pt idx="4">
                  <c:v>53660</c:v>
                </c:pt>
                <c:pt idx="5">
                  <c:v>53637</c:v>
                </c:pt>
                <c:pt idx="6">
                  <c:v>53129</c:v>
                </c:pt>
                <c:pt idx="7">
                  <c:v>53557</c:v>
                </c:pt>
                <c:pt idx="8">
                  <c:v>53930</c:v>
                </c:pt>
                <c:pt idx="9">
                  <c:v>54307</c:v>
                </c:pt>
                <c:pt idx="10">
                  <c:v>54593</c:v>
                </c:pt>
                <c:pt idx="11">
                  <c:v>54134</c:v>
                </c:pt>
                <c:pt idx="12">
                  <c:v>54372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DC-4301-8928-9D11BC1605D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190169952"/>
        <c:axId val="1190171200"/>
      </c:barChart>
      <c:catAx>
        <c:axId val="1190169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it-IT"/>
          </a:p>
        </c:txPr>
        <c:crossAx val="1190171200"/>
        <c:crosses val="autoZero"/>
        <c:auto val="1"/>
        <c:lblAlgn val="ctr"/>
        <c:lblOffset val="100"/>
        <c:noMultiLvlLbl val="0"/>
      </c:catAx>
      <c:valAx>
        <c:axId val="1190171200"/>
        <c:scaling>
          <c:orientation val="minMax"/>
        </c:scaling>
        <c:delete val="1"/>
        <c:axPos val="l"/>
        <c:numFmt formatCode="_-* #,##0\ _€_-;\-* #,##0\ _€_-;_-* &quot;-&quot;??\ _€_-;_-@_-" sourceLinked="1"/>
        <c:majorTickMark val="none"/>
        <c:minorTickMark val="none"/>
        <c:tickLblPos val="nextTo"/>
        <c:crossAx val="1190169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cap="none" spc="2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it-IT">
                <a:solidFill>
                  <a:srgbClr val="002060"/>
                </a:solidFill>
              </a:rPr>
              <a:t>Persone detenute positive al Covid-19 in Italia</a:t>
            </a:r>
          </a:p>
        </c:rich>
      </c:tx>
      <c:layout>
        <c:manualLayout>
          <c:xMode val="edge"/>
          <c:yMode val="edge"/>
          <c:x val="0.20846922805678594"/>
          <c:y val="2.7102489704157993E-2"/>
        </c:manualLayout>
      </c:layout>
      <c:overlay val="0"/>
      <c:spPr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accent3">
              <a:shade val="50000"/>
            </a:schemeClr>
          </a:solidFill>
          <a:prstDash val="solid"/>
          <a:miter lim="800000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cap="none" spc="2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Foglio1!$B$2</c:f>
              <c:strCache>
                <c:ptCount val="1"/>
                <c:pt idx="0">
                  <c:v>Asintomatici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Foglio1!$A$3:$A$25</c:f>
              <c:strCache>
                <c:ptCount val="23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</c:strCache>
            </c:strRef>
          </c:cat>
          <c:val>
            <c:numRef>
              <c:f>Foglio1!$B$3:$B$25</c:f>
              <c:numCache>
                <c:formatCode>General</c:formatCode>
                <c:ptCount val="23"/>
                <c:pt idx="0">
                  <c:v>75</c:v>
                </c:pt>
                <c:pt idx="1">
                  <c:v>66</c:v>
                </c:pt>
                <c:pt idx="2">
                  <c:v>71</c:v>
                </c:pt>
                <c:pt idx="3">
                  <c:v>76</c:v>
                </c:pt>
                <c:pt idx="4">
                  <c:v>100</c:v>
                </c:pt>
                <c:pt idx="5">
                  <c:v>93</c:v>
                </c:pt>
                <c:pt idx="6">
                  <c:v>100</c:v>
                </c:pt>
                <c:pt idx="7">
                  <c:v>90</c:v>
                </c:pt>
                <c:pt idx="8">
                  <c:v>71</c:v>
                </c:pt>
                <c:pt idx="9">
                  <c:v>74</c:v>
                </c:pt>
                <c:pt idx="10">
                  <c:v>81</c:v>
                </c:pt>
                <c:pt idx="11">
                  <c:v>98</c:v>
                </c:pt>
                <c:pt idx="12">
                  <c:v>146</c:v>
                </c:pt>
                <c:pt idx="13">
                  <c:v>158</c:v>
                </c:pt>
                <c:pt idx="14">
                  <c:v>193</c:v>
                </c:pt>
                <c:pt idx="15">
                  <c:v>236</c:v>
                </c:pt>
                <c:pt idx="16">
                  <c:v>339</c:v>
                </c:pt>
                <c:pt idx="17">
                  <c:v>501</c:v>
                </c:pt>
                <c:pt idx="18">
                  <c:v>786</c:v>
                </c:pt>
                <c:pt idx="19" formatCode="_-* #,##0_-;\-* #,##0_-;_-* &quot;-&quot;??_-;_-@_-">
                  <c:v>1511</c:v>
                </c:pt>
                <c:pt idx="20" formatCode="_-* #,##0_-;\-* #,##0_-;_-* &quot;-&quot;??_-;_-@_-">
                  <c:v>2586</c:v>
                </c:pt>
                <c:pt idx="21" formatCode="_-* #,##0_-;\-* #,##0_-;_-* &quot;-&quot;??_-;_-@_-">
                  <c:v>3448</c:v>
                </c:pt>
                <c:pt idx="22" formatCode="_-* #,##0_-;\-* #,##0_-;_-* &quot;-&quot;??_-;_-@_-">
                  <c:v>3859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72-4827-813F-9123A5AB8C8C}"/>
            </c:ext>
          </c:extLst>
        </c:ser>
        <c:ser>
          <c:idx val="1"/>
          <c:order val="1"/>
          <c:tx>
            <c:strRef>
              <c:f>Foglio1!$C$2</c:f>
              <c:strCache>
                <c:ptCount val="1"/>
                <c:pt idx="0">
                  <c:v>Sintomatici all'interno degli IIPP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110000"/>
                    <a:satMod val="105000"/>
                    <a:tint val="67000"/>
                  </a:schemeClr>
                </a:gs>
                <a:gs pos="50000">
                  <a:schemeClr val="accent2">
                    <a:lumMod val="105000"/>
                    <a:satMod val="103000"/>
                    <a:tint val="73000"/>
                  </a:schemeClr>
                </a:gs>
                <a:gs pos="100000">
                  <a:schemeClr val="accent2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Foglio1!$A$3:$A$25</c:f>
              <c:strCache>
                <c:ptCount val="23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</c:strCache>
            </c:strRef>
          </c:cat>
          <c:val>
            <c:numRef>
              <c:f>Foglio1!$C$3:$C$25</c:f>
              <c:numCache>
                <c:formatCode>General</c:formatCode>
                <c:ptCount val="23"/>
                <c:pt idx="0">
                  <c:v>3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5</c:v>
                </c:pt>
                <c:pt idx="5">
                  <c:v>4</c:v>
                </c:pt>
                <c:pt idx="6">
                  <c:v>4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3</c:v>
                </c:pt>
                <c:pt idx="18">
                  <c:v>12</c:v>
                </c:pt>
                <c:pt idx="19">
                  <c:v>20</c:v>
                </c:pt>
                <c:pt idx="20">
                  <c:v>25</c:v>
                </c:pt>
                <c:pt idx="21">
                  <c:v>22</c:v>
                </c:pt>
                <c:pt idx="22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E72-4827-813F-9123A5AB8C8C}"/>
            </c:ext>
          </c:extLst>
        </c:ser>
        <c:ser>
          <c:idx val="2"/>
          <c:order val="2"/>
          <c:tx>
            <c:strRef>
              <c:f>Foglio1!$D$2</c:f>
              <c:strCache>
                <c:ptCount val="1"/>
                <c:pt idx="0">
                  <c:v>Ricoverati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110000"/>
                    <a:satMod val="105000"/>
                    <a:tint val="67000"/>
                  </a:schemeClr>
                </a:gs>
                <a:gs pos="50000">
                  <a:schemeClr val="accent3">
                    <a:lumMod val="105000"/>
                    <a:satMod val="103000"/>
                    <a:tint val="73000"/>
                  </a:schemeClr>
                </a:gs>
                <a:gs pos="100000">
                  <a:schemeClr val="accent3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Foglio1!$A$3:$A$25</c:f>
              <c:strCache>
                <c:ptCount val="23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</c:strCache>
            </c:strRef>
          </c:cat>
          <c:val>
            <c:numRef>
              <c:f>Foglio1!$D$3:$D$25</c:f>
              <c:numCache>
                <c:formatCode>General</c:formatCode>
                <c:ptCount val="23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1</c:v>
                </c:pt>
                <c:pt idx="15">
                  <c:v>1</c:v>
                </c:pt>
                <c:pt idx="16">
                  <c:v>3</c:v>
                </c:pt>
                <c:pt idx="17">
                  <c:v>6</c:v>
                </c:pt>
                <c:pt idx="18">
                  <c:v>6</c:v>
                </c:pt>
                <c:pt idx="19">
                  <c:v>11</c:v>
                </c:pt>
                <c:pt idx="20">
                  <c:v>14</c:v>
                </c:pt>
                <c:pt idx="21">
                  <c:v>17</c:v>
                </c:pt>
                <c:pt idx="22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E72-4827-813F-9123A5AB8C8C}"/>
            </c:ext>
          </c:extLst>
        </c:ser>
        <c:ser>
          <c:idx val="3"/>
          <c:order val="3"/>
          <c:tx>
            <c:strRef>
              <c:f>Foglio1!$E$2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 w="9525" cap="flat" cmpd="sng" algn="ctr">
              <a:noFill/>
              <a:round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Foglio1!$A$3:$A$25</c:f>
              <c:strCache>
                <c:ptCount val="23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</c:strCache>
            </c:strRef>
          </c:cat>
          <c:val>
            <c:numRef>
              <c:f>Foglio1!$E$3:$E$25</c:f>
              <c:numCache>
                <c:formatCode>General</c:formatCode>
                <c:ptCount val="23"/>
                <c:pt idx="0">
                  <c:v>80</c:v>
                </c:pt>
                <c:pt idx="1">
                  <c:v>70</c:v>
                </c:pt>
                <c:pt idx="2">
                  <c:v>76</c:v>
                </c:pt>
                <c:pt idx="3">
                  <c:v>83</c:v>
                </c:pt>
                <c:pt idx="4">
                  <c:v>105</c:v>
                </c:pt>
                <c:pt idx="5">
                  <c:v>97</c:v>
                </c:pt>
                <c:pt idx="6">
                  <c:v>104</c:v>
                </c:pt>
                <c:pt idx="7">
                  <c:v>95</c:v>
                </c:pt>
                <c:pt idx="8">
                  <c:v>76</c:v>
                </c:pt>
                <c:pt idx="9">
                  <c:v>79</c:v>
                </c:pt>
                <c:pt idx="10">
                  <c:v>86</c:v>
                </c:pt>
                <c:pt idx="11">
                  <c:v>103</c:v>
                </c:pt>
                <c:pt idx="12">
                  <c:v>150</c:v>
                </c:pt>
                <c:pt idx="13">
                  <c:v>162</c:v>
                </c:pt>
                <c:pt idx="14">
                  <c:v>196</c:v>
                </c:pt>
                <c:pt idx="15">
                  <c:v>239</c:v>
                </c:pt>
                <c:pt idx="16">
                  <c:v>344</c:v>
                </c:pt>
                <c:pt idx="17">
                  <c:v>510</c:v>
                </c:pt>
                <c:pt idx="18">
                  <c:v>804</c:v>
                </c:pt>
                <c:pt idx="19" formatCode="_-* #,##0_-;\-* #,##0_-;_-* &quot;-&quot;??_-;_-@_-">
                  <c:v>1542</c:v>
                </c:pt>
                <c:pt idx="20" formatCode="_-* #,##0_-;\-* #,##0_-;_-* &quot;-&quot;??_-;_-@_-">
                  <c:v>2625</c:v>
                </c:pt>
                <c:pt idx="21" formatCode="_-* #,##0_-;\-* #,##0_-;_-* &quot;-&quot;??_-;_-@_-">
                  <c:v>3487</c:v>
                </c:pt>
                <c:pt idx="22" formatCode="_-* #,##0_-;\-* #,##0_-;_-* &quot;-&quot;??_-;_-@_-">
                  <c:v>3895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E72-4827-813F-9123A5AB8C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180833632"/>
        <c:axId val="180841120"/>
      </c:barChart>
      <c:catAx>
        <c:axId val="180833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0841120"/>
        <c:crosses val="autoZero"/>
        <c:auto val="1"/>
        <c:lblAlgn val="ctr"/>
        <c:lblOffset val="100"/>
        <c:noMultiLvlLbl val="0"/>
      </c:catAx>
      <c:valAx>
        <c:axId val="180841120"/>
        <c:scaling>
          <c:orientation val="minMax"/>
          <c:max val="4000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80833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="1"/>
      </a:pPr>
      <a:endParaRPr lang="it-IT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posizione giuridic'!$O$19</c:f>
              <c:strCache>
                <c:ptCount val="1"/>
                <c:pt idx="0">
                  <c:v>In attesa di primo giudizio</c:v>
                </c:pt>
              </c:strCache>
            </c:strRef>
          </c:tx>
          <c:invertIfNegative val="0"/>
          <c:dLbls>
            <c:spPr>
              <a:solidFill>
                <a:schemeClr val="bg1">
                  <a:lumMod val="95000"/>
                </a:schemeClr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giuridic'!$P$19:$Q$19</c:f>
              <c:numCache>
                <c:formatCode>_-* #,##0.0\ _€_-;\-* #,##0.0\ _€_-;_-* "-"??\ _€_-;_-@_-</c:formatCode>
                <c:ptCount val="2"/>
                <c:pt idx="0" formatCode="0.0">
                  <c:v>15.049504950495049</c:v>
                </c:pt>
                <c:pt idx="1">
                  <c:v>16.000882807327301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56-42AE-8138-7D93483BC7FA}"/>
            </c:ext>
          </c:extLst>
        </c:ser>
        <c:ser>
          <c:idx val="1"/>
          <c:order val="1"/>
          <c:tx>
            <c:strRef>
              <c:f>'detenuti per posizione giuridic'!$O$20</c:f>
              <c:strCache>
                <c:ptCount val="1"/>
                <c:pt idx="0">
                  <c:v>Condannati non definItivi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giuridic'!$P$20:$Q$20</c:f>
              <c:numCache>
                <c:formatCode>_-* #,##0.0\ _€_-;\-* #,##0.0\ _€_-;_-* "-"??\ _€_-;_-@_-</c:formatCode>
                <c:ptCount val="2"/>
                <c:pt idx="0" formatCode="0.0">
                  <c:v>16.309630963096311</c:v>
                </c:pt>
                <c:pt idx="1">
                  <c:v>13.97778268226293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B56-42AE-8138-7D93483BC7FA}"/>
            </c:ext>
          </c:extLst>
        </c:ser>
        <c:ser>
          <c:idx val="2"/>
          <c:order val="2"/>
          <c:tx>
            <c:strRef>
              <c:f>'detenuti per posizione giuridic'!$O$21</c:f>
              <c:strCache>
                <c:ptCount val="1"/>
                <c:pt idx="0">
                  <c:v>Condannati definitivi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giuridic'!$P$21:$Q$21</c:f>
              <c:numCache>
                <c:formatCode>_-* #,##0.0\ _€_-;\-* #,##0.0\ _€_-;_-* "-"??\ _€_-;_-@_-</c:formatCode>
                <c:ptCount val="2"/>
                <c:pt idx="0" formatCode="0.0">
                  <c:v>68.28082808280827</c:v>
                </c:pt>
                <c:pt idx="1">
                  <c:v>69.408886927094827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B56-42AE-8138-7D93483BC7FA}"/>
            </c:ext>
          </c:extLst>
        </c:ser>
        <c:ser>
          <c:idx val="3"/>
          <c:order val="3"/>
          <c:tx>
            <c:strRef>
              <c:f>'detenuti per posizione giuridic'!$O$22</c:f>
              <c:strCache>
                <c:ptCount val="1"/>
                <c:pt idx="0">
                  <c:v>altra posizione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giuridic'!$P$22:$Q$22</c:f>
              <c:numCache>
                <c:formatCode>_-* #,##0.0\ _€_-;\-* #,##0.0\ _€_-;_-* "-"??\ _€_-;_-@_-</c:formatCode>
                <c:ptCount val="2"/>
                <c:pt idx="0" formatCode="0.0">
                  <c:v>0.36003600360036003</c:v>
                </c:pt>
                <c:pt idx="1">
                  <c:v>0.61244758331494142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B56-42AE-8138-7D93483BC7F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04141184"/>
        <c:axId val="104142720"/>
      </c:barChart>
      <c:catAx>
        <c:axId val="1041411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crossAx val="104142720"/>
        <c:crosses val="autoZero"/>
        <c:auto val="1"/>
        <c:lblAlgn val="ctr"/>
        <c:lblOffset val="100"/>
        <c:noMultiLvlLbl val="0"/>
      </c:catAx>
      <c:valAx>
        <c:axId val="104142720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one"/>
        <c:crossAx val="10414118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600" b="1"/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450617283950612E-3"/>
          <c:y val="1.937900888507443E-2"/>
          <c:w val="0.97878086419753085"/>
          <c:h val="0.79285028451075656"/>
        </c:manualLayout>
      </c:layout>
      <c:lineChart>
        <c:grouping val="standard"/>
        <c:varyColors val="0"/>
        <c:ser>
          <c:idx val="0"/>
          <c:order val="0"/>
          <c:tx>
            <c:strRef>
              <c:f>'in attesa di giudizio trend'!$B$25</c:f>
              <c:strCache>
                <c:ptCount val="1"/>
                <c:pt idx="0">
                  <c:v>Italia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1574074074074073E-2"/>
                  <c:y val="-2.5772111490830744E-2"/>
                </c:manualLayout>
              </c:layout>
              <c:spPr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EAF-44CC-B371-CE1C0CB69549}"/>
                </c:ext>
              </c:extLst>
            </c:dLbl>
            <c:dLbl>
              <c:idx val="4"/>
              <c:layout>
                <c:manualLayout>
                  <c:x val="-2.7970679012345821E-2"/>
                  <c:y val="-2.5772111490830744E-2"/>
                </c:manualLayout>
              </c:layout>
              <c:spPr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EAF-44CC-B371-CE1C0CB69549}"/>
                </c:ext>
              </c:extLst>
            </c:dLbl>
            <c:dLbl>
              <c:idx val="13"/>
              <c:layout/>
              <c:spPr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EAF-44CC-B371-CE1C0CB69549}"/>
                </c:ext>
              </c:extLst>
            </c:dLbl>
            <c:dLbl>
              <c:idx val="22"/>
              <c:layout>
                <c:manualLayout>
                  <c:x val="-2.3148148148148147E-2"/>
                  <c:y val="-3.0926533788996954E-2"/>
                </c:manualLayout>
              </c:layout>
              <c:spPr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EAF-44CC-B371-CE1C0CB695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 attesa di giudizio trend'!$A$26:$A$48</c:f>
              <c:strCache>
                <c:ptCount val="23"/>
                <c:pt idx="0">
                  <c:v>gen. 22</c:v>
                </c:pt>
                <c:pt idx="4">
                  <c:v>set. 21</c:v>
                </c:pt>
                <c:pt idx="6">
                  <c:v>giu 21</c:v>
                </c:pt>
                <c:pt idx="8">
                  <c:v>mar 21</c:v>
                </c:pt>
                <c:pt idx="10">
                  <c:v>dic 20</c:v>
                </c:pt>
                <c:pt idx="12">
                  <c:v>giu 20</c:v>
                </c:pt>
                <c:pt idx="14">
                  <c:v>dic 19</c:v>
                </c:pt>
                <c:pt idx="18">
                  <c:v>dic 18</c:v>
                </c:pt>
                <c:pt idx="22">
                  <c:v>dic 17</c:v>
                </c:pt>
              </c:strCache>
            </c:strRef>
          </c:cat>
          <c:val>
            <c:numRef>
              <c:f>'in attesa di giudizio trend'!$B$26:$B$48</c:f>
              <c:numCache>
                <c:formatCode>0.0%</c:formatCode>
                <c:ptCount val="23"/>
                <c:pt idx="0">
                  <c:v>0.16</c:v>
                </c:pt>
                <c:pt idx="1">
                  <c:v>0.157</c:v>
                </c:pt>
                <c:pt idx="2">
                  <c:v>0.16200000000000001</c:v>
                </c:pt>
                <c:pt idx="3">
                  <c:v>0.16200000000000001</c:v>
                </c:pt>
                <c:pt idx="4">
                  <c:v>0.16200000000000001</c:v>
                </c:pt>
                <c:pt idx="5">
                  <c:v>0.156</c:v>
                </c:pt>
                <c:pt idx="6">
                  <c:v>0.154</c:v>
                </c:pt>
                <c:pt idx="7">
                  <c:v>0.159</c:v>
                </c:pt>
                <c:pt idx="8">
                  <c:v>0.159</c:v>
                </c:pt>
                <c:pt idx="9">
                  <c:v>0.16500000000000001</c:v>
                </c:pt>
                <c:pt idx="10">
                  <c:v>0.16200000000000001</c:v>
                </c:pt>
                <c:pt idx="11">
                  <c:v>0.17</c:v>
                </c:pt>
                <c:pt idx="12">
                  <c:v>0.16924541331491816</c:v>
                </c:pt>
                <c:pt idx="13">
                  <c:v>0.15335546105175812</c:v>
                </c:pt>
                <c:pt idx="14">
                  <c:v>0.15996643025226678</c:v>
                </c:pt>
                <c:pt idx="15">
                  <c:v>0.16410592768713619</c:v>
                </c:pt>
                <c:pt idx="16">
                  <c:v>0.15843825385810117</c:v>
                </c:pt>
                <c:pt idx="17">
                  <c:v>0.16492055897444358</c:v>
                </c:pt>
                <c:pt idx="18">
                  <c:v>0.16491492749979045</c:v>
                </c:pt>
                <c:pt idx="19">
                  <c:v>0.16955671120177918</c:v>
                </c:pt>
                <c:pt idx="20">
                  <c:v>0.16479177657890706</c:v>
                </c:pt>
                <c:pt idx="21">
                  <c:v>0.16680693196846608</c:v>
                </c:pt>
                <c:pt idx="22">
                  <c:v>0.16723371753923066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EAF-44CC-B371-CE1C0CB69549}"/>
            </c:ext>
          </c:extLst>
        </c:ser>
        <c:ser>
          <c:idx val="1"/>
          <c:order val="1"/>
          <c:tx>
            <c:strRef>
              <c:f>'in attesa di giudizio trend'!$C$25</c:f>
              <c:strCache>
                <c:ptCount val="1"/>
                <c:pt idx="0">
                  <c:v>Lazio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7.3964712744240303E-3"/>
                  <c:y val="2.01806645210575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EAF-44CC-B371-CE1C0CB69549}"/>
                </c:ext>
              </c:extLst>
            </c:dLbl>
            <c:dLbl>
              <c:idx val="1"/>
              <c:layout>
                <c:manualLayout>
                  <c:x val="-6.4025177758026991E-2"/>
                  <c:y val="4.62215673607608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2EAF-44CC-B371-CE1C0CB69549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EAF-44CC-B371-CE1C0CB69549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EAF-44CC-B371-CE1C0CB69549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EAF-44CC-B371-CE1C0CB69549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EAF-44CC-B371-CE1C0CB69549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EAF-44CC-B371-CE1C0CB69549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EAF-44CC-B371-CE1C0CB69549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EAF-44CC-B371-CE1C0CB69549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EAF-44CC-B371-CE1C0CB69549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EAF-44CC-B371-CE1C0CB69549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2EAF-44CC-B371-CE1C0CB69549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2EAF-44CC-B371-CE1C0CB69549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2EAF-44CC-B371-CE1C0CB69549}"/>
                </c:ext>
              </c:extLst>
            </c:dLbl>
            <c:dLbl>
              <c:idx val="21"/>
              <c:layout>
                <c:manualLayout>
                  <c:x val="1.6240093693293339E-3"/>
                  <c:y val="2.44796874953908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2EAF-44CC-B371-CE1C0CB69549}"/>
                </c:ext>
              </c:extLst>
            </c:dLbl>
            <c:spPr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 attesa di giudizio trend'!$A$26:$A$48</c:f>
              <c:strCache>
                <c:ptCount val="23"/>
                <c:pt idx="0">
                  <c:v>gen. 22</c:v>
                </c:pt>
                <c:pt idx="4">
                  <c:v>set. 21</c:v>
                </c:pt>
                <c:pt idx="6">
                  <c:v>giu 21</c:v>
                </c:pt>
                <c:pt idx="8">
                  <c:v>mar 21</c:v>
                </c:pt>
                <c:pt idx="10">
                  <c:v>dic 20</c:v>
                </c:pt>
                <c:pt idx="12">
                  <c:v>giu 20</c:v>
                </c:pt>
                <c:pt idx="14">
                  <c:v>dic 19</c:v>
                </c:pt>
                <c:pt idx="18">
                  <c:v>dic 18</c:v>
                </c:pt>
                <c:pt idx="22">
                  <c:v>dic 17</c:v>
                </c:pt>
              </c:strCache>
            </c:strRef>
          </c:cat>
          <c:val>
            <c:numRef>
              <c:f>'in attesa di giudizio trend'!$C$26:$C$48</c:f>
              <c:numCache>
                <c:formatCode>0.0%</c:formatCode>
                <c:ptCount val="23"/>
                <c:pt idx="0">
                  <c:v>0.15</c:v>
                </c:pt>
                <c:pt idx="1">
                  <c:v>0.14599999999999999</c:v>
                </c:pt>
                <c:pt idx="2">
                  <c:v>0.14899999999999999</c:v>
                </c:pt>
                <c:pt idx="3">
                  <c:v>0.151</c:v>
                </c:pt>
                <c:pt idx="4">
                  <c:v>0.14799999999999999</c:v>
                </c:pt>
                <c:pt idx="5">
                  <c:v>0.14899999999999999</c:v>
                </c:pt>
                <c:pt idx="6">
                  <c:v>0.155</c:v>
                </c:pt>
                <c:pt idx="7">
                  <c:v>0.157</c:v>
                </c:pt>
                <c:pt idx="8">
                  <c:v>0.16200000000000001</c:v>
                </c:pt>
                <c:pt idx="9">
                  <c:v>0.16700000000000001</c:v>
                </c:pt>
                <c:pt idx="10">
                  <c:v>0.17399999999999999</c:v>
                </c:pt>
                <c:pt idx="11">
                  <c:v>0.18099999999999999</c:v>
                </c:pt>
                <c:pt idx="12">
                  <c:v>0.20340159666782368</c:v>
                </c:pt>
                <c:pt idx="13">
                  <c:v>0.17827208252740168</c:v>
                </c:pt>
                <c:pt idx="14">
                  <c:v>0.18413036856533657</c:v>
                </c:pt>
                <c:pt idx="15">
                  <c:v>0.17952612393681652</c:v>
                </c:pt>
                <c:pt idx="16">
                  <c:v>0.16918568784700802</c:v>
                </c:pt>
                <c:pt idx="17">
                  <c:v>0.169612922889363</c:v>
                </c:pt>
                <c:pt idx="18">
                  <c:v>0.16467707376798285</c:v>
                </c:pt>
                <c:pt idx="19">
                  <c:v>0.17067159581022798</c:v>
                </c:pt>
                <c:pt idx="20">
                  <c:v>0.16739606126914661</c:v>
                </c:pt>
                <c:pt idx="21">
                  <c:v>0.16277962874821514</c:v>
                </c:pt>
                <c:pt idx="22">
                  <c:v>0.15167548500881833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2EAF-44CC-B371-CE1C0CB695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4392975"/>
        <c:axId val="504390895"/>
      </c:lineChart>
      <c:catAx>
        <c:axId val="504392975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04390895"/>
        <c:crosses val="autoZero"/>
        <c:auto val="1"/>
        <c:lblAlgn val="ctr"/>
        <c:lblOffset val="100"/>
        <c:noMultiLvlLbl val="0"/>
      </c:catAx>
      <c:valAx>
        <c:axId val="504390895"/>
        <c:scaling>
          <c:orientation val="minMax"/>
          <c:min val="0.1"/>
        </c:scaling>
        <c:delete val="1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5043929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>
              <a:lumMod val="95000"/>
              <a:lumOff val="5000"/>
            </a:schemeClr>
          </a:solidFill>
        </a:defRPr>
      </a:pPr>
      <a:endParaRPr lang="it-I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genere e nazionali'!$A$16</c:f>
              <c:strCache>
                <c:ptCount val="1"/>
                <c:pt idx="0">
                  <c:v>Italiani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nazionali'!$B$15:$C$15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nazionali'!$B$16:$C$16</c:f>
              <c:numCache>
                <c:formatCode>_-* #,##0.0\ _€_-;\-* #,##0.0\ _€_-;_-* "-"??\ _€_-;_-@_-</c:formatCode>
                <c:ptCount val="2"/>
                <c:pt idx="0">
                  <c:v>62.36481614996395</c:v>
                </c:pt>
                <c:pt idx="1">
                  <c:v>68.517013337274165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E5-460B-9092-8C06E0375314}"/>
            </c:ext>
          </c:extLst>
        </c:ser>
        <c:ser>
          <c:idx val="1"/>
          <c:order val="1"/>
          <c:tx>
            <c:strRef>
              <c:f>'detenuti per genere e nazionali'!$A$17</c:f>
              <c:strCache>
                <c:ptCount val="1"/>
                <c:pt idx="0">
                  <c:v>Stranieri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nazionali'!$B$15:$C$15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nazionali'!$B$17:$C$17</c:f>
              <c:numCache>
                <c:formatCode>_-* #,##0.0\ _€_-;\-* #,##0.0\ _€_-;_-* "-"??\ _€_-;_-@_-</c:formatCode>
                <c:ptCount val="2"/>
                <c:pt idx="0">
                  <c:v>37.63518385003605</c:v>
                </c:pt>
                <c:pt idx="1">
                  <c:v>31.482986662725825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CE5-460B-9092-8C06E037531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29310720"/>
        <c:axId val="129313792"/>
      </c:barChart>
      <c:catAx>
        <c:axId val="1293107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29313792"/>
        <c:crosses val="autoZero"/>
        <c:auto val="1"/>
        <c:lblAlgn val="ctr"/>
        <c:lblOffset val="100"/>
        <c:noMultiLvlLbl val="0"/>
      </c:catAx>
      <c:valAx>
        <c:axId val="12931379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293107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it-I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genere e nazionali'!$A$19</c:f>
              <c:strCache>
                <c:ptCount val="1"/>
                <c:pt idx="0">
                  <c:v>uomini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nazionali'!$B$18:$C$18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nazionali'!$B$19:$C$19</c:f>
              <c:numCache>
                <c:formatCode>_-* #,##0.0\ _€_-;\-* #,##0.0\ _€_-;_-* "-"??\ _€_-;_-@_-</c:formatCode>
                <c:ptCount val="2"/>
                <c:pt idx="0">
                  <c:v>92.754145638067769</c:v>
                </c:pt>
                <c:pt idx="1">
                  <c:v>96.142904644031475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5E-4DB8-83DC-DE0ADFD0B353}"/>
            </c:ext>
          </c:extLst>
        </c:ser>
        <c:ser>
          <c:idx val="1"/>
          <c:order val="1"/>
          <c:tx>
            <c:strRef>
              <c:f>'detenuti per genere e nazionali'!$A$20</c:f>
              <c:strCache>
                <c:ptCount val="1"/>
                <c:pt idx="0">
                  <c:v>donne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nazionali'!$B$18:$C$18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nazionali'!$B$20:$C$20</c:f>
              <c:numCache>
                <c:formatCode>_-* #,##0.0\ _€_-;\-* #,##0.0\ _€_-;_-* "-"??\ _€_-;_-@_-</c:formatCode>
                <c:ptCount val="2"/>
                <c:pt idx="0">
                  <c:v>7.2458543619322278</c:v>
                </c:pt>
                <c:pt idx="1">
                  <c:v>3.8570953559685228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45E-4DB8-83DC-DE0ADFD0B35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8249472"/>
        <c:axId val="68251008"/>
      </c:barChart>
      <c:catAx>
        <c:axId val="6824947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68251008"/>
        <c:crosses val="autoZero"/>
        <c:auto val="1"/>
        <c:lblAlgn val="ctr"/>
        <c:lblOffset val="100"/>
        <c:noMultiLvlLbl val="0"/>
      </c:catAx>
      <c:valAx>
        <c:axId val="68251008"/>
        <c:scaling>
          <c:orientation val="minMax"/>
          <c:min val="0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682494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0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418" y="11415"/>
            <a:ext cx="785640" cy="10413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04/02/2022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04/02/2022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04/02/2022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04/02/2022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04/02/2022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04/02/2022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417D0-2E68-4637-845D-D469B2751F76}" type="datetimeFigureOut">
              <a:rPr lang="it-IT" smtClean="0"/>
              <a:pPr/>
              <a:t>04/02/2022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4664"/>
            <a:ext cx="9154023" cy="6283794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3707904" y="6488668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dirty="0" smtClean="0"/>
              <a:t>Detenuti per Genere in Italia e nel Lazio al 31 </a:t>
            </a:r>
            <a:r>
              <a:rPr lang="it-IT" sz="2000" dirty="0" smtClean="0"/>
              <a:t>gennaio 2022</a:t>
            </a:r>
            <a:endParaRPr lang="it-IT" sz="2000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0116006"/>
              </p:ext>
            </p:extLst>
          </p:nvPr>
        </p:nvGraphicFramePr>
        <p:xfrm>
          <a:off x="683568" y="1340768"/>
          <a:ext cx="7992888" cy="46218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25892" y="204595"/>
            <a:ext cx="756989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rgbClr val="002060"/>
                </a:solidFill>
              </a:rPr>
              <a:t>Numero di persone detenute negli Istituti di Pena in Italia </a:t>
            </a:r>
          </a:p>
          <a:p>
            <a:pPr algn="ctr"/>
            <a:r>
              <a:rPr lang="it-IT" sz="2400" b="1" dirty="0" smtClean="0">
                <a:solidFill>
                  <a:srgbClr val="002060"/>
                </a:solidFill>
              </a:rPr>
              <a:t>da </a:t>
            </a:r>
            <a:r>
              <a:rPr lang="it-IT" sz="2400" b="1" dirty="0" smtClean="0">
                <a:solidFill>
                  <a:srgbClr val="002060"/>
                </a:solidFill>
              </a:rPr>
              <a:t>gennaio 2021 </a:t>
            </a:r>
            <a:r>
              <a:rPr lang="it-IT" sz="2400" b="1" dirty="0" smtClean="0">
                <a:solidFill>
                  <a:srgbClr val="002060"/>
                </a:solidFill>
              </a:rPr>
              <a:t>a </a:t>
            </a:r>
            <a:r>
              <a:rPr lang="it-IT" sz="2400" b="1" dirty="0" smtClean="0">
                <a:solidFill>
                  <a:srgbClr val="002060"/>
                </a:solidFill>
              </a:rPr>
              <a:t>gennaio 2022</a:t>
            </a:r>
            <a:endParaRPr lang="it-IT" sz="2400" b="1" dirty="0">
              <a:solidFill>
                <a:srgbClr val="002060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488998"/>
              </p:ext>
            </p:extLst>
          </p:nvPr>
        </p:nvGraphicFramePr>
        <p:xfrm>
          <a:off x="323528" y="1052736"/>
          <a:ext cx="8568952" cy="5435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3707904" y="6488668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325914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3073124"/>
              </p:ext>
            </p:extLst>
          </p:nvPr>
        </p:nvGraphicFramePr>
        <p:xfrm>
          <a:off x="323528" y="908720"/>
          <a:ext cx="8280920" cy="51545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1547664" y="6381328"/>
            <a:ext cx="6854505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Ministero di Giustizia - monitoraggio settimanale dei casi di positività al Covid-19 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314678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35496" y="76562"/>
            <a:ext cx="8352928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000" b="1" dirty="0" smtClean="0"/>
              <a:t>Dettaglio dei detenuti presenti negli </a:t>
            </a:r>
            <a:r>
              <a:rPr lang="it-IT" sz="2000" b="1" dirty="0" smtClean="0"/>
              <a:t>istituti </a:t>
            </a:r>
            <a:r>
              <a:rPr lang="it-IT" sz="2000" b="1" dirty="0" smtClean="0"/>
              <a:t>di </a:t>
            </a:r>
            <a:r>
              <a:rPr lang="it-IT" sz="2000" b="1" dirty="0" smtClean="0"/>
              <a:t>pena </a:t>
            </a:r>
            <a:r>
              <a:rPr lang="it-IT" sz="2000" b="1" dirty="0" smtClean="0"/>
              <a:t>del Lazio al </a:t>
            </a:r>
            <a:r>
              <a:rPr lang="it-IT" sz="2000" b="1" dirty="0" smtClean="0"/>
              <a:t>31/01/2022</a:t>
            </a:r>
            <a:endParaRPr lang="it-IT" sz="2000" b="1" dirty="0"/>
          </a:p>
        </p:txBody>
      </p:sp>
      <p:sp>
        <p:nvSpPr>
          <p:cNvPr id="6" name="Rettangolo 5"/>
          <p:cNvSpPr/>
          <p:nvPr/>
        </p:nvSpPr>
        <p:spPr>
          <a:xfrm>
            <a:off x="395536" y="6279703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 smtClean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  <a:endParaRPr lang="it-IT" sz="1200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4292915"/>
              </p:ext>
            </p:extLst>
          </p:nvPr>
        </p:nvGraphicFramePr>
        <p:xfrm>
          <a:off x="737574" y="513158"/>
          <a:ext cx="7596844" cy="579426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771635">
                  <a:extLst>
                    <a:ext uri="{9D8B030D-6E8A-4147-A177-3AD203B41FA5}">
                      <a16:colId xmlns:a16="http://schemas.microsoft.com/office/drawing/2014/main" val="1406207836"/>
                    </a:ext>
                  </a:extLst>
                </a:gridCol>
                <a:gridCol w="702875">
                  <a:extLst>
                    <a:ext uri="{9D8B030D-6E8A-4147-A177-3AD203B41FA5}">
                      <a16:colId xmlns:a16="http://schemas.microsoft.com/office/drawing/2014/main" val="1751016505"/>
                    </a:ext>
                  </a:extLst>
                </a:gridCol>
                <a:gridCol w="1179896">
                  <a:extLst>
                    <a:ext uri="{9D8B030D-6E8A-4147-A177-3AD203B41FA5}">
                      <a16:colId xmlns:a16="http://schemas.microsoft.com/office/drawing/2014/main" val="3942614510"/>
                    </a:ext>
                  </a:extLst>
                </a:gridCol>
                <a:gridCol w="1112242">
                  <a:extLst>
                    <a:ext uri="{9D8B030D-6E8A-4147-A177-3AD203B41FA5}">
                      <a16:colId xmlns:a16="http://schemas.microsoft.com/office/drawing/2014/main" val="2079229812"/>
                    </a:ext>
                  </a:extLst>
                </a:gridCol>
                <a:gridCol w="981534">
                  <a:extLst>
                    <a:ext uri="{9D8B030D-6E8A-4147-A177-3AD203B41FA5}">
                      <a16:colId xmlns:a16="http://schemas.microsoft.com/office/drawing/2014/main" val="1233130316"/>
                    </a:ext>
                  </a:extLst>
                </a:gridCol>
                <a:gridCol w="924331">
                  <a:extLst>
                    <a:ext uri="{9D8B030D-6E8A-4147-A177-3AD203B41FA5}">
                      <a16:colId xmlns:a16="http://schemas.microsoft.com/office/drawing/2014/main" val="3882217495"/>
                    </a:ext>
                  </a:extLst>
                </a:gridCol>
                <a:gridCol w="924331">
                  <a:extLst>
                    <a:ext uri="{9D8B030D-6E8A-4147-A177-3AD203B41FA5}">
                      <a16:colId xmlns:a16="http://schemas.microsoft.com/office/drawing/2014/main" val="904374269"/>
                    </a:ext>
                  </a:extLst>
                </a:gridCol>
              </a:tblGrid>
              <a:tr h="4301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Istituto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Tipo istituto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Capienza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Regolamentare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POSTI  </a:t>
                      </a:r>
                      <a:br>
                        <a:rPr lang="it-IT" sz="1400" u="none" strike="noStrike" dirty="0">
                          <a:effectLst/>
                        </a:rPr>
                      </a:br>
                      <a:r>
                        <a:rPr lang="it-IT" sz="1400" u="none" strike="noStrike" dirty="0">
                          <a:effectLst/>
                        </a:rPr>
                        <a:t>effettivamente disponili (*)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Detenuti presenti al  </a:t>
                      </a:r>
                      <a:r>
                        <a:rPr lang="it-IT" sz="1400" u="none" strike="noStrike" dirty="0" smtClean="0">
                          <a:effectLst/>
                        </a:rPr>
                        <a:t>31 </a:t>
                      </a:r>
                      <a:r>
                        <a:rPr lang="it-IT" sz="1400" u="none" strike="noStrike" dirty="0" smtClean="0">
                          <a:effectLst/>
                        </a:rPr>
                        <a:t>gennaio 2022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 smtClean="0">
                          <a:effectLst/>
                        </a:rPr>
                        <a:t>di cui</a:t>
                      </a:r>
                      <a:endParaRPr lang="it-IT" sz="1400" b="1" i="0" u="none" strike="noStrike" dirty="0" smtClean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400" u="none" strike="noStrike" dirty="0" smtClean="0">
                          <a:effectLst/>
                        </a:rPr>
                        <a:t>stranieri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 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2361083"/>
                  </a:ext>
                </a:extLst>
              </a:tr>
              <a:tr h="21692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 smtClean="0">
                          <a:effectLst/>
                        </a:rPr>
                        <a:t>Totale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D</a:t>
                      </a:r>
                      <a:r>
                        <a:rPr lang="it-IT" sz="1400" b="1" u="none" strike="noStrike" dirty="0" smtClean="0">
                          <a:effectLst/>
                        </a:rPr>
                        <a:t>onne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it-IT" sz="11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728588"/>
                  </a:ext>
                </a:extLst>
              </a:tr>
              <a:tr h="24586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CASSINO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130</a:t>
                      </a:r>
                    </a:p>
                  </a:txBody>
                  <a:tcPr marL="7620" marR="7620" marT="762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147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39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586692806"/>
                  </a:ext>
                </a:extLst>
              </a:tr>
              <a:tr h="43398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FROSINONE "G. PAGLIEI"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513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482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509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15077429"/>
                  </a:ext>
                </a:extLst>
              </a:tr>
              <a:tr h="24586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PALIANO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54973396"/>
                  </a:ext>
                </a:extLst>
              </a:tr>
              <a:tr h="24586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LATINA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5165946"/>
                  </a:ext>
                </a:extLst>
              </a:tr>
              <a:tr h="24586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RIETI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295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287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316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71913887"/>
                  </a:ext>
                </a:extLst>
              </a:tr>
              <a:tr h="43398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CIVITAVECCHIA "G. PASSERINI"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29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51926315"/>
                  </a:ext>
                </a:extLst>
              </a:tr>
              <a:tr h="33498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CIVITAVECCHIA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357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311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477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219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794850624"/>
                  </a:ext>
                </a:extLst>
              </a:tr>
              <a:tr h="43398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ROMA "G. STEFANINI" REBIBBIA FEMMINILE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CCF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260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237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339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339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129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85736609"/>
                  </a:ext>
                </a:extLst>
              </a:tr>
              <a:tr h="43398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ROMA "R. CINOTTI" REBIBBIA N.C.1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1.155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1.154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1.351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456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13627373"/>
                  </a:ext>
                </a:extLst>
              </a:tr>
              <a:tr h="43398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ROMA "REBIBBIA TERZA CASA"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80037742"/>
                  </a:ext>
                </a:extLst>
              </a:tr>
              <a:tr h="320731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ROMA "REBIBBIA"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445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323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301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01991174"/>
                  </a:ext>
                </a:extLst>
              </a:tr>
              <a:tr h="26470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ROMA "REGINA COELI"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615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615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873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448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091062"/>
                  </a:ext>
                </a:extLst>
              </a:tr>
              <a:tr h="24586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VELLETRI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412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412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425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36216864"/>
                  </a:ext>
                </a:extLst>
              </a:tr>
              <a:tr h="34096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VITERBO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440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404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479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57601837"/>
                  </a:ext>
                </a:extLst>
              </a:tr>
              <a:tr h="48428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TOTALE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5.158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</a:t>
                      </a: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4.719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5.555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407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2.062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12646"/>
                  </a:ext>
                </a:extLst>
              </a:tr>
            </a:tbl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0" y="188640"/>
            <a:ext cx="832485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Tasso di affollamento negli </a:t>
            </a:r>
            <a:r>
              <a:rPr lang="it-IT" b="1" dirty="0" smtClean="0"/>
              <a:t>istituti </a:t>
            </a:r>
            <a:r>
              <a:rPr lang="it-IT" b="1" dirty="0" smtClean="0"/>
              <a:t>di pena del Lazio calcolato sul totale dei posti effettivamente disponibili al 31 </a:t>
            </a:r>
            <a:r>
              <a:rPr lang="it-IT" b="1" dirty="0" smtClean="0"/>
              <a:t>gennaio 2022</a:t>
            </a:r>
            <a:endParaRPr lang="it-IT" b="1" dirty="0"/>
          </a:p>
        </p:txBody>
      </p:sp>
      <p:sp>
        <p:nvSpPr>
          <p:cNvPr id="6" name="Rettangolo 5"/>
          <p:cNvSpPr/>
          <p:nvPr/>
        </p:nvSpPr>
        <p:spPr>
          <a:xfrm>
            <a:off x="215008" y="5949280"/>
            <a:ext cx="8928992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dirty="0" smtClean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</a:p>
          <a:p>
            <a:r>
              <a:rPr lang="it-IT" sz="1050" dirty="0" smtClean="0"/>
              <a:t>(**) il tasso di affollamento in Italia è calcolato in base alla capienza regolamentare dichiarata dal DAP</a:t>
            </a:r>
            <a:endParaRPr lang="it-IT" sz="1050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052" y="1037370"/>
            <a:ext cx="9174052" cy="4690994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696" y="1047750"/>
            <a:ext cx="5934075" cy="581025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496" y="-2738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Tasso affollamento per regione e numero di detenuti presenti </a:t>
            </a:r>
            <a:br>
              <a:rPr lang="it-IT" sz="2000" b="1" dirty="0" smtClean="0"/>
            </a:br>
            <a:r>
              <a:rPr lang="it-IT" sz="2000" b="1" dirty="0" smtClean="0"/>
              <a:t>negli Istituti di pena d’Italia al 31 </a:t>
            </a:r>
            <a:r>
              <a:rPr lang="it-IT" sz="2000" b="1" dirty="0" smtClean="0"/>
              <a:t>gennaio 2022</a:t>
            </a:r>
            <a:endParaRPr lang="it-IT" sz="2000" b="1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32" y="3068960"/>
            <a:ext cx="1699700" cy="1201699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2813335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92211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Detenuti per Posizione Giuridica  In Italia e nel Lazio al 31 </a:t>
            </a:r>
            <a:r>
              <a:rPr lang="it-IT" sz="2000" b="1" dirty="0" smtClean="0"/>
              <a:t>gennaio 2022</a:t>
            </a:r>
            <a:endParaRPr lang="it-IT" sz="2000" b="1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8610288"/>
              </p:ext>
            </p:extLst>
          </p:nvPr>
        </p:nvGraphicFramePr>
        <p:xfrm>
          <a:off x="179512" y="1196752"/>
          <a:ext cx="8712967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229600" cy="11430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 err="1"/>
              <a:t>Percentuali</a:t>
            </a:r>
            <a:r>
              <a:rPr lang="en-US" sz="2400" b="1" dirty="0"/>
              <a:t> di </a:t>
            </a:r>
            <a:r>
              <a:rPr lang="en-US" sz="2400" b="1" dirty="0" err="1"/>
              <a:t>detenuti</a:t>
            </a:r>
            <a:r>
              <a:rPr lang="en-US" sz="2400" b="1" dirty="0"/>
              <a:t> in </a:t>
            </a:r>
            <a:r>
              <a:rPr lang="en-US" sz="2400" b="1" dirty="0" err="1"/>
              <a:t>attesa</a:t>
            </a:r>
            <a:r>
              <a:rPr lang="en-US" sz="2400" b="1" dirty="0"/>
              <a:t> di </a:t>
            </a:r>
            <a:r>
              <a:rPr lang="en-US" sz="2400" b="1" dirty="0" smtClean="0"/>
              <a:t>primo </a:t>
            </a:r>
            <a:r>
              <a:rPr lang="en-US" sz="2400" b="1" dirty="0" err="1" smtClean="0"/>
              <a:t>giudizio</a:t>
            </a:r>
            <a:r>
              <a:rPr lang="en-US" sz="2400" b="1" dirty="0" smtClean="0"/>
              <a:t> 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>in Italia e </a:t>
            </a:r>
            <a:r>
              <a:rPr lang="en-US" sz="2400" b="1" dirty="0" err="1"/>
              <a:t>nel</a:t>
            </a:r>
            <a:r>
              <a:rPr lang="en-US" sz="2400" b="1" dirty="0"/>
              <a:t> Lazio </a:t>
            </a:r>
            <a:r>
              <a:rPr lang="en-US" sz="2400" b="1" dirty="0" smtClean="0"/>
              <a:t>da </a:t>
            </a:r>
            <a:r>
              <a:rPr lang="en-US" sz="2400" b="1" dirty="0" err="1" smtClean="0"/>
              <a:t>dicembre</a:t>
            </a:r>
            <a:r>
              <a:rPr lang="en-US" sz="2400" b="1" dirty="0" smtClean="0"/>
              <a:t> 2017 a </a:t>
            </a:r>
            <a:r>
              <a:rPr lang="en-US" sz="2400" b="1" dirty="0" err="1" smtClean="0"/>
              <a:t>gennaio</a:t>
            </a:r>
            <a:r>
              <a:rPr lang="en-US" sz="2400" b="1" dirty="0" smtClean="0"/>
              <a:t> 2022</a:t>
            </a:r>
            <a:r>
              <a:rPr lang="en-US" sz="2400" b="1" dirty="0"/>
              <a:t/>
            </a:r>
            <a:br>
              <a:rPr lang="en-US" sz="2400" b="1" dirty="0"/>
            </a:br>
            <a:endParaRPr lang="it-IT" sz="2400" b="1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7875393"/>
              </p:ext>
            </p:extLst>
          </p:nvPr>
        </p:nvGraphicFramePr>
        <p:xfrm>
          <a:off x="323528" y="1259632"/>
          <a:ext cx="8640960" cy="5424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3604100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Detenuti per Nazionalità In Italia e nel Lazio al 31 </a:t>
            </a:r>
            <a:r>
              <a:rPr lang="it-IT" sz="2000" b="1" dirty="0" smtClean="0"/>
              <a:t>gennaio 2022</a:t>
            </a:r>
            <a:endParaRPr lang="it-IT" sz="2000" b="1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9340882"/>
              </p:ext>
            </p:extLst>
          </p:nvPr>
        </p:nvGraphicFramePr>
        <p:xfrm>
          <a:off x="395536" y="1340767"/>
          <a:ext cx="8569393" cy="45132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2852</TotalTime>
  <Words>465</Words>
  <Application>Microsoft Office PowerPoint</Application>
  <PresentationFormat>Presentazione su schermo (4:3)</PresentationFormat>
  <Paragraphs>145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Arial</vt:lpstr>
      <vt:lpstr>Calibri</vt:lpstr>
      <vt:lpstr>Trebuchet MS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Tasso affollamento per regione e numero di detenuti presenti  negli Istituti di pena d’Italia al 31 gennaio 2022</vt:lpstr>
      <vt:lpstr>Detenuti per Posizione Giuridica  In Italia e nel Lazio al 31 gennaio 2022</vt:lpstr>
      <vt:lpstr>Percentuali di detenuti in attesa di primo giudizio  in Italia e nel Lazio da dicembre 2017 a gennaio 2022 </vt:lpstr>
      <vt:lpstr>Detenuti per Nazionalità In Italia e nel Lazio al 31 gennaio 2022</vt:lpstr>
      <vt:lpstr>Detenuti per Genere in Italia e nel Lazio al 31 gennaio 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 User</dc:creator>
  <cp:lastModifiedBy>Lorenzo</cp:lastModifiedBy>
  <cp:revision>186</cp:revision>
  <dcterms:created xsi:type="dcterms:W3CDTF">2020-06-03T15:49:37Z</dcterms:created>
  <dcterms:modified xsi:type="dcterms:W3CDTF">2022-02-04T09:38:14Z</dcterms:modified>
</cp:coreProperties>
</file>