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1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293" autoAdjust="0"/>
    <p:restoredTop sz="94660"/>
  </p:normalViewPr>
  <p:slideViewPr>
    <p:cSldViewPr snapToGrid="0">
      <p:cViewPr>
        <p:scale>
          <a:sx n="88" d="100"/>
          <a:sy n="88" d="100"/>
        </p:scale>
        <p:origin x="-139" y="2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8.03.2022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8.03.2022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1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4486818252915977E-3"/>
          <c:y val="0"/>
          <c:w val="0.97747210972063525"/>
          <c:h val="0.67699309625103321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14 feb.22'!$H$17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feb.22'!$I$17:$AJ$17</c:f>
              <c:numCache>
                <c:formatCode>General</c:formatCode>
                <c:ptCount val="28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827-452F-8E7E-81522F77D5FC}"/>
            </c:ext>
          </c:extLst>
        </c:ser>
        <c:ser>
          <c:idx val="1"/>
          <c:order val="1"/>
          <c:tx>
            <c:strRef>
              <c:f>'dal 15 gennaio al 14 feb.22'!$H$18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feb.22'!$I$18:$AJ$18</c:f>
              <c:numCache>
                <c:formatCode>General</c:formatCode>
                <c:ptCount val="28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827-452F-8E7E-81522F77D5FC}"/>
            </c:ext>
          </c:extLst>
        </c:ser>
        <c:ser>
          <c:idx val="2"/>
          <c:order val="2"/>
          <c:tx>
            <c:strRef>
              <c:f>'dal 15 gennaio al 14 feb.22'!$H$19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feb.22'!$I$19:$AJ$19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827-452F-8E7E-81522F77D5FC}"/>
            </c:ext>
          </c:extLst>
        </c:ser>
        <c:ser>
          <c:idx val="3"/>
          <c:order val="3"/>
          <c:tx>
            <c:strRef>
              <c:f>'dal 15 gennaio al 14 feb.22'!$H$20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feb.22'!$I$20:$AJ$20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827-452F-8E7E-81522F77D5FC}"/>
            </c:ext>
          </c:extLst>
        </c:ser>
        <c:ser>
          <c:idx val="4"/>
          <c:order val="4"/>
          <c:tx>
            <c:strRef>
              <c:f>'dal 15 gennaio al 14 feb.22'!$H$21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feb.22'!$I$21:$AJ$21</c:f>
              <c:numCache>
                <c:formatCode>General</c:formatCode>
                <c:ptCount val="28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827-452F-8E7E-81522F77D5FC}"/>
            </c:ext>
          </c:extLst>
        </c:ser>
        <c:ser>
          <c:idx val="5"/>
          <c:order val="5"/>
          <c:tx>
            <c:strRef>
              <c:f>'dal 15 gennaio al 14 feb.22'!$H$22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feb.22'!$I$22:$AJ$22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9827-452F-8E7E-81522F77D5FC}"/>
            </c:ext>
          </c:extLst>
        </c:ser>
        <c:ser>
          <c:idx val="6"/>
          <c:order val="6"/>
          <c:tx>
            <c:strRef>
              <c:f>'dal 15 gennaio al 14 feb.22'!$H$23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feb.22'!$I$23:$AJ$23</c:f>
              <c:numCache>
                <c:formatCode>General</c:formatCode>
                <c:ptCount val="28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9827-452F-8E7E-81522F77D5FC}"/>
            </c:ext>
          </c:extLst>
        </c:ser>
        <c:ser>
          <c:idx val="7"/>
          <c:order val="7"/>
          <c:tx>
            <c:strRef>
              <c:f>'dal 15 gennaio al 14 feb.22'!$H$24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feb.22'!$I$24:$AJ$24</c:f>
              <c:numCache>
                <c:formatCode>General</c:formatCode>
                <c:ptCount val="28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9827-452F-8E7E-81522F77D5FC}"/>
            </c:ext>
          </c:extLst>
        </c:ser>
        <c:ser>
          <c:idx val="8"/>
          <c:order val="8"/>
          <c:tx>
            <c:strRef>
              <c:f>'dal 15 gennaio al 14 feb.22'!$H$25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14 feb.22'!$I$16:$AJ$16</c:f>
              <c:strCache>
                <c:ptCount val="28"/>
                <c:pt idx="0">
                  <c:v>15
 gen</c:v>
                </c:pt>
                <c:pt idx="1">
                  <c:v>29 
gen</c:v>
                </c:pt>
                <c:pt idx="2">
                  <c:v>15 
feb</c:v>
                </c:pt>
                <c:pt idx="3">
                  <c:v>1 
mar</c:v>
                </c:pt>
                <c:pt idx="4">
                  <c:v>15 
mar</c:v>
                </c:pt>
                <c:pt idx="5">
                  <c:v>29 
mar</c:v>
                </c:pt>
                <c:pt idx="6">
                  <c:v>12 
apr</c:v>
                </c:pt>
                <c:pt idx="7">
                  <c:v>26 
apr</c:v>
                </c:pt>
                <c:pt idx="8">
                  <c:v>10 
mag</c:v>
                </c:pt>
                <c:pt idx="9">
                  <c:v>24 
mag</c:v>
                </c:pt>
                <c:pt idx="10">
                  <c:v>7 
giu</c:v>
                </c:pt>
                <c:pt idx="11">
                  <c:v>21 
giu</c:v>
                </c:pt>
                <c:pt idx="12">
                  <c:v>12
lug</c:v>
                </c:pt>
                <c:pt idx="14">
                  <c:v>15 nov.</c:v>
                </c:pt>
                <c:pt idx="15">
                  <c:v> 22 nov.</c:v>
                </c:pt>
                <c:pt idx="16">
                  <c:v>29 nov.</c:v>
                </c:pt>
                <c:pt idx="17">
                  <c:v>13 dic.</c:v>
                </c:pt>
                <c:pt idx="18">
                  <c:v>27 dic.</c:v>
                </c:pt>
                <c:pt idx="19">
                  <c:v>10 gen.</c:v>
                </c:pt>
                <c:pt idx="20">
                  <c:v>17 gen.</c:v>
                </c:pt>
                <c:pt idx="22">
                  <c:v>31 genn.</c:v>
                </c:pt>
                <c:pt idx="25">
                  <c:v>21 feb.</c:v>
                </c:pt>
                <c:pt idx="27">
                  <c:v>7 mar.</c:v>
                </c:pt>
              </c:strCache>
            </c:strRef>
          </c:cat>
          <c:val>
            <c:numRef>
              <c:f>'dal 15 gennaio al 14 feb.22'!$I$25:$AJ$25</c:f>
              <c:numCache>
                <c:formatCode>General</c:formatCode>
                <c:ptCount val="28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827-452F-8E7E-81522F77D5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8.0860429852974064E-2"/>
          <c:y val="0.82279317654148454"/>
          <c:w val="0.87143294809817706"/>
          <c:h val="0.114106083538964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3056696133842163E-2"/>
          <c:y val="1.0630912783232556E-2"/>
          <c:w val="0.863040869891263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14 feb.22'!$H$32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14 feb.22'!$I$31:$BA$31</c:f>
              <c:strCache>
                <c:ptCount val="45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</c:strCache>
            </c:strRef>
          </c:cat>
          <c:val>
            <c:numRef>
              <c:f>'dal 15 gennaio al 14 feb.22'!$I$32:$BA$32</c:f>
              <c:numCache>
                <c:formatCode>General</c:formatCode>
                <c:ptCount val="45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934-4BEA-A298-D28FA1505A25}"/>
            </c:ext>
          </c:extLst>
        </c:ser>
        <c:ser>
          <c:idx val="1"/>
          <c:order val="1"/>
          <c:tx>
            <c:strRef>
              <c:f>'dal 15 gennaio al 14 feb.22'!$H$33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14 feb.22'!$I$31:$BA$31</c:f>
              <c:strCache>
                <c:ptCount val="45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</c:strCache>
            </c:strRef>
          </c:cat>
          <c:val>
            <c:numRef>
              <c:f>'dal 15 gennaio al 14 feb.22'!$I$33:$BA$33</c:f>
              <c:numCache>
                <c:formatCode>General</c:formatCode>
                <c:ptCount val="45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934-4BEA-A298-D28FA1505A25}"/>
            </c:ext>
          </c:extLst>
        </c:ser>
        <c:ser>
          <c:idx val="2"/>
          <c:order val="2"/>
          <c:tx>
            <c:strRef>
              <c:f>'dal 15 gennaio al 14 feb.22'!$H$34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2-0934-4BEA-A298-D28FA1505A25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0934-4BEA-A298-D28FA1505A25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0934-4BEA-A298-D28FA1505A25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0934-4BEA-A298-D28FA1505A25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0934-4BEA-A298-D28FA1505A25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0934-4BEA-A298-D28FA1505A25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8-0934-4BEA-A298-D28FA1505A25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0934-4BEA-A298-D28FA1505A25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0934-4BEA-A298-D28FA1505A25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934-4BEA-A298-D28FA1505A25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0934-4BEA-A298-D28FA1505A25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934-4BEA-A298-D28FA1505A25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0934-4BEA-A298-D28FA1505A25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934-4BEA-A298-D28FA1505A25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0934-4BEA-A298-D28FA1505A25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934-4BEA-A298-D28FA1505A25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0934-4BEA-A298-D28FA1505A25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0934-4BEA-A298-D28FA1505A25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0934-4BEA-A298-D28FA1505A25}"/>
                </c:ext>
              </c:extLst>
            </c:dLbl>
            <c:dLbl>
              <c:idx val="38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15-0934-4BEA-A298-D28FA1505A25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0934-4BEA-A298-D28FA1505A25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14 feb.22'!$I$31:$BA$31</c:f>
              <c:strCache>
                <c:ptCount val="45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</c:strCache>
            </c:strRef>
          </c:cat>
          <c:val>
            <c:numRef>
              <c:f>'dal 15 gennaio al 14 feb.22'!$I$34:$BA$34</c:f>
              <c:numCache>
                <c:formatCode>General</c:formatCode>
                <c:ptCount val="45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7-0934-4BEA-A298-D28FA1505A2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35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none" spc="20" baseline="0">
                <a:solidFill>
                  <a:srgbClr val="002060"/>
                </a:solidFill>
                <a:latin typeface="+mn-lt"/>
                <a:ea typeface="+mn-ea"/>
                <a:cs typeface="+mn-cs"/>
              </a:defRPr>
            </a:pPr>
            <a:r>
              <a:rPr lang="it-IT" sz="1600" b="1">
                <a:solidFill>
                  <a:srgbClr val="002060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 sz="1600" b="1">
              <a:solidFill>
                <a:srgbClr val="00206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none" spc="20" baseline="0">
              <a:solidFill>
                <a:srgbClr val="002060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Foglio1!$A$3:$A$29</c:f>
              <c:strCache>
                <c:ptCount val="2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</c:strCache>
            </c:strRef>
          </c:cat>
          <c:val>
            <c:numRef>
              <c:f>Foglio1!$B$3:$B$29</c:f>
              <c:numCache>
                <c:formatCode>General</c:formatCode>
                <c:ptCount val="27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67E-48A6-9DDC-86054E006538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Foglio1!$A$3:$A$29</c:f>
              <c:strCache>
                <c:ptCount val="2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</c:strCache>
            </c:strRef>
          </c:cat>
          <c:val>
            <c:numRef>
              <c:f>Foglio1!$C$3:$C$29</c:f>
              <c:numCache>
                <c:formatCode>General</c:formatCode>
                <c:ptCount val="27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67E-48A6-9DDC-86054E006538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Foglio1!$A$3:$A$29</c:f>
              <c:strCache>
                <c:ptCount val="2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</c:strCache>
            </c:strRef>
          </c:cat>
          <c:val>
            <c:numRef>
              <c:f>Foglio1!$D$3:$D$29</c:f>
              <c:numCache>
                <c:formatCode>General</c:formatCode>
                <c:ptCount val="27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67E-48A6-9DDC-86054E006538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Foglio1!$A$3:$A$29</c:f>
              <c:strCache>
                <c:ptCount val="27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</c:strCache>
            </c:strRef>
          </c:cat>
          <c:val>
            <c:numRef>
              <c:f>Foglio1!$E$3:$E$29</c:f>
              <c:numCache>
                <c:formatCode>General</c:formatCode>
                <c:ptCount val="27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67E-48A6-9DDC-86054E00653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0.79022</cdr:x>
      <cdr:y>0.05614</cdr:y>
    </cdr:from>
    <cdr:to>
      <cdr:x>0.84413</cdr:x>
      <cdr:y>0.12856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9500551" y="313083"/>
          <a:ext cx="648159" cy="4038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 dirty="0"/>
            <a:t>329</a:t>
          </a:r>
        </a:p>
      </cdr:txBody>
    </cdr:sp>
  </cdr:relSizeAnchor>
  <cdr:relSizeAnchor xmlns:cdr="http://schemas.openxmlformats.org/drawingml/2006/chartDrawing">
    <cdr:from>
      <cdr:x>0.85536</cdr:x>
      <cdr:y>0.38251</cdr:y>
    </cdr:from>
    <cdr:to>
      <cdr:x>0.8911</cdr:x>
      <cdr:y>0.43223</cdr:y>
    </cdr:to>
    <cdr:sp macro="" textlink="">
      <cdr:nvSpPr>
        <cdr:cNvPr id="4" name="CasellaDiTesto 3"/>
        <cdr:cNvSpPr txBox="1"/>
      </cdr:nvSpPr>
      <cdr:spPr>
        <a:xfrm xmlns:a="http://schemas.openxmlformats.org/drawingml/2006/main">
          <a:off x="16234997" y="4203574"/>
          <a:ext cx="678355" cy="54639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2000" b="1"/>
            <a:t>195</a:t>
          </a:r>
        </a:p>
      </cdr:txBody>
    </cdr:sp>
  </cdr:relSizeAnchor>
  <cdr:relSizeAnchor xmlns:cdr="http://schemas.openxmlformats.org/drawingml/2006/chartDrawing">
    <cdr:from>
      <cdr:x>0.88866</cdr:x>
      <cdr:y>0.32472</cdr:y>
    </cdr:from>
    <cdr:to>
      <cdr:x>0.91805</cdr:x>
      <cdr:y>0.36634</cdr:y>
    </cdr:to>
    <cdr:sp macro="" textlink="">
      <cdr:nvSpPr>
        <cdr:cNvPr id="7" name="CasellaDiTesto 1"/>
        <cdr:cNvSpPr txBox="1"/>
      </cdr:nvSpPr>
      <cdr:spPr>
        <a:xfrm xmlns:a="http://schemas.openxmlformats.org/drawingml/2006/main">
          <a:off x="16866991" y="3568526"/>
          <a:ext cx="557830" cy="45738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non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it-IT" sz="2000" b="1"/>
            <a:t>216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08/03/2022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</a:t>
            </a:r>
            <a:r>
              <a:rPr lang="it-IT" sz="2800" b="1" dirty="0" smtClean="0"/>
              <a:t>al 7 marzo </a:t>
            </a:r>
            <a:r>
              <a:rPr lang="it-IT" sz="2800" b="1" dirty="0" smtClean="0"/>
              <a:t>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651132"/>
              </p:ext>
            </p:extLst>
          </p:nvPr>
        </p:nvGraphicFramePr>
        <p:xfrm>
          <a:off x="118864" y="896112"/>
          <a:ext cx="11713471" cy="5890284"/>
        </p:xfrm>
        <a:graphic>
          <a:graphicData uri="http://schemas.openxmlformats.org/drawingml/2006/table">
            <a:tbl>
              <a:tblPr/>
              <a:tblGrid>
                <a:gridCol w="752220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933382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605044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504591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96708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473062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78435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97005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58901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55836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300751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443868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301237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30173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514108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406475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552937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77930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540401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57839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472852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400302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41794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58810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458810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22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</a:p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ric.)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2 ric.</a:t>
                      </a:r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</a:t>
            </a:r>
            <a:r>
              <a:rPr lang="it-IT" b="1" dirty="0" smtClean="0"/>
              <a:t>7 marzo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89500090"/>
              </p:ext>
            </p:extLst>
          </p:nvPr>
        </p:nvGraphicFramePr>
        <p:xfrm>
          <a:off x="0" y="1075540"/>
          <a:ext cx="12098215" cy="601134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</a:t>
            </a:r>
            <a:r>
              <a:rPr lang="it-IT" b="1" dirty="0" smtClean="0"/>
              <a:t>7 marzo 2022</a:t>
            </a:r>
            <a:endParaRPr lang="it-IT" b="1" dirty="0"/>
          </a:p>
        </p:txBody>
      </p:sp>
      <p:graphicFrame>
        <p:nvGraphicFramePr>
          <p:cNvPr id="5" name="Grafico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3760926"/>
              </p:ext>
            </p:extLst>
          </p:nvPr>
        </p:nvGraphicFramePr>
        <p:xfrm>
          <a:off x="169333" y="1281183"/>
          <a:ext cx="12022667" cy="55768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30109954"/>
              </p:ext>
            </p:extLst>
          </p:nvPr>
        </p:nvGraphicFramePr>
        <p:xfrm>
          <a:off x="372533" y="-1"/>
          <a:ext cx="11492089" cy="67394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1433</TotalTime>
  <Words>412</Words>
  <Application>Microsoft Office PowerPoint</Application>
  <PresentationFormat>Widescreen</PresentationFormat>
  <Paragraphs>277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175</cp:revision>
  <dcterms:created xsi:type="dcterms:W3CDTF">2021-02-16T11:24:19Z</dcterms:created>
  <dcterms:modified xsi:type="dcterms:W3CDTF">2022-03-08T07:11:09Z</dcterms:modified>
</cp:coreProperties>
</file>