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5" r:id="rId6"/>
    <p:sldId id="267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>
        <p:scale>
          <a:sx n="83" d="100"/>
          <a:sy n="83" d="100"/>
        </p:scale>
        <p:origin x="118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marzo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marzo%20'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marzo%20'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marzo%20'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marzo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97024427597021E-2"/>
          <c:y val="4.0042746420046439E-2"/>
          <c:w val="0.97327327312964329"/>
          <c:h val="0.90511524408832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'Trend Lazio'!$T$79:$AG$79</c:f>
              <c:strCache>
                <c:ptCount val="14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</c:strCache>
            </c:strRef>
          </c:cat>
          <c:val>
            <c:numRef>
              <c:f>'Trend Lazio'!$T$80:$AG$80</c:f>
              <c:numCache>
                <c:formatCode>_-* #,##0\ _€_-;\-* #,##0\ _€_-;_-* "-"??\ _€_-;_-@_-</c:formatCode>
                <c:ptCount val="14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F-4C50-8F74-CDB935EB928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1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 sz="1600" b="1">
              <a:solidFill>
                <a:schemeClr val="tx1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7.0094856563982138E-3"/>
          <c:y val="7.5230680507497122E-2"/>
          <c:w val="0.96426250812215719"/>
          <c:h val="0.709952864888428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Foglio1!$B$3:$B$29</c:f>
              <c:numCache>
                <c:formatCode>General</c:formatCode>
                <c:ptCount val="27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9E-46F7-BE30-71F923CE2F0F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Foglio1!$C$3:$C$29</c:f>
              <c:numCache>
                <c:formatCode>General</c:formatCode>
                <c:ptCount val="2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9E-46F7-BE30-71F923CE2F0F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Foglio1!$D$3:$D$29</c:f>
              <c:numCache>
                <c:formatCode>General</c:formatCode>
                <c:ptCount val="2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9E-46F7-BE30-71F923CE2F0F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Foglio1!$E$3:$E$29</c:f>
              <c:numCache>
                <c:formatCode>General</c:formatCode>
                <c:ptCount val="27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9E-46F7-BE30-71F923CE2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14.978525411596276</c:v>
                </c:pt>
                <c:pt idx="1">
                  <c:v>15.98133406533077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C7-4419-B8F4-4D5D996A2A30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16.553328561202576</c:v>
                </c:pt>
                <c:pt idx="1">
                  <c:v>13.847561533534632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C7-4419-B8F4-4D5D996A2A30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68.128131710808887</c:v>
                </c:pt>
                <c:pt idx="1">
                  <c:v>69.576356482752317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C7-4419-B8F4-4D5D996A2A30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0.34001431639226914</c:v>
                </c:pt>
                <c:pt idx="1">
                  <c:v>0.59474791838228569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C7-4419-B8F4-4D5D996A2A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="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7568527725551466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574074074074073E-2"/>
                  <c:y val="-2.577211149083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C0-43F1-BDEF-5BE1DFE060E7}"/>
                </c:ext>
              </c:extLst>
            </c:dLbl>
            <c:dLbl>
              <c:idx val="4"/>
              <c:layout>
                <c:manualLayout>
                  <c:x val="-2.7970679012345821E-2"/>
                  <c:y val="-2.577211149083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C0-43F1-BDEF-5BE1DFE060E7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C0-43F1-BDEF-5BE1DFE060E7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F9C0-43F1-BDEF-5BE1DFE060E7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9C0-43F1-BDEF-5BE1DFE060E7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trend'!$A$26:$A$49</c:f>
              <c:strCache>
                <c:ptCount val="24"/>
                <c:pt idx="0">
                  <c:v>feb. 22</c:v>
                </c:pt>
                <c:pt idx="5">
                  <c:v>set. 21</c:v>
                </c:pt>
                <c:pt idx="7">
                  <c:v>giu 21</c:v>
                </c:pt>
                <c:pt idx="9">
                  <c:v>mar 21</c:v>
                </c:pt>
                <c:pt idx="11">
                  <c:v>dic 20</c:v>
                </c:pt>
                <c:pt idx="13">
                  <c:v>giu 20</c:v>
                </c:pt>
                <c:pt idx="15">
                  <c:v>dic 19</c:v>
                </c:pt>
                <c:pt idx="19">
                  <c:v>dic 18</c:v>
                </c:pt>
                <c:pt idx="23">
                  <c:v>dic 17</c:v>
                </c:pt>
              </c:strCache>
            </c:strRef>
          </c:cat>
          <c:val>
            <c:numRef>
              <c:f>'in attesa di giudizio trend'!$B$26:$B$49</c:f>
              <c:numCache>
                <c:formatCode>0.0%</c:formatCode>
                <c:ptCount val="24"/>
                <c:pt idx="0">
                  <c:v>0.16</c:v>
                </c:pt>
                <c:pt idx="1">
                  <c:v>0.16</c:v>
                </c:pt>
                <c:pt idx="2">
                  <c:v>0.157</c:v>
                </c:pt>
                <c:pt idx="3">
                  <c:v>0.16200000000000001</c:v>
                </c:pt>
                <c:pt idx="4">
                  <c:v>0.16200000000000001</c:v>
                </c:pt>
                <c:pt idx="5">
                  <c:v>0.16200000000000001</c:v>
                </c:pt>
                <c:pt idx="6">
                  <c:v>0.156</c:v>
                </c:pt>
                <c:pt idx="7">
                  <c:v>0.154</c:v>
                </c:pt>
                <c:pt idx="8">
                  <c:v>0.159</c:v>
                </c:pt>
                <c:pt idx="9">
                  <c:v>0.159</c:v>
                </c:pt>
                <c:pt idx="10">
                  <c:v>0.16500000000000001</c:v>
                </c:pt>
                <c:pt idx="11">
                  <c:v>0.16200000000000001</c:v>
                </c:pt>
                <c:pt idx="12">
                  <c:v>0.17</c:v>
                </c:pt>
                <c:pt idx="13">
                  <c:v>0.16924541331491816</c:v>
                </c:pt>
                <c:pt idx="14">
                  <c:v>0.15335546105175812</c:v>
                </c:pt>
                <c:pt idx="15">
                  <c:v>0.15996643025226678</c:v>
                </c:pt>
                <c:pt idx="16">
                  <c:v>0.16410592768713619</c:v>
                </c:pt>
                <c:pt idx="17">
                  <c:v>0.15843825385810117</c:v>
                </c:pt>
                <c:pt idx="18">
                  <c:v>0.16492055897444358</c:v>
                </c:pt>
                <c:pt idx="19">
                  <c:v>0.16491492749979045</c:v>
                </c:pt>
                <c:pt idx="20">
                  <c:v>0.16955671120177918</c:v>
                </c:pt>
                <c:pt idx="21">
                  <c:v>0.16479177657890706</c:v>
                </c:pt>
                <c:pt idx="22">
                  <c:v>0.16680693196846608</c:v>
                </c:pt>
                <c:pt idx="23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9C0-43F1-BDEF-5BE1DFE060E7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964712744240303E-3"/>
                  <c:y val="2.0180664521057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9C0-43F1-BDEF-5BE1DFE060E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C0-43F1-BDEF-5BE1DFE060E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705337618313412E-2"/>
                      <c:h val="4.3746317493313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9C0-43F1-BDEF-5BE1DFE060E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C0-43F1-BDEF-5BE1DFE060E7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9C0-43F1-BDEF-5BE1DFE060E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9C0-43F1-BDEF-5BE1DFE060E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C0-43F1-BDEF-5BE1DFE060E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C0-43F1-BDEF-5BE1DFE060E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9C0-43F1-BDEF-5BE1DFE060E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9C0-43F1-BDEF-5BE1DFE060E7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9C0-43F1-BDEF-5BE1DFE060E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9C0-43F1-BDEF-5BE1DFE060E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9C0-43F1-BDEF-5BE1DFE060E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9C0-43F1-BDEF-5BE1DFE060E7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9C0-43F1-BDEF-5BE1DFE060E7}"/>
                </c:ext>
              </c:extLst>
            </c:dLbl>
            <c:dLbl>
              <c:idx val="21"/>
              <c:layout>
                <c:manualLayout>
                  <c:x val="-1.4923364431955619E-2"/>
                  <c:y val="-8.7558216706829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F9C0-43F1-BDEF-5BE1DFE060E7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F9C0-43F1-BDEF-5BE1DFE060E7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trend'!$A$26:$A$49</c:f>
              <c:strCache>
                <c:ptCount val="24"/>
                <c:pt idx="0">
                  <c:v>feb. 22</c:v>
                </c:pt>
                <c:pt idx="5">
                  <c:v>set. 21</c:v>
                </c:pt>
                <c:pt idx="7">
                  <c:v>giu 21</c:v>
                </c:pt>
                <c:pt idx="9">
                  <c:v>mar 21</c:v>
                </c:pt>
                <c:pt idx="11">
                  <c:v>dic 20</c:v>
                </c:pt>
                <c:pt idx="13">
                  <c:v>giu 20</c:v>
                </c:pt>
                <c:pt idx="15">
                  <c:v>dic 19</c:v>
                </c:pt>
                <c:pt idx="19">
                  <c:v>dic 18</c:v>
                </c:pt>
                <c:pt idx="23">
                  <c:v>dic 17</c:v>
                </c:pt>
              </c:strCache>
            </c:strRef>
          </c:cat>
          <c:val>
            <c:numRef>
              <c:f>'in attesa di giudizio trend'!$C$26:$C$49</c:f>
              <c:numCache>
                <c:formatCode>0.0%</c:formatCode>
                <c:ptCount val="24"/>
                <c:pt idx="0">
                  <c:v>0.15</c:v>
                </c:pt>
                <c:pt idx="1">
                  <c:v>0.15</c:v>
                </c:pt>
                <c:pt idx="2">
                  <c:v>0.14599999999999999</c:v>
                </c:pt>
                <c:pt idx="3">
                  <c:v>0.14899999999999999</c:v>
                </c:pt>
                <c:pt idx="4">
                  <c:v>0.151</c:v>
                </c:pt>
                <c:pt idx="5">
                  <c:v>0.14799999999999999</c:v>
                </c:pt>
                <c:pt idx="6">
                  <c:v>0.14899999999999999</c:v>
                </c:pt>
                <c:pt idx="7">
                  <c:v>0.155</c:v>
                </c:pt>
                <c:pt idx="8">
                  <c:v>0.157</c:v>
                </c:pt>
                <c:pt idx="9">
                  <c:v>0.16200000000000001</c:v>
                </c:pt>
                <c:pt idx="10">
                  <c:v>0.16700000000000001</c:v>
                </c:pt>
                <c:pt idx="11">
                  <c:v>0.17399999999999999</c:v>
                </c:pt>
                <c:pt idx="12">
                  <c:v>0.18099999999999999</c:v>
                </c:pt>
                <c:pt idx="13">
                  <c:v>0.20340159666782368</c:v>
                </c:pt>
                <c:pt idx="14">
                  <c:v>0.17827208252740168</c:v>
                </c:pt>
                <c:pt idx="15">
                  <c:v>0.18413036856533657</c:v>
                </c:pt>
                <c:pt idx="16">
                  <c:v>0.17952612393681652</c:v>
                </c:pt>
                <c:pt idx="17">
                  <c:v>0.16918568784700802</c:v>
                </c:pt>
                <c:pt idx="18">
                  <c:v>0.169612922889363</c:v>
                </c:pt>
                <c:pt idx="19">
                  <c:v>0.16467707376798285</c:v>
                </c:pt>
                <c:pt idx="20">
                  <c:v>0.17067159581022798</c:v>
                </c:pt>
                <c:pt idx="21">
                  <c:v>0.16739606126914661</c:v>
                </c:pt>
                <c:pt idx="22">
                  <c:v>0.16277962874821514</c:v>
                </c:pt>
                <c:pt idx="23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F9C0-43F1-BDEF-5BE1DFE06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62.687902648532571</c:v>
                </c:pt>
                <c:pt idx="1">
                  <c:v>68.708939518711688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C-4792-A81E-C7F94D0C710F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37.312097351467429</c:v>
                </c:pt>
                <c:pt idx="1">
                  <c:v>31.291060481288312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8C-4792-A81E-C7F94D0C71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92.841803865425902</c:v>
                </c:pt>
                <c:pt idx="1">
                  <c:v>96.184463354378252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3-4816-9BA3-7D328333855C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7.1581961345740881</c:v>
                </c:pt>
                <c:pt idx="1">
                  <c:v>3.8155366456217399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F3-4816-9BA3-7D32833385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01/03/2022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67" y="404664"/>
            <a:ext cx="8788470" cy="603286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28 febbraio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072041"/>
              </p:ext>
            </p:extLst>
          </p:nvPr>
        </p:nvGraphicFramePr>
        <p:xfrm>
          <a:off x="179512" y="1268760"/>
          <a:ext cx="8964488" cy="4693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febbraio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015817"/>
              </p:ext>
            </p:extLst>
          </p:nvPr>
        </p:nvGraphicFramePr>
        <p:xfrm>
          <a:off x="802" y="1257330"/>
          <a:ext cx="9143197" cy="497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28</a:t>
            </a:r>
            <a:r>
              <a:rPr lang="it-IT" sz="2000" b="1" dirty="0" smtClean="0"/>
              <a:t>/02/2022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750750"/>
              </p:ext>
            </p:extLst>
          </p:nvPr>
        </p:nvGraphicFramePr>
        <p:xfrm>
          <a:off x="467544" y="513158"/>
          <a:ext cx="7920880" cy="58218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28 febbraio </a:t>
                      </a:r>
                      <a:r>
                        <a:rPr lang="it-IT" sz="1400" u="none" strike="noStrike" dirty="0" smtClean="0">
                          <a:effectLst/>
                        </a:rPr>
                        <a:t>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1.155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1.154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1.358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5.158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4.763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5.588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400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2.085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28 febbraio 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2" y="980728"/>
            <a:ext cx="9059328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916260"/>
            <a:ext cx="6143625" cy="57531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28 febbraio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48738"/>
              </p:ext>
            </p:extLst>
          </p:nvPr>
        </p:nvGraphicFramePr>
        <p:xfrm>
          <a:off x="179512" y="548680"/>
          <a:ext cx="8301548" cy="508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95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28 febbraio</a:t>
            </a:r>
            <a:r>
              <a:rPr lang="it-IT" sz="2000" b="1" dirty="0" smtClean="0"/>
              <a:t>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860841"/>
              </p:ext>
            </p:extLst>
          </p:nvPr>
        </p:nvGraphicFramePr>
        <p:xfrm>
          <a:off x="254317" y="1201102"/>
          <a:ext cx="8635365" cy="4455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febbraio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773658"/>
              </p:ext>
            </p:extLst>
          </p:nvPr>
        </p:nvGraphicFramePr>
        <p:xfrm>
          <a:off x="107504" y="1259632"/>
          <a:ext cx="8856984" cy="483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28</a:t>
            </a:r>
            <a:r>
              <a:rPr lang="it-IT" sz="2000" b="1" dirty="0" smtClean="0"/>
              <a:t> febbraio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852230"/>
              </p:ext>
            </p:extLst>
          </p:nvPr>
        </p:nvGraphicFramePr>
        <p:xfrm>
          <a:off x="179070" y="1187623"/>
          <a:ext cx="8785859" cy="5049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453</Words>
  <Application>Microsoft Office PowerPoint</Application>
  <PresentationFormat>Presentazione su schermo (4:3)</PresentationFormat>
  <Paragraphs>147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28 febbraio 2022</vt:lpstr>
      <vt:lpstr>Presentazione standard di PowerPoint</vt:lpstr>
      <vt:lpstr>Detenuti per Posizione Giuridica  In Italia e nel Lazio al 28 febbraio 2022</vt:lpstr>
      <vt:lpstr>Percentuali di detenuti in attesa di primo giudizio  in Italia e nel Lazio da dicembre 2017 a febbraio 2022 </vt:lpstr>
      <vt:lpstr>Detenuti per Nazionalità In Italia e nel Lazio al 28 febbraio 2022</vt:lpstr>
      <vt:lpstr>Detenuti per Genere in Italia e nel Lazio al 28 febbraio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201</cp:revision>
  <dcterms:created xsi:type="dcterms:W3CDTF">2020-06-03T15:49:37Z</dcterms:created>
  <dcterms:modified xsi:type="dcterms:W3CDTF">2022-03-01T17:08:13Z</dcterms:modified>
</cp:coreProperties>
</file>