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57" r:id="rId4"/>
    <p:sldId id="258" r:id="rId5"/>
    <p:sldId id="265" r:id="rId6"/>
    <p:sldId id="267" r:id="rId7"/>
    <p:sldId id="259" r:id="rId8"/>
    <p:sldId id="264" r:id="rId9"/>
    <p:sldId id="261" r:id="rId10"/>
    <p:sldId id="260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0"/>
  </p:normalViewPr>
  <p:slideViewPr>
    <p:cSldViewPr>
      <p:cViewPr>
        <p:scale>
          <a:sx n="83" d="100"/>
          <a:sy n="83" d="100"/>
        </p:scale>
        <p:origin x="1181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Elaborazioni\tabelle%20e%20grafici%20marzo%20'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Foglio_di_lavoro_di_Microsoft_Excel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marzo%20'2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Elaborazioni\tabelle%20e%20grafici%20marzo%20'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marzo%20'2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marzo%20'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297024427597021E-2"/>
          <c:y val="4.0042746420046439E-2"/>
          <c:w val="0.97327327312964329"/>
          <c:h val="0.905115244088325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'Trend Lazio'!$T$79:$AG$79</c:f>
              <c:strCache>
                <c:ptCount val="14"/>
                <c:pt idx="0">
                  <c:v>gen. 21</c:v>
                </c:pt>
                <c:pt idx="1">
                  <c:v>feb. 21</c:v>
                </c:pt>
                <c:pt idx="2">
                  <c:v>mar. 21</c:v>
                </c:pt>
                <c:pt idx="3">
                  <c:v>apr. 21</c:v>
                </c:pt>
                <c:pt idx="4">
                  <c:v>mag. 21</c:v>
                </c:pt>
                <c:pt idx="5">
                  <c:v>giu. 21</c:v>
                </c:pt>
                <c:pt idx="6">
                  <c:v>lug. 21</c:v>
                </c:pt>
                <c:pt idx="7">
                  <c:v>ago. 21</c:v>
                </c:pt>
                <c:pt idx="8">
                  <c:v>sett. 21</c:v>
                </c:pt>
                <c:pt idx="9">
                  <c:v>ott. 21</c:v>
                </c:pt>
                <c:pt idx="10">
                  <c:v>nov. 21</c:v>
                </c:pt>
                <c:pt idx="11">
                  <c:v>dic. 21</c:v>
                </c:pt>
                <c:pt idx="12">
                  <c:v>gen 22</c:v>
                </c:pt>
                <c:pt idx="13">
                  <c:v>feb. 22</c:v>
                </c:pt>
              </c:strCache>
            </c:strRef>
          </c:cat>
          <c:val>
            <c:numRef>
              <c:f>'Trend Lazio'!$T$80:$AG$80</c:f>
              <c:numCache>
                <c:formatCode>_-* #,##0\ _€_-;\-* #,##0\ _€_-;_-* "-"??\ _€_-;_-@_-</c:formatCode>
                <c:ptCount val="14"/>
                <c:pt idx="0">
                  <c:v>53329</c:v>
                </c:pt>
                <c:pt idx="1">
                  <c:v>53697</c:v>
                </c:pt>
                <c:pt idx="2">
                  <c:v>53509</c:v>
                </c:pt>
                <c:pt idx="3">
                  <c:v>53608</c:v>
                </c:pt>
                <c:pt idx="4">
                  <c:v>53660</c:v>
                </c:pt>
                <c:pt idx="5">
                  <c:v>53637</c:v>
                </c:pt>
                <c:pt idx="6">
                  <c:v>53129</c:v>
                </c:pt>
                <c:pt idx="7">
                  <c:v>53557</c:v>
                </c:pt>
                <c:pt idx="8">
                  <c:v>53930</c:v>
                </c:pt>
                <c:pt idx="9">
                  <c:v>54307</c:v>
                </c:pt>
                <c:pt idx="10">
                  <c:v>54593</c:v>
                </c:pt>
                <c:pt idx="11">
                  <c:v>54134</c:v>
                </c:pt>
                <c:pt idx="12">
                  <c:v>54372</c:v>
                </c:pt>
                <c:pt idx="13">
                  <c:v>54635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8F-4C50-8F74-CDB935EB928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90169952"/>
        <c:axId val="1190171200"/>
      </c:barChart>
      <c:catAx>
        <c:axId val="11901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90171200"/>
        <c:crosses val="autoZero"/>
        <c:auto val="1"/>
        <c:lblAlgn val="ctr"/>
        <c:lblOffset val="100"/>
        <c:noMultiLvlLbl val="0"/>
      </c:catAx>
      <c:valAx>
        <c:axId val="1190171200"/>
        <c:scaling>
          <c:orientation val="minMax"/>
        </c:scaling>
        <c:delete val="1"/>
        <c:axPos val="l"/>
        <c:numFmt formatCode="_-* #,##0\ _€_-;\-* #,##0\ _€_-;_-* &quot;-&quot;??\ _€_-;_-@_-" sourceLinked="1"/>
        <c:majorTickMark val="none"/>
        <c:minorTickMark val="none"/>
        <c:tickLblPos val="nextTo"/>
        <c:crossAx val="119016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200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it-IT" sz="16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 sz="1600" b="1">
              <a:solidFill>
                <a:schemeClr val="tx1"/>
              </a:solidFill>
            </a:endParaRP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7.0094856563982138E-3"/>
          <c:y val="7.5230680507497122E-2"/>
          <c:w val="0.96426250812215719"/>
          <c:h val="0.7099528648884287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Foglio1!$A$3:$A$29</c:f>
              <c:strCache>
                <c:ptCount val="27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</c:strCache>
            </c:strRef>
          </c:cat>
          <c:val>
            <c:numRef>
              <c:f>Foglio1!$B$3:$B$29</c:f>
              <c:numCache>
                <c:formatCode>General</c:formatCode>
                <c:ptCount val="27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  <c:pt idx="24" formatCode="_-* #,##0_-;\-* #,##0_-;_-* &quot;-&quot;??_-;_-@_-">
                  <c:v>2181</c:v>
                </c:pt>
                <c:pt idx="25" formatCode="_-* #,##0_-;\-* #,##0_-;_-* &quot;-&quot;??_-;_-@_-">
                  <c:v>1510</c:v>
                </c:pt>
                <c:pt idx="26" formatCode="_-* #,##0_-;\-* #,##0_-;_-* &quot;-&quot;??_-;_-@_-">
                  <c:v>1138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9E-46F7-BE30-71F923CE2F0F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Foglio1!$A$3:$A$29</c:f>
              <c:strCache>
                <c:ptCount val="27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</c:strCache>
            </c:strRef>
          </c:cat>
          <c:val>
            <c:numRef>
              <c:f>Foglio1!$C$3:$C$29</c:f>
              <c:numCache>
                <c:formatCode>General</c:formatCode>
                <c:ptCount val="27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9E-46F7-BE30-71F923CE2F0F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Foglio1!$A$3:$A$29</c:f>
              <c:strCache>
                <c:ptCount val="27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</c:strCache>
            </c:strRef>
          </c:cat>
          <c:val>
            <c:numRef>
              <c:f>Foglio1!$D$3:$D$29</c:f>
              <c:numCache>
                <c:formatCode>General</c:formatCode>
                <c:ptCount val="27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  <c:pt idx="24">
                  <c:v>23</c:v>
                </c:pt>
                <c:pt idx="25">
                  <c:v>16</c:v>
                </c:pt>
                <c:pt idx="26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9E-46F7-BE30-71F923CE2F0F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Foglio1!$A$3:$A$29</c:f>
              <c:strCache>
                <c:ptCount val="27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</c:strCache>
            </c:strRef>
          </c:cat>
          <c:val>
            <c:numRef>
              <c:f>Foglio1!$E$3:$E$29</c:f>
              <c:numCache>
                <c:formatCode>General</c:formatCode>
                <c:ptCount val="27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  <c:pt idx="24" formatCode="_-* #,##0_-;\-* #,##0_-;_-* &quot;-&quot;??_-;_-@_-">
                  <c:v>2209</c:v>
                </c:pt>
                <c:pt idx="25" formatCode="_-* #,##0_-;\-* #,##0_-;_-* &quot;-&quot;??_-;_-@_-">
                  <c:v>1529</c:v>
                </c:pt>
                <c:pt idx="26" formatCode="_-* #,##0_-;\-* #,##0_-;_-* &quot;-&quot;??_-;_-@_-">
                  <c:v>1160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9E-46F7-BE30-71F923CE2F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14.978525411596276</c:v>
                </c:pt>
                <c:pt idx="1">
                  <c:v>15.98133406533077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C7-4419-B8F4-4D5D996A2A30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Condannati non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16.553328561202576</c:v>
                </c:pt>
                <c:pt idx="1">
                  <c:v>13.847561533534632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C7-4419-B8F4-4D5D996A2A30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68.128131710808887</c:v>
                </c:pt>
                <c:pt idx="1">
                  <c:v>69.576356482752317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C7-4419-B8F4-4D5D996A2A30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0.34001431639226914</c:v>
                </c:pt>
                <c:pt idx="1">
                  <c:v>0.59474791838228569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C7-4419-B8F4-4D5D996A2A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 b="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450617283950612E-3"/>
          <c:y val="1.937900888507443E-2"/>
          <c:w val="0.97878086419753085"/>
          <c:h val="0.7568527725551466"/>
        </c:manualLayout>
      </c:layout>
      <c:lineChart>
        <c:grouping val="standard"/>
        <c:varyColors val="0"/>
        <c:ser>
          <c:idx val="0"/>
          <c:order val="0"/>
          <c:tx>
            <c:strRef>
              <c:f>'in attesa di giudizio trend'!$B$25</c:f>
              <c:strCache>
                <c:ptCount val="1"/>
                <c:pt idx="0">
                  <c:v>Italia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1574074074074073E-2"/>
                  <c:y val="-2.5772111490830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9C0-43F1-BDEF-5BE1DFE060E7}"/>
                </c:ext>
              </c:extLst>
            </c:dLbl>
            <c:dLbl>
              <c:idx val="4"/>
              <c:layout>
                <c:manualLayout>
                  <c:x val="-2.7970679012345821E-2"/>
                  <c:y val="-2.5772111490830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9C0-43F1-BDEF-5BE1DFE060E7}"/>
                </c:ext>
              </c:extLst>
            </c:dLbl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9C0-43F1-BDEF-5BE1DFE060E7}"/>
                </c:ext>
              </c:extLst>
            </c:dLbl>
            <c:dLbl>
              <c:idx val="1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F9C0-43F1-BDEF-5BE1DFE060E7}"/>
                </c:ext>
              </c:extLst>
            </c:dLbl>
            <c:dLbl>
              <c:idx val="22"/>
              <c:layout>
                <c:manualLayout>
                  <c:x val="-2.3148148148148147E-2"/>
                  <c:y val="-3.0926533788996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9C0-43F1-BDEF-5BE1DFE060E7}"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trend'!$A$26:$A$49</c:f>
              <c:strCache>
                <c:ptCount val="24"/>
                <c:pt idx="0">
                  <c:v>feb. 22</c:v>
                </c:pt>
                <c:pt idx="5">
                  <c:v>set. 21</c:v>
                </c:pt>
                <c:pt idx="7">
                  <c:v>giu 21</c:v>
                </c:pt>
                <c:pt idx="9">
                  <c:v>mar 21</c:v>
                </c:pt>
                <c:pt idx="11">
                  <c:v>dic 20</c:v>
                </c:pt>
                <c:pt idx="13">
                  <c:v>giu 20</c:v>
                </c:pt>
                <c:pt idx="15">
                  <c:v>dic 19</c:v>
                </c:pt>
                <c:pt idx="19">
                  <c:v>dic 18</c:v>
                </c:pt>
                <c:pt idx="23">
                  <c:v>dic 17</c:v>
                </c:pt>
              </c:strCache>
            </c:strRef>
          </c:cat>
          <c:val>
            <c:numRef>
              <c:f>'in attesa di giudizio trend'!$B$26:$B$49</c:f>
              <c:numCache>
                <c:formatCode>0.0%</c:formatCode>
                <c:ptCount val="24"/>
                <c:pt idx="0">
                  <c:v>0.16</c:v>
                </c:pt>
                <c:pt idx="1">
                  <c:v>0.16</c:v>
                </c:pt>
                <c:pt idx="2">
                  <c:v>0.157</c:v>
                </c:pt>
                <c:pt idx="3">
                  <c:v>0.16200000000000001</c:v>
                </c:pt>
                <c:pt idx="4">
                  <c:v>0.16200000000000001</c:v>
                </c:pt>
                <c:pt idx="5">
                  <c:v>0.16200000000000001</c:v>
                </c:pt>
                <c:pt idx="6">
                  <c:v>0.156</c:v>
                </c:pt>
                <c:pt idx="7">
                  <c:v>0.154</c:v>
                </c:pt>
                <c:pt idx="8">
                  <c:v>0.159</c:v>
                </c:pt>
                <c:pt idx="9">
                  <c:v>0.159</c:v>
                </c:pt>
                <c:pt idx="10">
                  <c:v>0.16500000000000001</c:v>
                </c:pt>
                <c:pt idx="11">
                  <c:v>0.16200000000000001</c:v>
                </c:pt>
                <c:pt idx="12">
                  <c:v>0.17</c:v>
                </c:pt>
                <c:pt idx="13">
                  <c:v>0.16924541331491816</c:v>
                </c:pt>
                <c:pt idx="14">
                  <c:v>0.15335546105175812</c:v>
                </c:pt>
                <c:pt idx="15">
                  <c:v>0.15996643025226678</c:v>
                </c:pt>
                <c:pt idx="16">
                  <c:v>0.16410592768713619</c:v>
                </c:pt>
                <c:pt idx="17">
                  <c:v>0.15843825385810117</c:v>
                </c:pt>
                <c:pt idx="18">
                  <c:v>0.16492055897444358</c:v>
                </c:pt>
                <c:pt idx="19">
                  <c:v>0.16491492749979045</c:v>
                </c:pt>
                <c:pt idx="20">
                  <c:v>0.16955671120177918</c:v>
                </c:pt>
                <c:pt idx="21">
                  <c:v>0.16479177657890706</c:v>
                </c:pt>
                <c:pt idx="22">
                  <c:v>0.16680693196846608</c:v>
                </c:pt>
                <c:pt idx="23">
                  <c:v>0.16723371753923066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9C0-43F1-BDEF-5BE1DFE060E7}"/>
            </c:ext>
          </c:extLst>
        </c:ser>
        <c:ser>
          <c:idx val="1"/>
          <c:order val="1"/>
          <c:tx>
            <c:strRef>
              <c:f>'in attesa di giudizio trend'!$C$25</c:f>
              <c:strCache>
                <c:ptCount val="1"/>
                <c:pt idx="0">
                  <c:v>Lazio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3964712744240303E-3"/>
                  <c:y val="2.01806645210575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9C0-43F1-BDEF-5BE1DFE060E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C0-43F1-BDEF-5BE1DFE060E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4.705337618313412E-2"/>
                      <c:h val="4.37463174933135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F9C0-43F1-BDEF-5BE1DFE060E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C0-43F1-BDEF-5BE1DFE060E7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F9C0-43F1-BDEF-5BE1DFE060E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F9C0-43F1-BDEF-5BE1DFE060E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9C0-43F1-BDEF-5BE1DFE060E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9C0-43F1-BDEF-5BE1DFE060E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9C0-43F1-BDEF-5BE1DFE060E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9C0-43F1-BDEF-5BE1DFE060E7}"/>
                </c:ext>
              </c:extLst>
            </c:dLbl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F9C0-43F1-BDEF-5BE1DFE060E7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9C0-43F1-BDEF-5BE1DFE060E7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9C0-43F1-BDEF-5BE1DFE060E7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9C0-43F1-BDEF-5BE1DFE060E7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9C0-43F1-BDEF-5BE1DFE060E7}"/>
                </c:ext>
              </c:extLst>
            </c:dLbl>
            <c:dLbl>
              <c:idx val="21"/>
              <c:layout>
                <c:manualLayout>
                  <c:x val="-1.4923364431955619E-2"/>
                  <c:y val="-8.75582167068294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F9C0-43F1-BDEF-5BE1DFE060E7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F9C0-43F1-BDEF-5BE1DFE060E7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trend'!$A$26:$A$49</c:f>
              <c:strCache>
                <c:ptCount val="24"/>
                <c:pt idx="0">
                  <c:v>feb. 22</c:v>
                </c:pt>
                <c:pt idx="5">
                  <c:v>set. 21</c:v>
                </c:pt>
                <c:pt idx="7">
                  <c:v>giu 21</c:v>
                </c:pt>
                <c:pt idx="9">
                  <c:v>mar 21</c:v>
                </c:pt>
                <c:pt idx="11">
                  <c:v>dic 20</c:v>
                </c:pt>
                <c:pt idx="13">
                  <c:v>giu 20</c:v>
                </c:pt>
                <c:pt idx="15">
                  <c:v>dic 19</c:v>
                </c:pt>
                <c:pt idx="19">
                  <c:v>dic 18</c:v>
                </c:pt>
                <c:pt idx="23">
                  <c:v>dic 17</c:v>
                </c:pt>
              </c:strCache>
            </c:strRef>
          </c:cat>
          <c:val>
            <c:numRef>
              <c:f>'in attesa di giudizio trend'!$C$26:$C$49</c:f>
              <c:numCache>
                <c:formatCode>0.0%</c:formatCode>
                <c:ptCount val="24"/>
                <c:pt idx="0">
                  <c:v>0.15</c:v>
                </c:pt>
                <c:pt idx="1">
                  <c:v>0.15</c:v>
                </c:pt>
                <c:pt idx="2">
                  <c:v>0.14599999999999999</c:v>
                </c:pt>
                <c:pt idx="3">
                  <c:v>0.14899999999999999</c:v>
                </c:pt>
                <c:pt idx="4">
                  <c:v>0.151</c:v>
                </c:pt>
                <c:pt idx="5">
                  <c:v>0.14799999999999999</c:v>
                </c:pt>
                <c:pt idx="6">
                  <c:v>0.14899999999999999</c:v>
                </c:pt>
                <c:pt idx="7">
                  <c:v>0.155</c:v>
                </c:pt>
                <c:pt idx="8">
                  <c:v>0.157</c:v>
                </c:pt>
                <c:pt idx="9">
                  <c:v>0.16200000000000001</c:v>
                </c:pt>
                <c:pt idx="10">
                  <c:v>0.16700000000000001</c:v>
                </c:pt>
                <c:pt idx="11">
                  <c:v>0.17399999999999999</c:v>
                </c:pt>
                <c:pt idx="12">
                  <c:v>0.18099999999999999</c:v>
                </c:pt>
                <c:pt idx="13">
                  <c:v>0.20340159666782368</c:v>
                </c:pt>
                <c:pt idx="14">
                  <c:v>0.17827208252740168</c:v>
                </c:pt>
                <c:pt idx="15">
                  <c:v>0.18413036856533657</c:v>
                </c:pt>
                <c:pt idx="16">
                  <c:v>0.17952612393681652</c:v>
                </c:pt>
                <c:pt idx="17">
                  <c:v>0.16918568784700802</c:v>
                </c:pt>
                <c:pt idx="18">
                  <c:v>0.169612922889363</c:v>
                </c:pt>
                <c:pt idx="19">
                  <c:v>0.16467707376798285</c:v>
                </c:pt>
                <c:pt idx="20">
                  <c:v>0.17067159581022798</c:v>
                </c:pt>
                <c:pt idx="21">
                  <c:v>0.16739606126914661</c:v>
                </c:pt>
                <c:pt idx="22">
                  <c:v>0.16277962874821514</c:v>
                </c:pt>
                <c:pt idx="23">
                  <c:v>0.15167548500881833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F9C0-43F1-BDEF-5BE1DFE060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392975"/>
        <c:axId val="504390895"/>
      </c:lineChart>
      <c:catAx>
        <c:axId val="504392975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04390895"/>
        <c:crosses val="autoZero"/>
        <c:auto val="1"/>
        <c:lblAlgn val="ctr"/>
        <c:lblOffset val="100"/>
        <c:noMultiLvlLbl val="0"/>
      </c:catAx>
      <c:valAx>
        <c:axId val="504390895"/>
        <c:scaling>
          <c:orientation val="minMax"/>
          <c:min val="0.1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04392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>
              <a:lumMod val="95000"/>
              <a:lumOff val="5000"/>
            </a:schemeClr>
          </a:solidFill>
        </a:defRPr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62.687902648532571</c:v>
                </c:pt>
                <c:pt idx="1">
                  <c:v>68.708939518711688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8C-4792-A81E-C7F94D0C710F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37.312097351467429</c:v>
                </c:pt>
                <c:pt idx="1">
                  <c:v>31.291060481288312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8C-4792-A81E-C7F94D0C71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92.841803865425902</c:v>
                </c:pt>
                <c:pt idx="1">
                  <c:v>96.184463354378252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F3-4816-9BA3-7D328333855C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7.1581961345740881</c:v>
                </c:pt>
                <c:pt idx="1">
                  <c:v>3.8155366456217399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F3-4816-9BA3-7D328333855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01/03/2022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01/03/2022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01/03/2022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01/03/2022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67" y="404664"/>
            <a:ext cx="8788470" cy="603286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</a:t>
            </a:r>
            <a:r>
              <a:rPr lang="it-IT" sz="2000" dirty="0" smtClean="0"/>
              <a:t>28 febbraio 2022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6072041"/>
              </p:ext>
            </p:extLst>
          </p:nvPr>
        </p:nvGraphicFramePr>
        <p:xfrm>
          <a:off x="179512" y="1268760"/>
          <a:ext cx="8964488" cy="4693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25892" y="204595"/>
            <a:ext cx="756989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di Pena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da gennaio 2021 a </a:t>
            </a:r>
            <a:r>
              <a:rPr lang="it-IT" sz="2400" b="1" dirty="0" smtClean="0">
                <a:solidFill>
                  <a:srgbClr val="002060"/>
                </a:solidFill>
              </a:rPr>
              <a:t>febbraio </a:t>
            </a:r>
            <a:r>
              <a:rPr lang="it-IT" sz="2400" b="1" dirty="0" smtClean="0">
                <a:solidFill>
                  <a:srgbClr val="002060"/>
                </a:solidFill>
              </a:rPr>
              <a:t>2022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3015817"/>
              </p:ext>
            </p:extLst>
          </p:nvPr>
        </p:nvGraphicFramePr>
        <p:xfrm>
          <a:off x="802" y="1257330"/>
          <a:ext cx="9143197" cy="4979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 smtClean="0"/>
              <a:t>Dettaglio dei detenuti presenti negli istituti di pena del Lazio al </a:t>
            </a:r>
            <a:r>
              <a:rPr lang="it-IT" sz="2000" b="1" dirty="0" smtClean="0"/>
              <a:t>28</a:t>
            </a:r>
            <a:r>
              <a:rPr lang="it-IT" sz="2000" b="1" dirty="0" smtClean="0"/>
              <a:t>/02/2022</a:t>
            </a:r>
            <a:endParaRPr lang="it-IT" sz="2000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750750"/>
              </p:ext>
            </p:extLst>
          </p:nvPr>
        </p:nvGraphicFramePr>
        <p:xfrm>
          <a:off x="467544" y="513158"/>
          <a:ext cx="7920880" cy="582187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47203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3285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30223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59684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23401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63757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963757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301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POSTI  </a:t>
                      </a:r>
                      <a:br>
                        <a:rPr lang="it-IT" sz="1400" u="none" strike="noStrike" dirty="0">
                          <a:effectLst/>
                        </a:rPr>
                      </a:br>
                      <a:r>
                        <a:rPr lang="it-IT" sz="1400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Detenuti presenti al  </a:t>
                      </a:r>
                      <a:r>
                        <a:rPr lang="it-IT" sz="1400" u="none" strike="noStrike" dirty="0" smtClean="0">
                          <a:effectLst/>
                        </a:rPr>
                        <a:t>28 febbraio </a:t>
                      </a:r>
                      <a:r>
                        <a:rPr lang="it-IT" sz="1400" u="none" strike="noStrike" dirty="0" smtClean="0">
                          <a:effectLst/>
                        </a:rPr>
                        <a:t>2022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2169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CASSINO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130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139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PALIANO-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LATINA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33498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1.155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1.154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1.358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453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32073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6470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459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34096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48428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5.158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4.763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5.588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400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2.085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88640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di pena del Lazio calcolato sul totale dei posti effettivamente disponibili al </a:t>
            </a:r>
            <a:r>
              <a:rPr lang="it-IT" b="1" dirty="0" smtClean="0"/>
              <a:t>28 febbraio 2022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5949280"/>
            <a:ext cx="892899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  <a:p>
            <a:r>
              <a:rPr lang="it-IT" sz="1050" dirty="0" smtClean="0"/>
              <a:t>(**) il tasso di affollamento in Italia è calcolato in base alla capienza regolamentare dichiarata dal DAP</a:t>
            </a:r>
            <a:endParaRPr lang="it-IT" sz="105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72" y="980728"/>
            <a:ext cx="9059328" cy="453650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916260"/>
            <a:ext cx="6143625" cy="57531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496" y="-2738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Tasso affollamento per regione e numero di detenuti presenti </a:t>
            </a:r>
            <a:br>
              <a:rPr lang="it-IT" sz="2000" b="1" dirty="0" smtClean="0"/>
            </a:br>
            <a:r>
              <a:rPr lang="it-IT" sz="2000" b="1" dirty="0" smtClean="0"/>
              <a:t>negli Istituti di pena d’Italia al </a:t>
            </a:r>
            <a:r>
              <a:rPr lang="it-IT" sz="2000" b="1" dirty="0" smtClean="0"/>
              <a:t>28 febbraio </a:t>
            </a:r>
            <a:r>
              <a:rPr lang="it-IT" sz="2000" b="1" dirty="0" smtClean="0"/>
              <a:t>2022</a:t>
            </a:r>
            <a:endParaRPr lang="it-IT" sz="20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068960"/>
            <a:ext cx="1699700" cy="120169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813335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848738"/>
              </p:ext>
            </p:extLst>
          </p:nvPr>
        </p:nvGraphicFramePr>
        <p:xfrm>
          <a:off x="179512" y="548680"/>
          <a:ext cx="8301548" cy="508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0950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</a:t>
            </a:r>
            <a:r>
              <a:rPr lang="it-IT" sz="2000" b="1" dirty="0" smtClean="0"/>
              <a:t>28 febbraio</a:t>
            </a:r>
            <a:r>
              <a:rPr lang="it-IT" sz="2000" b="1" dirty="0" smtClean="0"/>
              <a:t> </a:t>
            </a:r>
            <a:r>
              <a:rPr lang="it-IT" sz="2000" b="1" dirty="0" smtClean="0"/>
              <a:t>2022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8860841"/>
              </p:ext>
            </p:extLst>
          </p:nvPr>
        </p:nvGraphicFramePr>
        <p:xfrm>
          <a:off x="254317" y="1201102"/>
          <a:ext cx="8635365" cy="4455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di </a:t>
            </a:r>
            <a:r>
              <a:rPr lang="en-US" sz="2400" b="1" dirty="0" smtClean="0"/>
              <a:t>primo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Lazio </a:t>
            </a:r>
            <a:r>
              <a:rPr lang="en-US" sz="2400" b="1" dirty="0" smtClean="0"/>
              <a:t>da </a:t>
            </a:r>
            <a:r>
              <a:rPr lang="en-US" sz="2400" b="1" dirty="0" err="1" smtClean="0"/>
              <a:t>dicembre</a:t>
            </a:r>
            <a:r>
              <a:rPr lang="en-US" sz="2400" b="1" dirty="0" smtClean="0"/>
              <a:t> 2017 a </a:t>
            </a:r>
            <a:r>
              <a:rPr lang="en-US" sz="2400" b="1" dirty="0" err="1" smtClean="0"/>
              <a:t>febbraio</a:t>
            </a:r>
            <a:r>
              <a:rPr lang="en-US" sz="2400" b="1" dirty="0" smtClean="0"/>
              <a:t> </a:t>
            </a:r>
            <a:r>
              <a:rPr lang="en-US" sz="2400" b="1" dirty="0" smtClean="0"/>
              <a:t>2022</a:t>
            </a:r>
            <a:r>
              <a:rPr lang="en-US" sz="2400" b="1" dirty="0"/>
              <a:t/>
            </a:r>
            <a:br>
              <a:rPr lang="en-US" sz="2400" b="1" dirty="0"/>
            </a:b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3773658"/>
              </p:ext>
            </p:extLst>
          </p:nvPr>
        </p:nvGraphicFramePr>
        <p:xfrm>
          <a:off x="107504" y="1259632"/>
          <a:ext cx="8856984" cy="4833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</a:t>
            </a:r>
            <a:r>
              <a:rPr lang="it-IT" sz="2000" b="1" dirty="0" smtClean="0"/>
              <a:t>28</a:t>
            </a:r>
            <a:r>
              <a:rPr lang="it-IT" sz="2000" b="1" dirty="0" smtClean="0"/>
              <a:t> febbraio </a:t>
            </a:r>
            <a:r>
              <a:rPr lang="it-IT" sz="2000" b="1" dirty="0" smtClean="0"/>
              <a:t>2022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7852230"/>
              </p:ext>
            </p:extLst>
          </p:nvPr>
        </p:nvGraphicFramePr>
        <p:xfrm>
          <a:off x="179070" y="1187623"/>
          <a:ext cx="8785859" cy="5049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2999</TotalTime>
  <Words>453</Words>
  <Application>Microsoft Office PowerPoint</Application>
  <PresentationFormat>Presentazione su schermo (4:3)</PresentationFormat>
  <Paragraphs>147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per regione e numero di detenuti presenti  negli Istituti di pena d’Italia al 28 febbraio 2022</vt:lpstr>
      <vt:lpstr>Presentazione standard di PowerPoint</vt:lpstr>
      <vt:lpstr>Detenuti per Posizione Giuridica  In Italia e nel Lazio al 28 febbraio 2022</vt:lpstr>
      <vt:lpstr>Percentuali di detenuti in attesa di primo giudizio  in Italia e nel Lazio da dicembre 2017 a febbraio 2022 </vt:lpstr>
      <vt:lpstr>Detenuti per Nazionalità In Italia e nel Lazio al 28 febbraio 2022</vt:lpstr>
      <vt:lpstr>Detenuti per Genere in Italia e nel Lazio al 28 febbraio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</cp:lastModifiedBy>
  <cp:revision>201</cp:revision>
  <dcterms:created xsi:type="dcterms:W3CDTF">2020-06-03T15:49:37Z</dcterms:created>
  <dcterms:modified xsi:type="dcterms:W3CDTF">2022-03-01T17:08:13Z</dcterms:modified>
</cp:coreProperties>
</file>