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91" d="100"/>
          <a:sy n="91" d="100"/>
        </p:scale>
        <p:origin x="-566" y="-3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1.04.20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1.04.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7673349890080684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11 apr.22'!$H$32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11 apr.22'!$I$31:$BE$31</c:f>
              <c:strCache>
                <c:ptCount val="49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8">
                  <c:v>11.04</c:v>
                </c:pt>
              </c:strCache>
            </c:strRef>
          </c:cat>
          <c:val>
            <c:numRef>
              <c:f>'dal 15 gennaio al 11 apr.22'!$I$32:$BE$32</c:f>
              <c:numCache>
                <c:formatCode>General</c:formatCode>
                <c:ptCount val="49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93-4E49-B480-3B55C25A7F5C}"/>
            </c:ext>
          </c:extLst>
        </c:ser>
        <c:ser>
          <c:idx val="1"/>
          <c:order val="1"/>
          <c:tx>
            <c:strRef>
              <c:f>'dal 15 gennaio al 11 apr.22'!$H$33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11 apr.22'!$I$31:$BE$31</c:f>
              <c:strCache>
                <c:ptCount val="49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8">
                  <c:v>11.04</c:v>
                </c:pt>
              </c:strCache>
            </c:strRef>
          </c:cat>
          <c:val>
            <c:numRef>
              <c:f>'dal 15 gennaio al 11 apr.22'!$I$33:$BE$33</c:f>
              <c:numCache>
                <c:formatCode>General</c:formatCode>
                <c:ptCount val="49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93-4E49-B480-3B55C25A7F5C}"/>
            </c:ext>
          </c:extLst>
        </c:ser>
        <c:ser>
          <c:idx val="2"/>
          <c:order val="2"/>
          <c:tx>
            <c:strRef>
              <c:f>'dal 15 gennaio al 11 apr.22'!$H$34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-2.6764632245523112E-3"/>
                  <c:y val="3.6980925977271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493-4E49-B480-3B55C25A7F5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93-4E49-B480-3B55C25A7F5C}"/>
                </c:ext>
              </c:extLst>
            </c:dLbl>
            <c:dLbl>
              <c:idx val="2"/>
              <c:layout>
                <c:manualLayout>
                  <c:x val="2.63431419739401E-8"/>
                  <c:y val="4.96931192819584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029428240016792E-2"/>
                      <c:h val="4.19445051339698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493-4E49-B480-3B55C25A7F5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493-4E49-B480-3B55C25A7F5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493-4E49-B480-3B55C25A7F5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493-4E49-B480-3B55C25A7F5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493-4E49-B480-3B55C25A7F5C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493-4E49-B480-3B55C25A7F5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493-4E49-B480-3B55C25A7F5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493-4E49-B480-3B55C25A7F5C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493-4E49-B480-3B55C25A7F5C}"/>
                </c:ext>
              </c:extLst>
            </c:dLbl>
            <c:dLbl>
              <c:idx val="13"/>
              <c:layout>
                <c:manualLayout>
                  <c:x val="-1.3382316122761571E-3"/>
                  <c:y val="5.3160081092327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493-4E49-B480-3B55C25A7F5C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493-4E49-B480-3B55C25A7F5C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493-4E49-B480-3B55C25A7F5C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493-4E49-B480-3B55C25A7F5C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493-4E49-B480-3B55C25A7F5C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493-4E49-B480-3B55C25A7F5C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493-4E49-B480-3B55C25A7F5C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493-4E49-B480-3B55C25A7F5C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493-4E49-B480-3B55C25A7F5C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493-4E49-B480-3B55C25A7F5C}"/>
                </c:ext>
              </c:extLst>
            </c:dLbl>
            <c:dLbl>
              <c:idx val="38"/>
              <c:layout>
                <c:manualLayout>
                  <c:x val="6.691158061380785E-3"/>
                  <c:y val="-0.244998634599423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4493-4E49-B480-3B55C25A7F5C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493-4E49-B480-3B55C25A7F5C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493-4E49-B480-3B55C25A7F5C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493-4E49-B480-3B55C25A7F5C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493-4E49-B480-3B55C25A7F5C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493-4E49-B480-3B55C25A7F5C}"/>
                </c:ext>
              </c:extLst>
            </c:dLbl>
            <c:dLbl>
              <c:idx val="48"/>
              <c:layout>
                <c:manualLayout>
                  <c:x val="1.6058779347313885E-2"/>
                  <c:y val="0.158324589340193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4493-4E49-B480-3B55C25A7F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11 apr.22'!$I$31:$BE$31</c:f>
              <c:strCache>
                <c:ptCount val="49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8">
                  <c:v>11.04</c:v>
                </c:pt>
              </c:strCache>
            </c:strRef>
          </c:cat>
          <c:val>
            <c:numRef>
              <c:f>'dal 15 gennaio al 11 apr.22'!$I$34:$BE$34</c:f>
              <c:numCache>
                <c:formatCode>General</c:formatCode>
                <c:ptCount val="49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4493-4E49-B480-3B55C25A7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1620331085258788"/>
          <c:w val="0.39378755482506295"/>
          <c:h val="7.2061971563857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6357419319063989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11 apr.22'!$H$17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11 apr.22'!$I$16:$AN$16</c:f>
              <c:strCache>
                <c:ptCount val="3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1">
                  <c:v>11 apr.</c:v>
                </c:pt>
              </c:strCache>
            </c:strRef>
          </c:cat>
          <c:val>
            <c:numRef>
              <c:f>'dal 15 gennaio al 11 apr.22'!$I$17:$AN$17</c:f>
              <c:numCache>
                <c:formatCode>General</c:formatCode>
                <c:ptCount val="32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46-428A-A7FF-7B4EF4A0ED02}"/>
            </c:ext>
          </c:extLst>
        </c:ser>
        <c:ser>
          <c:idx val="1"/>
          <c:order val="1"/>
          <c:tx>
            <c:strRef>
              <c:f>'dal 15 gennaio al 11 apr.22'!$H$18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11 apr.22'!$I$16:$AN$16</c:f>
              <c:strCache>
                <c:ptCount val="3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1">
                  <c:v>11 apr.</c:v>
                </c:pt>
              </c:strCache>
            </c:strRef>
          </c:cat>
          <c:val>
            <c:numRef>
              <c:f>'dal 15 gennaio al 11 apr.22'!$I$18:$AN$18</c:f>
              <c:numCache>
                <c:formatCode>General</c:formatCode>
                <c:ptCount val="32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46-428A-A7FF-7B4EF4A0ED02}"/>
            </c:ext>
          </c:extLst>
        </c:ser>
        <c:ser>
          <c:idx val="2"/>
          <c:order val="2"/>
          <c:tx>
            <c:strRef>
              <c:f>'dal 15 gennaio al 11 apr.22'!$H$19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11 apr.22'!$I$16:$AN$16</c:f>
              <c:strCache>
                <c:ptCount val="3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1">
                  <c:v>11 apr.</c:v>
                </c:pt>
              </c:strCache>
            </c:strRef>
          </c:cat>
          <c:val>
            <c:numRef>
              <c:f>'dal 15 gennaio al 11 apr.22'!$I$19:$AN$19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46-428A-A7FF-7B4EF4A0ED02}"/>
            </c:ext>
          </c:extLst>
        </c:ser>
        <c:ser>
          <c:idx val="3"/>
          <c:order val="3"/>
          <c:tx>
            <c:strRef>
              <c:f>'dal 15 gennaio al 11 apr.22'!$H$20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11 apr.22'!$I$16:$AN$16</c:f>
              <c:strCache>
                <c:ptCount val="3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1">
                  <c:v>11 apr.</c:v>
                </c:pt>
              </c:strCache>
            </c:strRef>
          </c:cat>
          <c:val>
            <c:numRef>
              <c:f>'dal 15 gennaio al 11 apr.22'!$I$20:$AN$20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46-428A-A7FF-7B4EF4A0ED02}"/>
            </c:ext>
          </c:extLst>
        </c:ser>
        <c:ser>
          <c:idx val="4"/>
          <c:order val="4"/>
          <c:tx>
            <c:strRef>
              <c:f>'dal 15 gennaio al 11 apr.22'!$H$21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11 apr.22'!$I$16:$AN$16</c:f>
              <c:strCache>
                <c:ptCount val="3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1">
                  <c:v>11 apr.</c:v>
                </c:pt>
              </c:strCache>
            </c:strRef>
          </c:cat>
          <c:val>
            <c:numRef>
              <c:f>'dal 15 gennaio al 11 apr.22'!$I$21:$AN$21</c:f>
              <c:numCache>
                <c:formatCode>General</c:formatCode>
                <c:ptCount val="32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46-428A-A7FF-7B4EF4A0ED02}"/>
            </c:ext>
          </c:extLst>
        </c:ser>
        <c:ser>
          <c:idx val="5"/>
          <c:order val="5"/>
          <c:tx>
            <c:strRef>
              <c:f>'dal 15 gennaio al 11 apr.22'!$H$22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11 apr.22'!$I$16:$AN$16</c:f>
              <c:strCache>
                <c:ptCount val="3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1">
                  <c:v>11 apr.</c:v>
                </c:pt>
              </c:strCache>
            </c:strRef>
          </c:cat>
          <c:val>
            <c:numRef>
              <c:f>'dal 15 gennaio al 11 apr.22'!$I$22:$AN$22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46-428A-A7FF-7B4EF4A0ED02}"/>
            </c:ext>
          </c:extLst>
        </c:ser>
        <c:ser>
          <c:idx val="6"/>
          <c:order val="6"/>
          <c:tx>
            <c:strRef>
              <c:f>'dal 15 gennaio al 11 apr.22'!$H$23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11 apr.22'!$I$16:$AN$16</c:f>
              <c:strCache>
                <c:ptCount val="3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1">
                  <c:v>11 apr.</c:v>
                </c:pt>
              </c:strCache>
            </c:strRef>
          </c:cat>
          <c:val>
            <c:numRef>
              <c:f>'dal 15 gennaio al 11 apr.22'!$I$23:$AN$23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46-428A-A7FF-7B4EF4A0ED02}"/>
            </c:ext>
          </c:extLst>
        </c:ser>
        <c:ser>
          <c:idx val="7"/>
          <c:order val="7"/>
          <c:tx>
            <c:strRef>
              <c:f>'dal 15 gennaio al 11 apr.22'!$H$24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11 apr.22'!$I$16:$AN$16</c:f>
              <c:strCache>
                <c:ptCount val="3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1">
                  <c:v>11 apr.</c:v>
                </c:pt>
              </c:strCache>
            </c:strRef>
          </c:cat>
          <c:val>
            <c:numRef>
              <c:f>'dal 15 gennaio al 11 apr.22'!$I$24:$AN$24</c:f>
              <c:numCache>
                <c:formatCode>General</c:formatCode>
                <c:ptCount val="32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346-428A-A7FF-7B4EF4A0ED02}"/>
            </c:ext>
          </c:extLst>
        </c:ser>
        <c:ser>
          <c:idx val="8"/>
          <c:order val="8"/>
          <c:tx>
            <c:strRef>
              <c:f>'dal 15 gennaio al 11 apr.22'!$H$25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11 apr.22'!$I$16:$AN$16</c:f>
              <c:strCache>
                <c:ptCount val="3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1">
                  <c:v>11 apr.</c:v>
                </c:pt>
              </c:strCache>
            </c:strRef>
          </c:cat>
          <c:val>
            <c:numRef>
              <c:f>'dal 15 gennaio al 11 apr.22'!$I$25:$AN$25</c:f>
              <c:numCache>
                <c:formatCode>General</c:formatCode>
                <c:ptCount val="32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346-428A-A7FF-7B4EF4A0ED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706983406892279"/>
          <c:y val="0.80675853018372701"/>
          <c:w val="0.74522352285446503"/>
          <c:h val="0.130140845070422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Foglio1!$A$3:$A$33</c:f>
              <c:strCache>
                <c:ptCount val="3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</c:strCache>
            </c:strRef>
          </c:cat>
          <c:val>
            <c:numRef>
              <c:f>Foglio1!$B$3:$B$33</c:f>
              <c:numCache>
                <c:formatCode>General</c:formatCode>
                <c:ptCount val="31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F4-49AF-98DF-58019B40D536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Foglio1!$A$3:$A$33</c:f>
              <c:strCache>
                <c:ptCount val="3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</c:strCache>
            </c:strRef>
          </c:cat>
          <c:val>
            <c:numRef>
              <c:f>Foglio1!$C$3:$C$33</c:f>
              <c:numCache>
                <c:formatCode>General</c:formatCode>
                <c:ptCount val="31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F4-49AF-98DF-58019B40D536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Foglio1!$A$3:$A$33</c:f>
              <c:strCache>
                <c:ptCount val="3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</c:strCache>
            </c:strRef>
          </c:cat>
          <c:val>
            <c:numRef>
              <c:f>Foglio1!$D$3:$D$33</c:f>
              <c:numCache>
                <c:formatCode>General</c:formatCode>
                <c:ptCount val="31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F4-49AF-98DF-58019B40D536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F4-49AF-98DF-58019B40D536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7F4-49AF-98DF-58019B40D536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F4-49AF-98DF-58019B40D536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Foglio1!$A$3:$A$33</c:f>
              <c:strCache>
                <c:ptCount val="3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</c:strCache>
            </c:strRef>
          </c:cat>
          <c:val>
            <c:numRef>
              <c:f>Foglio1!$E$3:$E$33</c:f>
              <c:numCache>
                <c:formatCode>General</c:formatCode>
                <c:ptCount val="31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F4-49AF-98DF-58019B40D5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0.86674</cdr:x>
      <cdr:y>0.39926</cdr:y>
    </cdr:from>
    <cdr:to>
      <cdr:x>0.8902</cdr:x>
      <cdr:y>0.44218</cdr:y>
    </cdr:to>
    <cdr:sp macro="" textlink="">
      <cdr:nvSpPr>
        <cdr:cNvPr id="7" name="CasellaDiTesto 1"/>
        <cdr:cNvSpPr txBox="1"/>
      </cdr:nvSpPr>
      <cdr:spPr>
        <a:xfrm xmlns:a="http://schemas.openxmlformats.org/drawingml/2006/main">
          <a:off x="10139357" y="2517760"/>
          <a:ext cx="274353" cy="270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2000" b="1" dirty="0"/>
            <a:t>253</a:t>
          </a:r>
        </a:p>
      </cdr:txBody>
    </cdr:sp>
  </cdr:relSizeAnchor>
  <cdr:relSizeAnchor xmlns:cdr="http://schemas.openxmlformats.org/drawingml/2006/chartDrawing">
    <cdr:from>
      <cdr:x>0.79871</cdr:x>
      <cdr:y>0.60866</cdr:y>
    </cdr:from>
    <cdr:to>
      <cdr:x>0.82126</cdr:x>
      <cdr:y>0.65235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15159785" y="6688846"/>
          <a:ext cx="428005" cy="4801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124</a:t>
          </a:r>
        </a:p>
      </cdr:txBody>
    </cdr:sp>
  </cdr:relSizeAnchor>
  <cdr:relSizeAnchor xmlns:cdr="http://schemas.openxmlformats.org/drawingml/2006/chartDrawing">
    <cdr:from>
      <cdr:x>0.83187</cdr:x>
      <cdr:y>0.17737</cdr:y>
    </cdr:from>
    <cdr:to>
      <cdr:x>0.86102</cdr:x>
      <cdr:y>0.21916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9731454" y="1118491"/>
          <a:ext cx="341003" cy="2635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 dirty="0"/>
            <a:t>378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11/04/2022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11/04/2022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11/04/2022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11/04/2022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</a:t>
            </a:r>
            <a:r>
              <a:rPr lang="it-IT" sz="2800" b="1" dirty="0" smtClean="0"/>
              <a:t>all’11 </a:t>
            </a:r>
            <a:r>
              <a:rPr lang="it-IT" sz="2800" b="1" dirty="0" smtClean="0"/>
              <a:t>aprile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209629"/>
              </p:ext>
            </p:extLst>
          </p:nvPr>
        </p:nvGraphicFramePr>
        <p:xfrm>
          <a:off x="118864" y="896112"/>
          <a:ext cx="12073134" cy="5929961"/>
        </p:xfrm>
        <a:graphic>
          <a:graphicData uri="http://schemas.openxmlformats.org/drawingml/2006/table">
            <a:tbl>
              <a:tblPr/>
              <a:tblGrid>
                <a:gridCol w="718992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892152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578317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82301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74768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452165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36171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75050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343048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40117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287466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424261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287930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24423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491398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388520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528512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552401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516530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437615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451965">
                  <a:extLst>
                    <a:ext uri="{9D8B030D-6E8A-4147-A177-3AD203B41FA5}">
                      <a16:colId xmlns:a16="http://schemas.microsoft.com/office/drawing/2014/main" val="2590944876"/>
                    </a:ext>
                  </a:extLst>
                </a:gridCol>
                <a:gridCol w="382619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26697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438542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438542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438542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438542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</a:tblGrid>
              <a:tr h="63310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22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feb.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4813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465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597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255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515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558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592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031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0774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0730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</a:t>
            </a:r>
            <a:r>
              <a:rPr lang="it-IT" b="1" dirty="0" smtClean="0"/>
              <a:t>all’11 </a:t>
            </a:r>
            <a:r>
              <a:rPr lang="it-IT" b="1" dirty="0" smtClean="0"/>
              <a:t>aprile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26160"/>
              </p:ext>
            </p:extLst>
          </p:nvPr>
        </p:nvGraphicFramePr>
        <p:xfrm>
          <a:off x="493775" y="552011"/>
          <a:ext cx="11698225" cy="6305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603956" y="248355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</a:t>
            </a:r>
            <a:r>
              <a:rPr lang="it-IT" b="1" dirty="0" smtClean="0"/>
              <a:t>all’11 </a:t>
            </a:r>
            <a:r>
              <a:rPr lang="it-IT" b="1" dirty="0" smtClean="0"/>
              <a:t>aprile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853414"/>
              </p:ext>
            </p:extLst>
          </p:nvPr>
        </p:nvGraphicFramePr>
        <p:xfrm>
          <a:off x="106680" y="1309404"/>
          <a:ext cx="12085319" cy="519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7673031"/>
              </p:ext>
            </p:extLst>
          </p:nvPr>
        </p:nvGraphicFramePr>
        <p:xfrm>
          <a:off x="1379430" y="661786"/>
          <a:ext cx="10457436" cy="6007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427</Words>
  <Application>Microsoft Office PowerPoint</Application>
  <PresentationFormat>Widescreen</PresentationFormat>
  <Paragraphs>298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187</cp:revision>
  <dcterms:created xsi:type="dcterms:W3CDTF">2021-02-16T11:24:19Z</dcterms:created>
  <dcterms:modified xsi:type="dcterms:W3CDTF">2022-04-11T13:20:46Z</dcterms:modified>
</cp:coreProperties>
</file>