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75" d="100"/>
          <a:sy n="75" d="100"/>
        </p:scale>
        <p:origin x="1118" y="25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0.04.20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0.04.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20 apr.22'!$H$32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20 apr.22'!$I$31:$BF$31</c:f>
              <c:strCache>
                <c:ptCount val="50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</c:strCache>
            </c:strRef>
          </c:cat>
          <c:val>
            <c:numRef>
              <c:f>'dal 15 gennaio al 20 apr.22'!$I$32:$BF$32</c:f>
              <c:numCache>
                <c:formatCode>General</c:formatCode>
                <c:ptCount val="50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CB-47BB-B169-9C3E7BB1D206}"/>
            </c:ext>
          </c:extLst>
        </c:ser>
        <c:ser>
          <c:idx val="1"/>
          <c:order val="1"/>
          <c:tx>
            <c:strRef>
              <c:f>'dal 15 gennaio al 20 apr.22'!$H$33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20 apr.22'!$I$31:$BF$31</c:f>
              <c:strCache>
                <c:ptCount val="50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</c:strCache>
            </c:strRef>
          </c:cat>
          <c:val>
            <c:numRef>
              <c:f>'dal 15 gennaio al 20 apr.22'!$I$33:$BF$33</c:f>
              <c:numCache>
                <c:formatCode>General</c:formatCode>
                <c:ptCount val="50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CB-47BB-B169-9C3E7BB1D206}"/>
            </c:ext>
          </c:extLst>
        </c:ser>
        <c:ser>
          <c:idx val="2"/>
          <c:order val="2"/>
          <c:tx>
            <c:strRef>
              <c:f>'dal 15 gennaio al 20 apr.22'!$H$34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-2.6764632245523112E-3"/>
                  <c:y val="3.6980925977271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6CB-47BB-B169-9C3E7BB1D20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CB-47BB-B169-9C3E7BB1D206}"/>
                </c:ext>
              </c:extLst>
            </c:dLbl>
            <c:dLbl>
              <c:idx val="2"/>
              <c:layout>
                <c:manualLayout>
                  <c:x val="2.63431419739401E-8"/>
                  <c:y val="4.96931192819584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029428240016792E-2"/>
                      <c:h val="4.19445051339698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6CB-47BB-B169-9C3E7BB1D20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CB-47BB-B169-9C3E7BB1D20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CB-47BB-B169-9C3E7BB1D20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CB-47BB-B169-9C3E7BB1D20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6CB-47BB-B169-9C3E7BB1D20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86CB-47BB-B169-9C3E7BB1D206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6CB-47BB-B169-9C3E7BB1D206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6CB-47BB-B169-9C3E7BB1D206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6CB-47BB-B169-9C3E7BB1D206}"/>
                </c:ext>
              </c:extLst>
            </c:dLbl>
            <c:dLbl>
              <c:idx val="13"/>
              <c:layout>
                <c:manualLayout>
                  <c:x val="-1.3382316122761571E-3"/>
                  <c:y val="5.3160081092327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6CB-47BB-B169-9C3E7BB1D206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6CB-47BB-B169-9C3E7BB1D206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6CB-47BB-B169-9C3E7BB1D206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6CB-47BB-B169-9C3E7BB1D206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6CB-47BB-B169-9C3E7BB1D206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6CB-47BB-B169-9C3E7BB1D206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6CB-47BB-B169-9C3E7BB1D206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6CB-47BB-B169-9C3E7BB1D206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6CB-47BB-B169-9C3E7BB1D206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6CB-47BB-B169-9C3E7BB1D206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86CB-47BB-B169-9C3E7BB1D206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86CB-47BB-B169-9C3E7BB1D206}"/>
                </c:ext>
              </c:extLst>
            </c:dLbl>
            <c:dLbl>
              <c:idx val="38"/>
              <c:layout>
                <c:manualLayout>
                  <c:x val="6.691158061380785E-3"/>
                  <c:y val="-0.244998634599423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86CB-47BB-B169-9C3E7BB1D206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6CB-47BB-B169-9C3E7BB1D206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6CB-47BB-B169-9C3E7BB1D206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6CB-47BB-B169-9C3E7BB1D206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6CB-47BB-B169-9C3E7BB1D206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6CB-47BB-B169-9C3E7BB1D206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6CB-47BB-B169-9C3E7BB1D2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20 apr.22'!$I$31:$BF$31</c:f>
              <c:strCache>
                <c:ptCount val="50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</c:strCache>
            </c:strRef>
          </c:cat>
          <c:val>
            <c:numRef>
              <c:f>'dal 15 gennaio al 20 apr.22'!$I$34:$BF$34</c:f>
              <c:numCache>
                <c:formatCode>General</c:formatCode>
                <c:ptCount val="50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86CB-47BB-B169-9C3E7BB1D2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34887635656175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20 apr.22'!$H$17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apr.22'!$I$16:$AO$16</c:f>
              <c:strCache>
                <c:ptCount val="3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2">
                  <c:v>20 apr.</c:v>
                </c:pt>
              </c:strCache>
            </c:strRef>
          </c:cat>
          <c:val>
            <c:numRef>
              <c:f>'dal 15 gennaio al 20 apr.22'!$I$17:$AO$17</c:f>
              <c:numCache>
                <c:formatCode>General</c:formatCode>
                <c:ptCount val="33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2E-45FD-9D2D-1F440117D041}"/>
            </c:ext>
          </c:extLst>
        </c:ser>
        <c:ser>
          <c:idx val="1"/>
          <c:order val="1"/>
          <c:tx>
            <c:strRef>
              <c:f>'dal 15 gennaio al 20 apr.22'!$H$18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apr.22'!$I$16:$AO$16</c:f>
              <c:strCache>
                <c:ptCount val="3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2">
                  <c:v>20 apr.</c:v>
                </c:pt>
              </c:strCache>
            </c:strRef>
          </c:cat>
          <c:val>
            <c:numRef>
              <c:f>'dal 15 gennaio al 20 apr.22'!$I$18:$AO$18</c:f>
              <c:numCache>
                <c:formatCode>General</c:formatCode>
                <c:ptCount val="33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2E-45FD-9D2D-1F440117D041}"/>
            </c:ext>
          </c:extLst>
        </c:ser>
        <c:ser>
          <c:idx val="2"/>
          <c:order val="2"/>
          <c:tx>
            <c:strRef>
              <c:f>'dal 15 gennaio al 20 apr.22'!$H$19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apr.22'!$I$16:$AO$16</c:f>
              <c:strCache>
                <c:ptCount val="3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2">
                  <c:v>20 apr.</c:v>
                </c:pt>
              </c:strCache>
            </c:strRef>
          </c:cat>
          <c:val>
            <c:numRef>
              <c:f>'dal 15 gennaio al 20 apr.22'!$I$19:$AO$19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2E-45FD-9D2D-1F440117D041}"/>
            </c:ext>
          </c:extLst>
        </c:ser>
        <c:ser>
          <c:idx val="3"/>
          <c:order val="3"/>
          <c:tx>
            <c:strRef>
              <c:f>'dal 15 gennaio al 20 apr.22'!$H$20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apr.22'!$I$16:$AO$16</c:f>
              <c:strCache>
                <c:ptCount val="3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2">
                  <c:v>20 apr.</c:v>
                </c:pt>
              </c:strCache>
            </c:strRef>
          </c:cat>
          <c:val>
            <c:numRef>
              <c:f>'dal 15 gennaio al 20 apr.22'!$I$20:$AO$20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2E-45FD-9D2D-1F440117D041}"/>
            </c:ext>
          </c:extLst>
        </c:ser>
        <c:ser>
          <c:idx val="4"/>
          <c:order val="4"/>
          <c:tx>
            <c:strRef>
              <c:f>'dal 15 gennaio al 20 apr.22'!$H$21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apr.22'!$I$16:$AO$16</c:f>
              <c:strCache>
                <c:ptCount val="3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2">
                  <c:v>20 apr.</c:v>
                </c:pt>
              </c:strCache>
            </c:strRef>
          </c:cat>
          <c:val>
            <c:numRef>
              <c:f>'dal 15 gennaio al 20 apr.22'!$I$21:$AO$21</c:f>
              <c:numCache>
                <c:formatCode>General</c:formatCode>
                <c:ptCount val="33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2E-45FD-9D2D-1F440117D041}"/>
            </c:ext>
          </c:extLst>
        </c:ser>
        <c:ser>
          <c:idx val="5"/>
          <c:order val="5"/>
          <c:tx>
            <c:strRef>
              <c:f>'dal 15 gennaio al 20 apr.22'!$H$22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apr.22'!$I$16:$AO$16</c:f>
              <c:strCache>
                <c:ptCount val="3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2">
                  <c:v>20 apr.</c:v>
                </c:pt>
              </c:strCache>
            </c:strRef>
          </c:cat>
          <c:val>
            <c:numRef>
              <c:f>'dal 15 gennaio al 20 apr.22'!$I$22:$AO$22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2E-45FD-9D2D-1F440117D041}"/>
            </c:ext>
          </c:extLst>
        </c:ser>
        <c:ser>
          <c:idx val="6"/>
          <c:order val="6"/>
          <c:tx>
            <c:strRef>
              <c:f>'dal 15 gennaio al 20 apr.22'!$H$23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apr.22'!$I$16:$AO$16</c:f>
              <c:strCache>
                <c:ptCount val="3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2">
                  <c:v>20 apr.</c:v>
                </c:pt>
              </c:strCache>
            </c:strRef>
          </c:cat>
          <c:val>
            <c:numRef>
              <c:f>'dal 15 gennaio al 20 apr.22'!$I$23:$AO$23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2E-45FD-9D2D-1F440117D041}"/>
            </c:ext>
          </c:extLst>
        </c:ser>
        <c:ser>
          <c:idx val="7"/>
          <c:order val="7"/>
          <c:tx>
            <c:strRef>
              <c:f>'dal 15 gennaio al 20 apr.22'!$H$24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apr.22'!$I$16:$AO$16</c:f>
              <c:strCache>
                <c:ptCount val="3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2">
                  <c:v>20 apr.</c:v>
                </c:pt>
              </c:strCache>
            </c:strRef>
          </c:cat>
          <c:val>
            <c:numRef>
              <c:f>'dal 15 gennaio al 20 apr.22'!$I$24:$AO$24</c:f>
              <c:numCache>
                <c:formatCode>General</c:formatCode>
                <c:ptCount val="33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A2E-45FD-9D2D-1F440117D041}"/>
            </c:ext>
          </c:extLst>
        </c:ser>
        <c:ser>
          <c:idx val="8"/>
          <c:order val="8"/>
          <c:tx>
            <c:strRef>
              <c:f>'dal 15 gennaio al 20 apr.22'!$H$25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20 apr.22'!$I$16:$AO$16</c:f>
              <c:strCache>
                <c:ptCount val="3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2">
                  <c:v>20 apr.</c:v>
                </c:pt>
              </c:strCache>
            </c:strRef>
          </c:cat>
          <c:val>
            <c:numRef>
              <c:f>'dal 15 gennaio al 20 apr.22'!$I$25:$AO$25</c:f>
              <c:numCache>
                <c:formatCode>General</c:formatCode>
                <c:ptCount val="33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2E-45FD-9D2D-1F440117D0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916319633399072"/>
          <c:y val="0.90535005706010052"/>
          <c:w val="0.80313013929788868"/>
          <c:h val="9.46499429398994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Foglio1!$A$3:$A$35</c:f>
              <c:strCache>
                <c:ptCount val="3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</c:strCache>
            </c:strRef>
          </c:cat>
          <c:val>
            <c:numRef>
              <c:f>Foglio1!$B$3:$B$35</c:f>
              <c:numCache>
                <c:formatCode>General</c:formatCode>
                <c:ptCount val="33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B6-4284-91F9-E9F082BDCB17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Foglio1!$A$3:$A$35</c:f>
              <c:strCache>
                <c:ptCount val="3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</c:strCache>
            </c:strRef>
          </c:cat>
          <c:val>
            <c:numRef>
              <c:f>Foglio1!$C$3:$C$35</c:f>
              <c:numCache>
                <c:formatCode>General</c:formatCode>
                <c:ptCount val="33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B6-4284-91F9-E9F082BDCB17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Foglio1!$A$3:$A$35</c:f>
              <c:strCache>
                <c:ptCount val="3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</c:strCache>
            </c:strRef>
          </c:cat>
          <c:val>
            <c:numRef>
              <c:f>Foglio1!$D$3:$D$35</c:f>
              <c:numCache>
                <c:formatCode>General</c:formatCode>
                <c:ptCount val="33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B6-4284-91F9-E9F082BDCB17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B6-4284-91F9-E9F082BDCB17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9B6-4284-91F9-E9F082BDCB17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B6-4284-91F9-E9F082BDCB17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9B6-4284-91F9-E9F082BDCB17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Foglio1!$A$3:$A$35</c:f>
              <c:strCache>
                <c:ptCount val="3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</c:strCache>
            </c:strRef>
          </c:cat>
          <c:val>
            <c:numRef>
              <c:f>Foglio1!$E$3:$E$35</c:f>
              <c:numCache>
                <c:formatCode>General</c:formatCode>
                <c:ptCount val="33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9B6-4284-91F9-E9F082BDCB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0.84191</cdr:x>
      <cdr:y>0.43585</cdr:y>
    </cdr:from>
    <cdr:to>
      <cdr:x>0.8713</cdr:x>
      <cdr:y>0.47747</cdr:y>
    </cdr:to>
    <cdr:sp macro="" textlink="">
      <cdr:nvSpPr>
        <cdr:cNvPr id="7" name="CasellaDiTesto 1"/>
        <cdr:cNvSpPr txBox="1"/>
      </cdr:nvSpPr>
      <cdr:spPr>
        <a:xfrm xmlns:a="http://schemas.openxmlformats.org/drawingml/2006/main">
          <a:off x="15979709" y="4789742"/>
          <a:ext cx="557830" cy="457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2000" b="1"/>
            <a:t>253</a:t>
          </a:r>
        </a:p>
      </cdr:txBody>
    </cdr:sp>
  </cdr:relSizeAnchor>
  <cdr:relSizeAnchor xmlns:cdr="http://schemas.openxmlformats.org/drawingml/2006/chartDrawing">
    <cdr:from>
      <cdr:x>0.79871</cdr:x>
      <cdr:y>0.60866</cdr:y>
    </cdr:from>
    <cdr:to>
      <cdr:x>0.82126</cdr:x>
      <cdr:y>0.65235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15159785" y="6688846"/>
          <a:ext cx="428005" cy="4801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124</a:t>
          </a:r>
        </a:p>
      </cdr:txBody>
    </cdr:sp>
  </cdr:relSizeAnchor>
  <cdr:relSizeAnchor xmlns:cdr="http://schemas.openxmlformats.org/drawingml/2006/chartDrawing">
    <cdr:from>
      <cdr:x>0.83666</cdr:x>
      <cdr:y>0.21732</cdr:y>
    </cdr:from>
    <cdr:to>
      <cdr:x>0.86581</cdr:x>
      <cdr:y>0.25911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15880085" y="2388229"/>
          <a:ext cx="553275" cy="459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/>
            <a:t>378</a:t>
          </a:r>
        </a:p>
      </cdr:txBody>
    </cdr:sp>
  </cdr:relSizeAnchor>
  <cdr:relSizeAnchor xmlns:cdr="http://schemas.openxmlformats.org/drawingml/2006/chartDrawing">
    <cdr:from>
      <cdr:x>0.89276</cdr:x>
      <cdr:y>0.39969</cdr:y>
    </cdr:from>
    <cdr:to>
      <cdr:x>0.91806</cdr:x>
      <cdr:y>0.44909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6944793" y="4392410"/>
          <a:ext cx="480165" cy="5427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265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</a:t>
            </a:r>
            <a:r>
              <a:rPr lang="it-IT" sz="2800" b="1" dirty="0" smtClean="0"/>
              <a:t>al 20 </a:t>
            </a:r>
            <a:r>
              <a:rPr lang="it-IT" sz="2800" b="1" dirty="0" smtClean="0"/>
              <a:t>aprile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590967"/>
              </p:ext>
            </p:extLst>
          </p:nvPr>
        </p:nvGraphicFramePr>
        <p:xfrm>
          <a:off x="118864" y="896112"/>
          <a:ext cx="12073134" cy="5929961"/>
        </p:xfrm>
        <a:graphic>
          <a:graphicData uri="http://schemas.openxmlformats.org/drawingml/2006/table">
            <a:tbl>
              <a:tblPr/>
              <a:tblGrid>
                <a:gridCol w="693791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860882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558047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65396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58127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436316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34904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8399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331024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28196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277390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409390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277838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20062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474174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374902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509987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533039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498425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422276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436123">
                  <a:extLst>
                    <a:ext uri="{9D8B030D-6E8A-4147-A177-3AD203B41FA5}">
                      <a16:colId xmlns:a16="http://schemas.microsoft.com/office/drawing/2014/main" val="2590944876"/>
                    </a:ext>
                  </a:extLst>
                </a:gridCol>
                <a:gridCol w="369208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15246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423171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423171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423171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423171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  <a:gridCol w="423171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</a:tblGrid>
              <a:tr h="63310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feb.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4813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465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597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255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515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558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592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031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0774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0730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</a:t>
            </a:r>
            <a:r>
              <a:rPr lang="it-IT" b="1" dirty="0" smtClean="0"/>
              <a:t>al 20 </a:t>
            </a:r>
            <a:r>
              <a:rPr lang="it-IT" b="1" dirty="0" smtClean="0"/>
              <a:t>aprile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979362"/>
              </p:ext>
            </p:extLst>
          </p:nvPr>
        </p:nvGraphicFramePr>
        <p:xfrm>
          <a:off x="335280" y="552011"/>
          <a:ext cx="11998960" cy="6305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603956" y="248355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</a:t>
            </a:r>
            <a:r>
              <a:rPr lang="it-IT" b="1" dirty="0" smtClean="0"/>
              <a:t>al 20 </a:t>
            </a:r>
            <a:r>
              <a:rPr lang="it-IT" b="1" dirty="0" smtClean="0"/>
              <a:t>aprile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6168998"/>
              </p:ext>
            </p:extLst>
          </p:nvPr>
        </p:nvGraphicFramePr>
        <p:xfrm>
          <a:off x="429916" y="1309404"/>
          <a:ext cx="11659545" cy="5461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090564"/>
              </p:ext>
            </p:extLst>
          </p:nvPr>
        </p:nvGraphicFramePr>
        <p:xfrm>
          <a:off x="568960" y="325120"/>
          <a:ext cx="10810240" cy="5401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440</Words>
  <Application>Microsoft Office PowerPoint</Application>
  <PresentationFormat>Widescreen</PresentationFormat>
  <Paragraphs>308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193</cp:revision>
  <dcterms:created xsi:type="dcterms:W3CDTF">2021-02-16T11:24:19Z</dcterms:created>
  <dcterms:modified xsi:type="dcterms:W3CDTF">2022-04-20T11:45:59Z</dcterms:modified>
</cp:coreProperties>
</file>