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38B0D"/>
    <a:srgbClr val="F98C07"/>
    <a:srgbClr val="F30DA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le medio 2 - Color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ile medio 2 - Colore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1E4AEA4-8DFA-4A89-87EB-49C32662AFE0}" styleName="Stile medio 2 - Color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Stile medio 2 - Color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0293" autoAdjust="0"/>
    <p:restoredTop sz="94660"/>
  </p:normalViewPr>
  <p:slideViewPr>
    <p:cSldViewPr snapToGrid="0">
      <p:cViewPr varScale="1">
        <p:scale>
          <a:sx n="84" d="100"/>
          <a:sy n="84" d="100"/>
        </p:scale>
        <p:origin x="797" y="8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6.04.2022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aggiornamento%2026.04.2022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Lorenzo\Dropbox\GARANTE%20DETENUTI\Covid%20lazio\covid%20italia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3.8169199591332886E-2"/>
          <c:y val="4.0889049098940318E-2"/>
          <c:w val="0.90140291145877161"/>
          <c:h val="0.82171188672929596"/>
        </c:manualLayout>
      </c:layout>
      <c:areaChart>
        <c:grouping val="stacked"/>
        <c:varyColors val="0"/>
        <c:ser>
          <c:idx val="0"/>
          <c:order val="0"/>
          <c:tx>
            <c:strRef>
              <c:f>'dal 15 gennaio al 20 apr.22'!$H$32</c:f>
              <c:strCache>
                <c:ptCount val="1"/>
                <c:pt idx="0">
                  <c:v>positivi asintomatici o paucisintomatici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'dal 15 gennaio al 20 apr.22'!$I$31:$BG$31</c:f>
              <c:strCache>
                <c:ptCount val="51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50">
                  <c:v>26.04</c:v>
                </c:pt>
              </c:strCache>
            </c:strRef>
          </c:cat>
          <c:val>
            <c:numRef>
              <c:f>'dal 15 gennaio al 20 apr.22'!$I$32:$BG$32</c:f>
              <c:numCache>
                <c:formatCode>General</c:formatCode>
                <c:ptCount val="51"/>
                <c:pt idx="0">
                  <c:v>68</c:v>
                </c:pt>
                <c:pt idx="1">
                  <c:v>47</c:v>
                </c:pt>
                <c:pt idx="2">
                  <c:v>80</c:v>
                </c:pt>
                <c:pt idx="3">
                  <c:v>63</c:v>
                </c:pt>
                <c:pt idx="4">
                  <c:v>47</c:v>
                </c:pt>
                <c:pt idx="5">
                  <c:v>37</c:v>
                </c:pt>
                <c:pt idx="6">
                  <c:v>34</c:v>
                </c:pt>
                <c:pt idx="7">
                  <c:v>42</c:v>
                </c:pt>
                <c:pt idx="8">
                  <c:v>21</c:v>
                </c:pt>
                <c:pt idx="9">
                  <c:v>28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3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133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195</c:v>
                </c:pt>
                <c:pt idx="49">
                  <c:v>265</c:v>
                </c:pt>
                <c:pt idx="50">
                  <c:v>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A48-4FCF-89A8-2DE193F07133}"/>
            </c:ext>
          </c:extLst>
        </c:ser>
        <c:ser>
          <c:idx val="1"/>
          <c:order val="1"/>
          <c:tx>
            <c:strRef>
              <c:f>'dal 15 gennaio al 20 apr.22'!$H$33</c:f>
              <c:strCache>
                <c:ptCount val="1"/>
                <c:pt idx="0">
                  <c:v>ricoverati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'dal 15 gennaio al 20 apr.22'!$I$31:$BG$31</c:f>
              <c:strCache>
                <c:ptCount val="51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50">
                  <c:v>26.04</c:v>
                </c:pt>
              </c:strCache>
            </c:strRef>
          </c:cat>
          <c:val>
            <c:numRef>
              <c:f>'dal 15 gennaio al 20 apr.22'!$I$33:$BG$33</c:f>
              <c:numCache>
                <c:formatCode>General</c:formatCode>
                <c:ptCount val="51"/>
                <c:pt idx="0">
                  <c:v>0</c:v>
                </c:pt>
                <c:pt idx="1">
                  <c:v>4</c:v>
                </c:pt>
                <c:pt idx="2">
                  <c:v>10</c:v>
                </c:pt>
                <c:pt idx="3">
                  <c:v>9</c:v>
                </c:pt>
                <c:pt idx="4">
                  <c:v>8</c:v>
                </c:pt>
                <c:pt idx="5">
                  <c:v>8</c:v>
                </c:pt>
                <c:pt idx="6">
                  <c:v>2</c:v>
                </c:pt>
                <c:pt idx="7">
                  <c:v>1</c:v>
                </c:pt>
                <c:pt idx="8">
                  <c:v>1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43">
                  <c:v>1</c:v>
                </c:pt>
                <c:pt idx="4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6A48-4FCF-89A8-2DE193F07133}"/>
            </c:ext>
          </c:extLst>
        </c:ser>
        <c:ser>
          <c:idx val="2"/>
          <c:order val="2"/>
          <c:tx>
            <c:strRef>
              <c:f>'dal 15 gennaio al 20 apr.22'!$H$34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25400">
              <a:noFill/>
            </a:ln>
            <a:effectLst/>
          </c:spPr>
          <c:dLbls>
            <c:dLbl>
              <c:idx val="0"/>
              <c:layout>
                <c:manualLayout>
                  <c:x val="-2.6764632245523112E-3"/>
                  <c:y val="3.698092597727138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2-6A48-4FCF-89A8-2DE193F07133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6A48-4FCF-89A8-2DE193F07133}"/>
                </c:ext>
              </c:extLst>
            </c:dLbl>
            <c:dLbl>
              <c:idx val="2"/>
              <c:layout>
                <c:manualLayout>
                  <c:x val="2.63431419739401E-8"/>
                  <c:y val="4.969311928195845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2.029428240016792E-2"/>
                      <c:h val="4.1944505133969863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4-6A48-4FCF-89A8-2DE193F07133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6A48-4FCF-89A8-2DE193F07133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6A48-4FCF-89A8-2DE193F07133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6A48-4FCF-89A8-2DE193F07133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8-6A48-4FCF-89A8-2DE193F07133}"/>
                </c:ext>
              </c:extLst>
            </c:dLbl>
            <c:dLbl>
              <c:idx val="7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2400" b="1" i="0" u="none" strike="noStrike" kern="1200" baseline="0">
                      <a:solidFill>
                        <a:sysClr val="windowText" lastClr="000000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9-6A48-4FCF-89A8-2DE193F07133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A-6A48-4FCF-89A8-2DE193F07133}"/>
                </c:ext>
              </c:extLst>
            </c:dLbl>
            <c:dLbl>
              <c:idx val="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6A48-4FCF-89A8-2DE193F07133}"/>
                </c:ext>
              </c:extLst>
            </c:dLbl>
            <c:dLbl>
              <c:idx val="1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C-6A48-4FCF-89A8-2DE193F07133}"/>
                </c:ext>
              </c:extLst>
            </c:dLbl>
            <c:dLbl>
              <c:idx val="13"/>
              <c:layout>
                <c:manualLayout>
                  <c:x val="-1.3382316122761571E-3"/>
                  <c:y val="5.31600810923277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0D-6A48-4FCF-89A8-2DE193F07133}"/>
                </c:ext>
              </c:extLst>
            </c:dLbl>
            <c:dLbl>
              <c:idx val="1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E-6A48-4FCF-89A8-2DE193F07133}"/>
                </c:ext>
              </c:extLst>
            </c:dLbl>
            <c:dLbl>
              <c:idx val="1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6A48-4FCF-89A8-2DE193F07133}"/>
                </c:ext>
              </c:extLst>
            </c:dLbl>
            <c:dLbl>
              <c:idx val="2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0-6A48-4FCF-89A8-2DE193F07133}"/>
                </c:ext>
              </c:extLst>
            </c:dLbl>
            <c:dLbl>
              <c:idx val="2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6A48-4FCF-89A8-2DE193F07133}"/>
                </c:ext>
              </c:extLst>
            </c:dLbl>
            <c:dLbl>
              <c:idx val="2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2-6A48-4FCF-89A8-2DE193F07133}"/>
                </c:ext>
              </c:extLst>
            </c:dLbl>
            <c:dLbl>
              <c:idx val="2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3-6A48-4FCF-89A8-2DE193F07133}"/>
                </c:ext>
              </c:extLst>
            </c:dLbl>
            <c:dLbl>
              <c:idx val="2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4-6A48-4FCF-89A8-2DE193F07133}"/>
                </c:ext>
              </c:extLst>
            </c:dLbl>
            <c:dLbl>
              <c:idx val="2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F-6A48-4FCF-89A8-2DE193F07133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6A48-4FCF-89A8-2DE193F07133}"/>
                </c:ext>
              </c:extLst>
            </c:dLbl>
            <c:dLbl>
              <c:idx val="3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6-6A48-4FCF-89A8-2DE193F07133}"/>
                </c:ext>
              </c:extLst>
            </c:dLbl>
            <c:dLbl>
              <c:idx val="38"/>
              <c:layout>
                <c:manualLayout>
                  <c:x val="6.691158061380785E-3"/>
                  <c:y val="-0.24499863459942353"/>
                </c:manualLayout>
              </c:layout>
              <c:tx>
                <c:rich>
                  <a:bodyPr rot="0" spcFirstLastPara="1" vertOverflow="ellipsis" vert="horz" wrap="square" lIns="38100" tIns="19050" rIns="38100" bIns="19050" anchor="ctr" anchorCtr="1">
                    <a:spAutoFit/>
                  </a:bodyPr>
                  <a:lstStyle/>
                  <a:p>
                    <a:pPr>
                      <a:defRPr sz="1800" b="1" i="0" u="none" strike="noStrike" kern="1200" baseline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+mn-lt"/>
                        <a:ea typeface="+mn-ea"/>
                        <a:cs typeface="+mn-cs"/>
                      </a:defRPr>
                    </a:pPr>
                    <a:r>
                      <a:rPr lang="en-US" sz="1800"/>
                      <a:t>329</a:t>
                    </a:r>
                  </a:p>
                </c:rich>
              </c:tx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1800" b="1" i="0" u="none" strike="noStrike" kern="1200" baseline="0">
                      <a:solidFill>
                        <a:schemeClr val="tx1">
                          <a:lumMod val="75000"/>
                          <a:lumOff val="25000"/>
                        </a:schemeClr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it-IT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/>
                </c:ext>
                <c:ext xmlns:c16="http://schemas.microsoft.com/office/drawing/2014/chart" uri="{C3380CC4-5D6E-409C-BE32-E72D297353CC}">
                  <c16:uniqueId val="{00000017-6A48-4FCF-89A8-2DE193F07133}"/>
                </c:ext>
              </c:extLst>
            </c:dLbl>
            <c:dLbl>
              <c:idx val="4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8-6A48-4FCF-89A8-2DE193F07133}"/>
                </c:ext>
              </c:extLst>
            </c:dLbl>
            <c:dLbl>
              <c:idx val="42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9-6A48-4FCF-89A8-2DE193F07133}"/>
                </c:ext>
              </c:extLst>
            </c:dLbl>
            <c:dLbl>
              <c:idx val="4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A-6A48-4FCF-89A8-2DE193F07133}"/>
                </c:ext>
              </c:extLst>
            </c:dLbl>
            <c:dLbl>
              <c:idx val="4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B-6A48-4FCF-89A8-2DE193F07133}"/>
                </c:ext>
              </c:extLst>
            </c:dLbl>
            <c:dLbl>
              <c:idx val="4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C-6A48-4FCF-89A8-2DE193F07133}"/>
                </c:ext>
              </c:extLst>
            </c:dLbl>
            <c:dLbl>
              <c:idx val="4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D-6A48-4FCF-89A8-2DE193F0713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strRef>
              <c:f>'dal 15 gennaio al 20 apr.22'!$I$31:$BG$31</c:f>
              <c:strCache>
                <c:ptCount val="51"/>
                <c:pt idx="0">
                  <c:v>15.01</c:v>
                </c:pt>
                <c:pt idx="2">
                  <c:v>29.01</c:v>
                </c:pt>
                <c:pt idx="7">
                  <c:v>01.03</c:v>
                </c:pt>
                <c:pt idx="10">
                  <c:v>22.03</c:v>
                </c:pt>
                <c:pt idx="13">
                  <c:v>12.04</c:v>
                </c:pt>
                <c:pt idx="17">
                  <c:v>10.05</c:v>
                </c:pt>
                <c:pt idx="21">
                  <c:v>07.06</c:v>
                </c:pt>
                <c:pt idx="26">
                  <c:v>12.07</c:v>
                </c:pt>
                <c:pt idx="31">
                  <c:v>21.11</c:v>
                </c:pt>
                <c:pt idx="34">
                  <c:v>13.12</c:v>
                </c:pt>
                <c:pt idx="36">
                  <c:v>10.01</c:v>
                </c:pt>
                <c:pt idx="39">
                  <c:v>31.01</c:v>
                </c:pt>
                <c:pt idx="44">
                  <c:v>07.03</c:v>
                </c:pt>
                <c:pt idx="50">
                  <c:v>26.04</c:v>
                </c:pt>
              </c:strCache>
            </c:strRef>
          </c:cat>
          <c:val>
            <c:numRef>
              <c:f>'dal 15 gennaio al 20 apr.22'!$I$34:$BG$34</c:f>
              <c:numCache>
                <c:formatCode>General</c:formatCode>
                <c:ptCount val="51"/>
                <c:pt idx="0">
                  <c:v>68</c:v>
                </c:pt>
                <c:pt idx="1">
                  <c:v>51</c:v>
                </c:pt>
                <c:pt idx="2">
                  <c:v>90</c:v>
                </c:pt>
                <c:pt idx="3">
                  <c:v>72</c:v>
                </c:pt>
                <c:pt idx="4">
                  <c:v>55</c:v>
                </c:pt>
                <c:pt idx="5">
                  <c:v>45</c:v>
                </c:pt>
                <c:pt idx="6">
                  <c:v>36</c:v>
                </c:pt>
                <c:pt idx="7">
                  <c:v>43</c:v>
                </c:pt>
                <c:pt idx="8">
                  <c:v>22</c:v>
                </c:pt>
                <c:pt idx="9">
                  <c:v>29</c:v>
                </c:pt>
                <c:pt idx="10">
                  <c:v>19</c:v>
                </c:pt>
                <c:pt idx="11">
                  <c:v>39</c:v>
                </c:pt>
                <c:pt idx="12">
                  <c:v>84</c:v>
                </c:pt>
                <c:pt idx="13">
                  <c:v>89</c:v>
                </c:pt>
                <c:pt idx="14">
                  <c:v>77</c:v>
                </c:pt>
                <c:pt idx="15">
                  <c:v>52</c:v>
                </c:pt>
                <c:pt idx="16">
                  <c:v>40</c:v>
                </c:pt>
                <c:pt idx="17">
                  <c:v>17</c:v>
                </c:pt>
                <c:pt idx="18">
                  <c:v>8</c:v>
                </c:pt>
                <c:pt idx="19">
                  <c:v>18</c:v>
                </c:pt>
                <c:pt idx="20">
                  <c:v>16</c:v>
                </c:pt>
                <c:pt idx="21">
                  <c:v>15</c:v>
                </c:pt>
                <c:pt idx="22">
                  <c:v>11</c:v>
                </c:pt>
                <c:pt idx="23">
                  <c:v>3</c:v>
                </c:pt>
                <c:pt idx="24">
                  <c:v>2</c:v>
                </c:pt>
                <c:pt idx="25">
                  <c:v>1</c:v>
                </c:pt>
                <c:pt idx="26">
                  <c:v>1</c:v>
                </c:pt>
                <c:pt idx="27">
                  <c:v>0</c:v>
                </c:pt>
                <c:pt idx="28">
                  <c:v>0</c:v>
                </c:pt>
                <c:pt idx="29">
                  <c:v>0</c:v>
                </c:pt>
                <c:pt idx="30">
                  <c:v>0</c:v>
                </c:pt>
                <c:pt idx="31">
                  <c:v>8</c:v>
                </c:pt>
                <c:pt idx="32">
                  <c:v>2</c:v>
                </c:pt>
                <c:pt idx="33">
                  <c:v>1</c:v>
                </c:pt>
                <c:pt idx="34">
                  <c:v>1</c:v>
                </c:pt>
                <c:pt idx="35">
                  <c:v>4</c:v>
                </c:pt>
                <c:pt idx="36">
                  <c:v>16</c:v>
                </c:pt>
                <c:pt idx="37">
                  <c:v>35</c:v>
                </c:pt>
                <c:pt idx="38">
                  <c:v>124</c:v>
                </c:pt>
                <c:pt idx="39">
                  <c:v>329</c:v>
                </c:pt>
                <c:pt idx="40">
                  <c:v>251</c:v>
                </c:pt>
                <c:pt idx="41">
                  <c:v>182</c:v>
                </c:pt>
                <c:pt idx="42">
                  <c:v>195</c:v>
                </c:pt>
                <c:pt idx="43">
                  <c:v>134</c:v>
                </c:pt>
                <c:pt idx="44">
                  <c:v>216</c:v>
                </c:pt>
                <c:pt idx="45">
                  <c:v>378</c:v>
                </c:pt>
                <c:pt idx="46">
                  <c:v>253</c:v>
                </c:pt>
                <c:pt idx="47">
                  <c:v>208</c:v>
                </c:pt>
                <c:pt idx="48">
                  <c:v>196</c:v>
                </c:pt>
                <c:pt idx="49">
                  <c:v>265</c:v>
                </c:pt>
                <c:pt idx="50">
                  <c:v>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E-6A48-4FCF-89A8-2DE193F0713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209943040"/>
        <c:axId val="219604672"/>
      </c:areaChart>
      <c:catAx>
        <c:axId val="20994304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1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219604672"/>
        <c:crosses val="autoZero"/>
        <c:auto val="1"/>
        <c:lblAlgn val="ctr"/>
        <c:lblOffset val="100"/>
        <c:noMultiLvlLbl val="0"/>
      </c:catAx>
      <c:valAx>
        <c:axId val="219604672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3040"/>
        <c:crosses val="autoZero"/>
        <c:crossBetween val="midCat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764655499644744"/>
          <c:y val="0.94842665244777857"/>
          <c:w val="0.39378755482506295"/>
          <c:h val="3.9838665605505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zero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6.0383928516116311E-3"/>
          <c:y val="0"/>
          <c:w val="0.97747210972063525"/>
          <c:h val="0.70910283941780017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'dal 15 gennaio al 20 apr.22'!$H$17</c:f>
              <c:strCache>
                <c:ptCount val="1"/>
                <c:pt idx="0">
                  <c:v>Regina Coeli </c:v>
                </c:pt>
              </c:strCache>
            </c:strRef>
          </c:tx>
          <c:spPr>
            <a:solidFill>
              <a:srgbClr val="C00000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apr.22'!$I$16:$AP$16</c:f>
              <c:strCache>
                <c:ptCount val="3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 apr.</c:v>
                </c:pt>
              </c:strCache>
            </c:strRef>
          </c:cat>
          <c:val>
            <c:numRef>
              <c:f>'dal 15 gennaio al 20 apr.22'!$I$17:$AP$17</c:f>
              <c:numCache>
                <c:formatCode>General</c:formatCode>
                <c:ptCount val="34"/>
                <c:pt idx="0">
                  <c:v>14</c:v>
                </c:pt>
                <c:pt idx="1">
                  <c:v>3</c:v>
                </c:pt>
                <c:pt idx="2">
                  <c:v>1</c:v>
                </c:pt>
                <c:pt idx="3">
                  <c:v>0</c:v>
                </c:pt>
                <c:pt idx="4">
                  <c:v>10</c:v>
                </c:pt>
                <c:pt idx="5">
                  <c:v>3</c:v>
                </c:pt>
                <c:pt idx="6">
                  <c:v>6</c:v>
                </c:pt>
                <c:pt idx="7">
                  <c:v>0</c:v>
                </c:pt>
                <c:pt idx="8">
                  <c:v>0</c:v>
                </c:pt>
                <c:pt idx="9">
                  <c:v>1</c:v>
                </c:pt>
                <c:pt idx="10">
                  <c:v>1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1</c:v>
                </c:pt>
                <c:pt idx="20">
                  <c:v>10</c:v>
                </c:pt>
                <c:pt idx="21">
                  <c:v>61</c:v>
                </c:pt>
                <c:pt idx="22">
                  <c:v>219</c:v>
                </c:pt>
                <c:pt idx="23">
                  <c:v>155</c:v>
                </c:pt>
                <c:pt idx="24">
                  <c:v>76</c:v>
                </c:pt>
                <c:pt idx="25">
                  <c:v>20</c:v>
                </c:pt>
                <c:pt idx="26">
                  <c:v>5</c:v>
                </c:pt>
                <c:pt idx="27">
                  <c:v>2</c:v>
                </c:pt>
                <c:pt idx="28">
                  <c:v>6</c:v>
                </c:pt>
                <c:pt idx="29">
                  <c:v>2</c:v>
                </c:pt>
                <c:pt idx="30">
                  <c:v>32</c:v>
                </c:pt>
                <c:pt idx="31">
                  <c:v>133</c:v>
                </c:pt>
                <c:pt idx="32">
                  <c:v>211</c:v>
                </c:pt>
                <c:pt idx="33">
                  <c:v>240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61A-4724-AE85-CCFC39898072}"/>
            </c:ext>
          </c:extLst>
        </c:ser>
        <c:ser>
          <c:idx val="1"/>
          <c:order val="1"/>
          <c:tx>
            <c:strRef>
              <c:f>'dal 15 gennaio al 20 apr.22'!$H$18</c:f>
              <c:strCache>
                <c:ptCount val="1"/>
                <c:pt idx="0">
                  <c:v>Rebibbia (4 II.PP.)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apr.22'!$I$16:$AP$16</c:f>
              <c:strCache>
                <c:ptCount val="3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 apr.</c:v>
                </c:pt>
              </c:strCache>
            </c:strRef>
          </c:cat>
          <c:val>
            <c:numRef>
              <c:f>'dal 15 gennaio al 20 apr.22'!$I$18:$AP$18</c:f>
              <c:numCache>
                <c:formatCode>General</c:formatCode>
                <c:ptCount val="34"/>
                <c:pt idx="0">
                  <c:v>46</c:v>
                </c:pt>
                <c:pt idx="1">
                  <c:v>83</c:v>
                </c:pt>
                <c:pt idx="2">
                  <c:v>41</c:v>
                </c:pt>
                <c:pt idx="3">
                  <c:v>17</c:v>
                </c:pt>
                <c:pt idx="4">
                  <c:v>3</c:v>
                </c:pt>
                <c:pt idx="5">
                  <c:v>34</c:v>
                </c:pt>
                <c:pt idx="6">
                  <c:v>71</c:v>
                </c:pt>
                <c:pt idx="7">
                  <c:v>40</c:v>
                </c:pt>
                <c:pt idx="8">
                  <c:v>14</c:v>
                </c:pt>
                <c:pt idx="9">
                  <c:v>16</c:v>
                </c:pt>
                <c:pt idx="10">
                  <c:v>14</c:v>
                </c:pt>
                <c:pt idx="11">
                  <c:v>3</c:v>
                </c:pt>
                <c:pt idx="12">
                  <c:v>0</c:v>
                </c:pt>
                <c:pt idx="14">
                  <c:v>2</c:v>
                </c:pt>
                <c:pt idx="15">
                  <c:v>4</c:v>
                </c:pt>
                <c:pt idx="16">
                  <c:v>1</c:v>
                </c:pt>
                <c:pt idx="17">
                  <c:v>1</c:v>
                </c:pt>
                <c:pt idx="18">
                  <c:v>2</c:v>
                </c:pt>
                <c:pt idx="19">
                  <c:v>12</c:v>
                </c:pt>
                <c:pt idx="20">
                  <c:v>23</c:v>
                </c:pt>
                <c:pt idx="21">
                  <c:v>40</c:v>
                </c:pt>
                <c:pt idx="22">
                  <c:v>70</c:v>
                </c:pt>
                <c:pt idx="23">
                  <c:v>47</c:v>
                </c:pt>
                <c:pt idx="24">
                  <c:v>37</c:v>
                </c:pt>
                <c:pt idx="25">
                  <c:v>34</c:v>
                </c:pt>
                <c:pt idx="26">
                  <c:v>48</c:v>
                </c:pt>
                <c:pt idx="27">
                  <c:v>147</c:v>
                </c:pt>
                <c:pt idx="28">
                  <c:v>239</c:v>
                </c:pt>
                <c:pt idx="29">
                  <c:v>141</c:v>
                </c:pt>
                <c:pt idx="30">
                  <c:v>100</c:v>
                </c:pt>
                <c:pt idx="31">
                  <c:v>38</c:v>
                </c:pt>
                <c:pt idx="32">
                  <c:v>22</c:v>
                </c:pt>
                <c:pt idx="33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61A-4724-AE85-CCFC39898072}"/>
            </c:ext>
          </c:extLst>
        </c:ser>
        <c:ser>
          <c:idx val="2"/>
          <c:order val="2"/>
          <c:tx>
            <c:strRef>
              <c:f>'dal 15 gennaio al 20 apr.22'!$H$19</c:f>
              <c:strCache>
                <c:ptCount val="1"/>
                <c:pt idx="0">
                  <c:v>Civitavecchia (2 II.PP.)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apr.22'!$I$16:$AP$16</c:f>
              <c:strCache>
                <c:ptCount val="3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 apr.</c:v>
                </c:pt>
              </c:strCache>
            </c:strRef>
          </c:cat>
          <c:val>
            <c:numRef>
              <c:f>'dal 15 gennaio al 20 apr.22'!$I$19:$AP$19</c:f>
              <c:numCache>
                <c:formatCode>General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</c:v>
                </c:pt>
                <c:pt idx="4">
                  <c:v>0</c:v>
                </c:pt>
                <c:pt idx="5">
                  <c:v>2</c:v>
                </c:pt>
                <c:pt idx="6">
                  <c:v>11</c:v>
                </c:pt>
                <c:pt idx="7">
                  <c:v>11</c:v>
                </c:pt>
                <c:pt idx="8">
                  <c:v>1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1</c:v>
                </c:pt>
                <c:pt idx="15">
                  <c:v>2</c:v>
                </c:pt>
                <c:pt idx="16">
                  <c:v>0</c:v>
                </c:pt>
                <c:pt idx="18">
                  <c:v>1</c:v>
                </c:pt>
                <c:pt idx="19">
                  <c:v>1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4</c:v>
                </c:pt>
                <c:pt idx="24">
                  <c:v>23</c:v>
                </c:pt>
                <c:pt idx="25">
                  <c:v>57</c:v>
                </c:pt>
                <c:pt idx="26">
                  <c:v>15</c:v>
                </c:pt>
                <c:pt idx="27">
                  <c:v>4</c:v>
                </c:pt>
                <c:pt idx="28">
                  <c:v>14</c:v>
                </c:pt>
                <c:pt idx="29">
                  <c:v>35</c:v>
                </c:pt>
                <c:pt idx="30">
                  <c:v>40</c:v>
                </c:pt>
                <c:pt idx="31">
                  <c:v>9</c:v>
                </c:pt>
                <c:pt idx="32">
                  <c:v>0</c:v>
                </c:pt>
                <c:pt idx="33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61A-4724-AE85-CCFC39898072}"/>
            </c:ext>
          </c:extLst>
        </c:ser>
        <c:ser>
          <c:idx val="3"/>
          <c:order val="3"/>
          <c:tx>
            <c:strRef>
              <c:f>'dal 15 gennaio al 20 apr.22'!$H$20</c:f>
              <c:strCache>
                <c:ptCount val="1"/>
                <c:pt idx="0">
                  <c:v>Velletri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apr.22'!$I$16:$AP$16</c:f>
              <c:strCache>
                <c:ptCount val="3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 apr.</c:v>
                </c:pt>
              </c:strCache>
            </c:strRef>
          </c:cat>
          <c:val>
            <c:numRef>
              <c:f>'dal 15 gennaio al 20 apr.22'!$I$20:$AP$20</c:f>
              <c:numCache>
                <c:formatCode>General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1</c:v>
                </c:pt>
                <c:pt idx="19">
                  <c:v>0</c:v>
                </c:pt>
                <c:pt idx="20">
                  <c:v>1</c:v>
                </c:pt>
                <c:pt idx="21">
                  <c:v>2</c:v>
                </c:pt>
                <c:pt idx="22">
                  <c:v>2</c:v>
                </c:pt>
                <c:pt idx="23">
                  <c:v>5</c:v>
                </c:pt>
                <c:pt idx="24">
                  <c:v>14</c:v>
                </c:pt>
                <c:pt idx="25">
                  <c:v>22</c:v>
                </c:pt>
                <c:pt idx="26">
                  <c:v>13</c:v>
                </c:pt>
                <c:pt idx="27">
                  <c:v>13</c:v>
                </c:pt>
                <c:pt idx="28">
                  <c:v>5</c:v>
                </c:pt>
                <c:pt idx="29">
                  <c:v>1</c:v>
                </c:pt>
                <c:pt idx="30">
                  <c:v>2</c:v>
                </c:pt>
                <c:pt idx="31">
                  <c:v>0</c:v>
                </c:pt>
                <c:pt idx="32">
                  <c:v>0</c:v>
                </c:pt>
                <c:pt idx="3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61A-4724-AE85-CCFC39898072}"/>
            </c:ext>
          </c:extLst>
        </c:ser>
        <c:ser>
          <c:idx val="4"/>
          <c:order val="4"/>
          <c:tx>
            <c:strRef>
              <c:f>'dal 15 gennaio al 20 apr.22'!$H$21</c:f>
              <c:strCache>
                <c:ptCount val="1"/>
                <c:pt idx="0">
                  <c:v>Frosinone/Cassino/Paliano: (3 II.PP.)</c:v>
                </c:pt>
              </c:strCache>
            </c:strRef>
          </c:tx>
          <c:spPr>
            <a:solidFill>
              <a:schemeClr val="accent6">
                <a:lumMod val="75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apr.22'!$I$16:$AP$16</c:f>
              <c:strCache>
                <c:ptCount val="3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 apr.</c:v>
                </c:pt>
              </c:strCache>
            </c:strRef>
          </c:cat>
          <c:val>
            <c:numRef>
              <c:f>'dal 15 gennaio al 20 apr.22'!$I$21:$AP$21</c:f>
              <c:numCache>
                <c:formatCode>General</c:formatCode>
                <c:ptCount val="34"/>
                <c:pt idx="0">
                  <c:v>5</c:v>
                </c:pt>
                <c:pt idx="1">
                  <c:v>1</c:v>
                </c:pt>
                <c:pt idx="2">
                  <c:v>1</c:v>
                </c:pt>
                <c:pt idx="3">
                  <c:v>4</c:v>
                </c:pt>
                <c:pt idx="4">
                  <c:v>2</c:v>
                </c:pt>
                <c:pt idx="5">
                  <c:v>0</c:v>
                </c:pt>
                <c:pt idx="6">
                  <c:v>0</c:v>
                </c:pt>
                <c:pt idx="7">
                  <c:v>1</c:v>
                </c:pt>
                <c:pt idx="8">
                  <c:v>0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20</c:v>
                </c:pt>
                <c:pt idx="22">
                  <c:v>35</c:v>
                </c:pt>
                <c:pt idx="23">
                  <c:v>32</c:v>
                </c:pt>
                <c:pt idx="24">
                  <c:v>7</c:v>
                </c:pt>
                <c:pt idx="25">
                  <c:v>3</c:v>
                </c:pt>
                <c:pt idx="26">
                  <c:v>1</c:v>
                </c:pt>
                <c:pt idx="27">
                  <c:v>1</c:v>
                </c:pt>
                <c:pt idx="28">
                  <c:v>5</c:v>
                </c:pt>
                <c:pt idx="29">
                  <c:v>3</c:v>
                </c:pt>
                <c:pt idx="30">
                  <c:v>2</c:v>
                </c:pt>
                <c:pt idx="31">
                  <c:v>1</c:v>
                </c:pt>
                <c:pt idx="32">
                  <c:v>28</c:v>
                </c:pt>
                <c:pt idx="33">
                  <c:v>40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461A-4724-AE85-CCFC39898072}"/>
            </c:ext>
          </c:extLst>
        </c:ser>
        <c:ser>
          <c:idx val="5"/>
          <c:order val="5"/>
          <c:tx>
            <c:strRef>
              <c:f>'dal 15 gennaio al 20 apr.22'!$H$22</c:f>
              <c:strCache>
                <c:ptCount val="1"/>
                <c:pt idx="0">
                  <c:v>Latina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'dal 15 gennaio al 20 apr.22'!$I$16:$AP$16</c:f>
              <c:strCache>
                <c:ptCount val="3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 apr.</c:v>
                </c:pt>
              </c:strCache>
            </c:strRef>
          </c:cat>
          <c:val>
            <c:numRef>
              <c:f>'dal 15 gennaio al 20 apr.22'!$I$22:$AP$22</c:f>
              <c:numCache>
                <c:formatCode>General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1</c:v>
                </c:pt>
                <c:pt idx="22">
                  <c:v>2</c:v>
                </c:pt>
                <c:pt idx="23">
                  <c:v>6</c:v>
                </c:pt>
                <c:pt idx="24">
                  <c:v>5</c:v>
                </c:pt>
                <c:pt idx="25">
                  <c:v>0</c:v>
                </c:pt>
                <c:pt idx="26">
                  <c:v>0</c:v>
                </c:pt>
                <c:pt idx="27">
                  <c:v>1</c:v>
                </c:pt>
                <c:pt idx="28">
                  <c:v>3</c:v>
                </c:pt>
                <c:pt idx="29">
                  <c:v>0</c:v>
                </c:pt>
                <c:pt idx="30">
                  <c:v>0</c:v>
                </c:pt>
                <c:pt idx="31">
                  <c:v>1</c:v>
                </c:pt>
                <c:pt idx="32">
                  <c:v>0</c:v>
                </c:pt>
                <c:pt idx="33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5-461A-4724-AE85-CCFC39898072}"/>
            </c:ext>
          </c:extLst>
        </c:ser>
        <c:ser>
          <c:idx val="6"/>
          <c:order val="6"/>
          <c:tx>
            <c:strRef>
              <c:f>'dal 15 gennaio al 20 apr.22'!$H$23</c:f>
              <c:strCache>
                <c:ptCount val="1"/>
                <c:pt idx="0">
                  <c:v>Rieti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apr.22'!$I$16:$AP$16</c:f>
              <c:strCache>
                <c:ptCount val="3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 apr.</c:v>
                </c:pt>
              </c:strCache>
            </c:strRef>
          </c:cat>
          <c:val>
            <c:numRef>
              <c:f>'dal 15 gennaio al 20 apr.22'!$I$23:$AP$23</c:f>
              <c:numCache>
                <c:formatCode>General</c:formatCode>
                <c:ptCount val="34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20</c:v>
                </c:pt>
                <c:pt idx="4">
                  <c:v>14</c:v>
                </c:pt>
                <c:pt idx="5">
                  <c:v>0</c:v>
                </c:pt>
                <c:pt idx="6">
                  <c:v>1</c:v>
                </c:pt>
                <c:pt idx="7">
                  <c:v>0</c:v>
                </c:pt>
                <c:pt idx="8">
                  <c:v>2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1</c:v>
                </c:pt>
                <c:pt idx="14">
                  <c:v>0</c:v>
                </c:pt>
                <c:pt idx="15">
                  <c:v>0</c:v>
                </c:pt>
                <c:pt idx="16">
                  <c:v>0</c:v>
                </c:pt>
                <c:pt idx="17">
                  <c:v>0</c:v>
                </c:pt>
                <c:pt idx="18">
                  <c:v>0</c:v>
                </c:pt>
                <c:pt idx="19">
                  <c:v>0</c:v>
                </c:pt>
                <c:pt idx="20">
                  <c:v>0</c:v>
                </c:pt>
                <c:pt idx="21">
                  <c:v>0</c:v>
                </c:pt>
                <c:pt idx="22">
                  <c:v>0</c:v>
                </c:pt>
                <c:pt idx="23">
                  <c:v>0</c:v>
                </c:pt>
                <c:pt idx="24">
                  <c:v>18</c:v>
                </c:pt>
                <c:pt idx="25">
                  <c:v>57</c:v>
                </c:pt>
                <c:pt idx="26">
                  <c:v>52</c:v>
                </c:pt>
                <c:pt idx="27">
                  <c:v>48</c:v>
                </c:pt>
                <c:pt idx="28">
                  <c:v>101</c:v>
                </c:pt>
                <c:pt idx="29">
                  <c:v>54</c:v>
                </c:pt>
                <c:pt idx="30">
                  <c:v>15</c:v>
                </c:pt>
                <c:pt idx="31">
                  <c:v>1</c:v>
                </c:pt>
                <c:pt idx="32">
                  <c:v>2</c:v>
                </c:pt>
                <c:pt idx="3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461A-4724-AE85-CCFC39898072}"/>
            </c:ext>
          </c:extLst>
        </c:ser>
        <c:ser>
          <c:idx val="7"/>
          <c:order val="7"/>
          <c:tx>
            <c:strRef>
              <c:f>'dal 15 gennaio al 20 apr.22'!$H$24</c:f>
              <c:strCache>
                <c:ptCount val="1"/>
                <c:pt idx="0">
                  <c:v>Viterbo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strRef>
              <c:f>'dal 15 gennaio al 20 apr.22'!$I$16:$AP$16</c:f>
              <c:strCache>
                <c:ptCount val="3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 apr.</c:v>
                </c:pt>
              </c:strCache>
            </c:strRef>
          </c:cat>
          <c:val>
            <c:numRef>
              <c:f>'dal 15 gennaio al 20 apr.22'!$I$24:$AP$24</c:f>
              <c:numCache>
                <c:formatCode>General</c:formatCode>
                <c:ptCount val="34"/>
                <c:pt idx="0">
                  <c:v>3</c:v>
                </c:pt>
                <c:pt idx="1">
                  <c:v>3</c:v>
                </c:pt>
                <c:pt idx="2">
                  <c:v>2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0</c:v>
                </c:pt>
                <c:pt idx="9">
                  <c:v>0</c:v>
                </c:pt>
                <c:pt idx="10">
                  <c:v>0</c:v>
                </c:pt>
                <c:pt idx="11">
                  <c:v>0</c:v>
                </c:pt>
                <c:pt idx="12">
                  <c:v>0</c:v>
                </c:pt>
                <c:pt idx="14">
                  <c:v>0</c:v>
                </c:pt>
                <c:pt idx="15">
                  <c:v>1</c:v>
                </c:pt>
                <c:pt idx="16">
                  <c:v>1</c:v>
                </c:pt>
                <c:pt idx="17">
                  <c:v>0</c:v>
                </c:pt>
                <c:pt idx="18">
                  <c:v>0</c:v>
                </c:pt>
                <c:pt idx="19">
                  <c:v>2</c:v>
                </c:pt>
                <c:pt idx="20">
                  <c:v>1</c:v>
                </c:pt>
                <c:pt idx="21">
                  <c:v>0</c:v>
                </c:pt>
                <c:pt idx="22">
                  <c:v>1</c:v>
                </c:pt>
                <c:pt idx="23">
                  <c:v>2</c:v>
                </c:pt>
                <c:pt idx="24">
                  <c:v>2</c:v>
                </c:pt>
                <c:pt idx="25">
                  <c:v>2</c:v>
                </c:pt>
                <c:pt idx="26">
                  <c:v>0</c:v>
                </c:pt>
                <c:pt idx="27">
                  <c:v>0</c:v>
                </c:pt>
                <c:pt idx="28">
                  <c:v>5</c:v>
                </c:pt>
                <c:pt idx="29">
                  <c:v>17</c:v>
                </c:pt>
                <c:pt idx="30">
                  <c:v>17</c:v>
                </c:pt>
                <c:pt idx="31">
                  <c:v>13</c:v>
                </c:pt>
                <c:pt idx="32">
                  <c:v>2</c:v>
                </c:pt>
                <c:pt idx="33">
                  <c:v>21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461A-4724-AE85-CCFC39898072}"/>
            </c:ext>
          </c:extLst>
        </c:ser>
        <c:ser>
          <c:idx val="8"/>
          <c:order val="8"/>
          <c:tx>
            <c:strRef>
              <c:f>'dal 15 gennaio al 20 apr.22'!$H$25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'dal 15 gennaio al 20 apr.22'!$I$16:$AP$16</c:f>
              <c:strCache>
                <c:ptCount val="34"/>
                <c:pt idx="0">
                  <c:v>15
 gen</c:v>
                </c:pt>
                <c:pt idx="3">
                  <c:v>1 
mar</c:v>
                </c:pt>
                <c:pt idx="5">
                  <c:v>29 
mar</c:v>
                </c:pt>
                <c:pt idx="8">
                  <c:v>10 
mag</c:v>
                </c:pt>
                <c:pt idx="10">
                  <c:v>7 
giu</c:v>
                </c:pt>
                <c:pt idx="12">
                  <c:v>12
lug</c:v>
                </c:pt>
                <c:pt idx="15">
                  <c:v> 22 nov.</c:v>
                </c:pt>
                <c:pt idx="18">
                  <c:v>27 dic.</c:v>
                </c:pt>
                <c:pt idx="22">
                  <c:v>31 genn.</c:v>
                </c:pt>
                <c:pt idx="25">
                  <c:v>21 feb.</c:v>
                </c:pt>
                <c:pt idx="28">
                  <c:v>21 mar</c:v>
                </c:pt>
                <c:pt idx="33">
                  <c:v>26 apr.</c:v>
                </c:pt>
              </c:strCache>
            </c:strRef>
          </c:cat>
          <c:val>
            <c:numRef>
              <c:f>'dal 15 gennaio al 20 apr.22'!$I$25:$AP$25</c:f>
              <c:numCache>
                <c:formatCode>General</c:formatCode>
                <c:ptCount val="34"/>
                <c:pt idx="0">
                  <c:v>68</c:v>
                </c:pt>
                <c:pt idx="1">
                  <c:v>90</c:v>
                </c:pt>
                <c:pt idx="2">
                  <c:v>45</c:v>
                </c:pt>
                <c:pt idx="3">
                  <c:v>43</c:v>
                </c:pt>
                <c:pt idx="4">
                  <c:v>29</c:v>
                </c:pt>
                <c:pt idx="5">
                  <c:v>39</c:v>
                </c:pt>
                <c:pt idx="6">
                  <c:v>89</c:v>
                </c:pt>
                <c:pt idx="7">
                  <c:v>52</c:v>
                </c:pt>
                <c:pt idx="8">
                  <c:v>17</c:v>
                </c:pt>
                <c:pt idx="9">
                  <c:v>18</c:v>
                </c:pt>
                <c:pt idx="10">
                  <c:v>15</c:v>
                </c:pt>
                <c:pt idx="11">
                  <c:v>3</c:v>
                </c:pt>
                <c:pt idx="12">
                  <c:v>1</c:v>
                </c:pt>
                <c:pt idx="14">
                  <c:v>3</c:v>
                </c:pt>
                <c:pt idx="15">
                  <c:v>8</c:v>
                </c:pt>
                <c:pt idx="16">
                  <c:v>2</c:v>
                </c:pt>
                <c:pt idx="17">
                  <c:v>1</c:v>
                </c:pt>
                <c:pt idx="18">
                  <c:v>4</c:v>
                </c:pt>
                <c:pt idx="19">
                  <c:v>16</c:v>
                </c:pt>
                <c:pt idx="20">
                  <c:v>35</c:v>
                </c:pt>
                <c:pt idx="21">
                  <c:v>124</c:v>
                </c:pt>
                <c:pt idx="22">
                  <c:v>329</c:v>
                </c:pt>
                <c:pt idx="23">
                  <c:v>251</c:v>
                </c:pt>
                <c:pt idx="24">
                  <c:v>182</c:v>
                </c:pt>
                <c:pt idx="25">
                  <c:v>195</c:v>
                </c:pt>
                <c:pt idx="26">
                  <c:v>134</c:v>
                </c:pt>
                <c:pt idx="27">
                  <c:v>216</c:v>
                </c:pt>
                <c:pt idx="28">
                  <c:v>378</c:v>
                </c:pt>
                <c:pt idx="29">
                  <c:v>253</c:v>
                </c:pt>
                <c:pt idx="30">
                  <c:v>208</c:v>
                </c:pt>
                <c:pt idx="31">
                  <c:v>196</c:v>
                </c:pt>
                <c:pt idx="32">
                  <c:v>265</c:v>
                </c:pt>
                <c:pt idx="33">
                  <c:v>315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461A-4724-AE85-CCFC3989807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209942528"/>
        <c:axId val="145325376"/>
      </c:barChart>
      <c:catAx>
        <c:axId val="2099425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400" b="1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45325376"/>
        <c:crosses val="autoZero"/>
        <c:auto val="1"/>
        <c:lblAlgn val="ctr"/>
        <c:lblOffset val="100"/>
        <c:noMultiLvlLbl val="0"/>
      </c:catAx>
      <c:valAx>
        <c:axId val="145325376"/>
        <c:scaling>
          <c:orientation val="minMax"/>
          <c:max val="5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099425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3434441567532879"/>
          <c:y val="0.84940605326432095"/>
          <c:w val="0.75219148287666171"/>
          <c:h val="0.1504304094855276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it-IT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cap="none" spc="20" baseline="0">
                <a:solidFill>
                  <a:schemeClr val="lt1"/>
                </a:solidFill>
                <a:latin typeface="+mn-lt"/>
                <a:ea typeface="+mn-ea"/>
                <a:cs typeface="+mn-cs"/>
              </a:defRPr>
            </a:pPr>
            <a:r>
              <a:rPr lang="it-IT">
                <a:solidFill>
                  <a:schemeClr val="lt1"/>
                </a:solidFill>
                <a:latin typeface="+mn-lt"/>
                <a:ea typeface="+mn-ea"/>
                <a:cs typeface="+mn-cs"/>
              </a:rPr>
              <a:t>Persone detenute positive al Covid-19 in Italia</a:t>
            </a:r>
            <a:endParaRPr lang="it-IT">
              <a:solidFill>
                <a:sysClr val="windowText" lastClr="000000"/>
              </a:solidFill>
            </a:endParaRPr>
          </a:p>
        </c:rich>
      </c:tx>
      <c:layout/>
      <c:overlay val="0"/>
      <c:spPr>
        <a:solidFill>
          <a:schemeClr val="accent6">
            <a:lumMod val="60000"/>
            <a:lumOff val="40000"/>
          </a:schemeClr>
        </a:solidFill>
        <a:ln w="12700" cap="flat" cmpd="sng" algn="ctr">
          <a:solidFill>
            <a:schemeClr val="accent3">
              <a:shade val="50000"/>
            </a:schemeClr>
          </a:solidFill>
          <a:prstDash val="solid"/>
          <a:miter lim="800000"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cap="none" spc="20" baseline="0">
              <a:solidFill>
                <a:schemeClr val="lt1"/>
              </a:solidFill>
              <a:latin typeface="+mn-lt"/>
              <a:ea typeface="+mn-ea"/>
              <a:cs typeface="+mn-cs"/>
            </a:defRPr>
          </a:pPr>
          <a:endParaRPr lang="it-IT"/>
        </a:p>
      </c:tx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Foglio1!$B$2</c:f>
              <c:strCache>
                <c:ptCount val="1"/>
                <c:pt idx="0">
                  <c:v>Asintomatici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lumMod val="110000"/>
                    <a:satMod val="105000"/>
                    <a:tint val="67000"/>
                  </a:schemeClr>
                </a:gs>
                <a:gs pos="50000">
                  <a:schemeClr val="accent1">
                    <a:lumMod val="105000"/>
                    <a:satMod val="103000"/>
                    <a:tint val="73000"/>
                  </a:schemeClr>
                </a:gs>
                <a:gs pos="100000">
                  <a:schemeClr val="accent1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1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Foglio1!$A$3:$A$35</c:f>
              <c:strCache>
                <c:ptCount val="3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</c:strCache>
            </c:strRef>
          </c:cat>
          <c:val>
            <c:numRef>
              <c:f>Foglio1!$B$3:$B$35</c:f>
              <c:numCache>
                <c:formatCode>General</c:formatCode>
                <c:ptCount val="33"/>
                <c:pt idx="0">
                  <c:v>75</c:v>
                </c:pt>
                <c:pt idx="1">
                  <c:v>66</c:v>
                </c:pt>
                <c:pt idx="2">
                  <c:v>71</c:v>
                </c:pt>
                <c:pt idx="3">
                  <c:v>76</c:v>
                </c:pt>
                <c:pt idx="4">
                  <c:v>100</c:v>
                </c:pt>
                <c:pt idx="5">
                  <c:v>93</c:v>
                </c:pt>
                <c:pt idx="6">
                  <c:v>100</c:v>
                </c:pt>
                <c:pt idx="7">
                  <c:v>90</c:v>
                </c:pt>
                <c:pt idx="8">
                  <c:v>71</c:v>
                </c:pt>
                <c:pt idx="9">
                  <c:v>74</c:v>
                </c:pt>
                <c:pt idx="10">
                  <c:v>81</c:v>
                </c:pt>
                <c:pt idx="11">
                  <c:v>98</c:v>
                </c:pt>
                <c:pt idx="12">
                  <c:v>146</c:v>
                </c:pt>
                <c:pt idx="13">
                  <c:v>158</c:v>
                </c:pt>
                <c:pt idx="14">
                  <c:v>193</c:v>
                </c:pt>
                <c:pt idx="15">
                  <c:v>236</c:v>
                </c:pt>
                <c:pt idx="16">
                  <c:v>339</c:v>
                </c:pt>
                <c:pt idx="17">
                  <c:v>501</c:v>
                </c:pt>
                <c:pt idx="18">
                  <c:v>786</c:v>
                </c:pt>
                <c:pt idx="19" formatCode="_-* #,##0_-;\-* #,##0_-;_-* &quot;-&quot;??_-;_-@_-">
                  <c:v>1511</c:v>
                </c:pt>
                <c:pt idx="20" formatCode="_-* #,##0_-;\-* #,##0_-;_-* &quot;-&quot;??_-;_-@_-">
                  <c:v>2586</c:v>
                </c:pt>
                <c:pt idx="21" formatCode="_-* #,##0_-;\-* #,##0_-;_-* &quot;-&quot;??_-;_-@_-">
                  <c:v>3448</c:v>
                </c:pt>
                <c:pt idx="22" formatCode="_-* #,##0_-;\-* #,##0_-;_-* &quot;-&quot;??_-;_-@_-">
                  <c:v>3859</c:v>
                </c:pt>
                <c:pt idx="23" formatCode="_-* #,##0_-;\-* #,##0_-;_-* &quot;-&quot;??_-;_-@_-">
                  <c:v>2953</c:v>
                </c:pt>
                <c:pt idx="24" formatCode="_-* #,##0_-;\-* #,##0_-;_-* &quot;-&quot;??_-;_-@_-">
                  <c:v>2181</c:v>
                </c:pt>
                <c:pt idx="25" formatCode="_-* #,##0_-;\-* #,##0_-;_-* &quot;-&quot;??_-;_-@_-">
                  <c:v>1510</c:v>
                </c:pt>
                <c:pt idx="26" formatCode="_-* #,##0_-;\-* #,##0_-;_-* &quot;-&quot;??_-;_-@_-">
                  <c:v>1138</c:v>
                </c:pt>
                <c:pt idx="27" formatCode="_-* #,##0_-;\-* #,##0_-;_-* &quot;-&quot;??_-;_-@_-">
                  <c:v>1040</c:v>
                </c:pt>
                <c:pt idx="28" formatCode="_-* #,##0_-;\-* #,##0_-;_-* &quot;-&quot;??_-;_-@_-">
                  <c:v>1322</c:v>
                </c:pt>
                <c:pt idx="29" formatCode="_-* #,##0_-;\-* #,##0_-;_-* &quot;-&quot;??_-;_-@_-">
                  <c:v>1199</c:v>
                </c:pt>
                <c:pt idx="30" formatCode="_-* #,##0_-;\-* #,##0_-;_-* &quot;-&quot;??_-;_-@_-">
                  <c:v>1232</c:v>
                </c:pt>
                <c:pt idx="31" formatCode="_-* #,##0_-;\-* #,##0_-;_-* &quot;-&quot;??_-;_-@_-">
                  <c:v>1078</c:v>
                </c:pt>
                <c:pt idx="32" formatCode="_-* #,##0_-;\-* #,##0_-;_-* &quot;-&quot;??_-;_-@_-">
                  <c:v>1068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79B6-4284-91F9-E9F082BDCB17}"/>
            </c:ext>
          </c:extLst>
        </c:ser>
        <c:ser>
          <c:idx val="1"/>
          <c:order val="1"/>
          <c:tx>
            <c:strRef>
              <c:f>Foglio1!$C$2</c:f>
              <c:strCache>
                <c:ptCount val="1"/>
                <c:pt idx="0">
                  <c:v>Sintomatici all'interno degli IIPP</c:v>
                </c:pt>
              </c:strCache>
            </c:strRef>
          </c:tx>
          <c:spPr>
            <a:gradFill rotWithShape="1">
              <a:gsLst>
                <a:gs pos="0">
                  <a:schemeClr val="accent2">
                    <a:lumMod val="110000"/>
                    <a:satMod val="105000"/>
                    <a:tint val="67000"/>
                  </a:schemeClr>
                </a:gs>
                <a:gs pos="50000">
                  <a:schemeClr val="accent2">
                    <a:lumMod val="105000"/>
                    <a:satMod val="103000"/>
                    <a:tint val="73000"/>
                  </a:schemeClr>
                </a:gs>
                <a:gs pos="100000">
                  <a:schemeClr val="accent2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2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Foglio1!$A$3:$A$35</c:f>
              <c:strCache>
                <c:ptCount val="3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</c:strCache>
            </c:strRef>
          </c:cat>
          <c:val>
            <c:numRef>
              <c:f>Foglio1!$C$3:$C$35</c:f>
              <c:numCache>
                <c:formatCode>General</c:formatCode>
                <c:ptCount val="33"/>
                <c:pt idx="0">
                  <c:v>3</c:v>
                </c:pt>
                <c:pt idx="1">
                  <c:v>3</c:v>
                </c:pt>
                <c:pt idx="2">
                  <c:v>4</c:v>
                </c:pt>
                <c:pt idx="3">
                  <c:v>5</c:v>
                </c:pt>
                <c:pt idx="4">
                  <c:v>5</c:v>
                </c:pt>
                <c:pt idx="5">
                  <c:v>4</c:v>
                </c:pt>
                <c:pt idx="6">
                  <c:v>4</c:v>
                </c:pt>
                <c:pt idx="7">
                  <c:v>3</c:v>
                </c:pt>
                <c:pt idx="8">
                  <c:v>3</c:v>
                </c:pt>
                <c:pt idx="9">
                  <c:v>3</c:v>
                </c:pt>
                <c:pt idx="10">
                  <c:v>3</c:v>
                </c:pt>
                <c:pt idx="11">
                  <c:v>3</c:v>
                </c:pt>
                <c:pt idx="12">
                  <c:v>2</c:v>
                </c:pt>
                <c:pt idx="13">
                  <c:v>2</c:v>
                </c:pt>
                <c:pt idx="14">
                  <c:v>2</c:v>
                </c:pt>
                <c:pt idx="15">
                  <c:v>2</c:v>
                </c:pt>
                <c:pt idx="16">
                  <c:v>2</c:v>
                </c:pt>
                <c:pt idx="17">
                  <c:v>3</c:v>
                </c:pt>
                <c:pt idx="18">
                  <c:v>12</c:v>
                </c:pt>
                <c:pt idx="19">
                  <c:v>20</c:v>
                </c:pt>
                <c:pt idx="20">
                  <c:v>25</c:v>
                </c:pt>
                <c:pt idx="21">
                  <c:v>22</c:v>
                </c:pt>
                <c:pt idx="22">
                  <c:v>12</c:v>
                </c:pt>
                <c:pt idx="23">
                  <c:v>9</c:v>
                </c:pt>
                <c:pt idx="24">
                  <c:v>5</c:v>
                </c:pt>
                <c:pt idx="25">
                  <c:v>3</c:v>
                </c:pt>
                <c:pt idx="26">
                  <c:v>3</c:v>
                </c:pt>
                <c:pt idx="27">
                  <c:v>4</c:v>
                </c:pt>
                <c:pt idx="28">
                  <c:v>6</c:v>
                </c:pt>
                <c:pt idx="29">
                  <c:v>5</c:v>
                </c:pt>
                <c:pt idx="30">
                  <c:v>0</c:v>
                </c:pt>
                <c:pt idx="31">
                  <c:v>0</c:v>
                </c:pt>
                <c:pt idx="32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79B6-4284-91F9-E9F082BDCB17}"/>
            </c:ext>
          </c:extLst>
        </c:ser>
        <c:ser>
          <c:idx val="2"/>
          <c:order val="2"/>
          <c:tx>
            <c:strRef>
              <c:f>Foglio1!$D$2</c:f>
              <c:strCache>
                <c:ptCount val="1"/>
                <c:pt idx="0">
                  <c:v>Ricoverati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lumMod val="110000"/>
                    <a:satMod val="105000"/>
                    <a:tint val="67000"/>
                  </a:schemeClr>
                </a:gs>
                <a:gs pos="50000">
                  <a:schemeClr val="accent3">
                    <a:lumMod val="105000"/>
                    <a:satMod val="103000"/>
                    <a:tint val="73000"/>
                  </a:schemeClr>
                </a:gs>
                <a:gs pos="100000">
                  <a:schemeClr val="accent3">
                    <a:lumMod val="105000"/>
                    <a:satMod val="109000"/>
                    <a:tint val="81000"/>
                  </a:schemeClr>
                </a:gs>
              </a:gsLst>
              <a:lin ang="5400000" scaled="0"/>
            </a:gradFill>
            <a:ln w="9525" cap="flat" cmpd="sng" algn="ctr">
              <a:solidFill>
                <a:schemeClr val="accent3">
                  <a:shade val="95000"/>
                </a:schemeClr>
              </a:solidFill>
              <a:round/>
            </a:ln>
            <a:effectLst/>
          </c:spPr>
          <c:invertIfNegative val="0"/>
          <c:cat>
            <c:strRef>
              <c:f>Foglio1!$A$3:$A$35</c:f>
              <c:strCache>
                <c:ptCount val="3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</c:strCache>
            </c:strRef>
          </c:cat>
          <c:val>
            <c:numRef>
              <c:f>Foglio1!$D$3:$D$35</c:f>
              <c:numCache>
                <c:formatCode>General</c:formatCode>
                <c:ptCount val="33"/>
                <c:pt idx="0">
                  <c:v>2</c:v>
                </c:pt>
                <c:pt idx="1">
                  <c:v>1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2</c:v>
                </c:pt>
                <c:pt idx="11">
                  <c:v>2</c:v>
                </c:pt>
                <c:pt idx="12">
                  <c:v>2</c:v>
                </c:pt>
                <c:pt idx="13">
                  <c:v>2</c:v>
                </c:pt>
                <c:pt idx="14">
                  <c:v>1</c:v>
                </c:pt>
                <c:pt idx="15">
                  <c:v>1</c:v>
                </c:pt>
                <c:pt idx="16">
                  <c:v>3</c:v>
                </c:pt>
                <c:pt idx="17">
                  <c:v>6</c:v>
                </c:pt>
                <c:pt idx="18">
                  <c:v>6</c:v>
                </c:pt>
                <c:pt idx="19">
                  <c:v>11</c:v>
                </c:pt>
                <c:pt idx="20">
                  <c:v>14</c:v>
                </c:pt>
                <c:pt idx="21">
                  <c:v>17</c:v>
                </c:pt>
                <c:pt idx="22">
                  <c:v>24</c:v>
                </c:pt>
                <c:pt idx="23">
                  <c:v>25</c:v>
                </c:pt>
                <c:pt idx="24">
                  <c:v>23</c:v>
                </c:pt>
                <c:pt idx="25">
                  <c:v>16</c:v>
                </c:pt>
                <c:pt idx="26">
                  <c:v>19</c:v>
                </c:pt>
                <c:pt idx="27">
                  <c:v>18</c:v>
                </c:pt>
                <c:pt idx="28">
                  <c:v>13</c:v>
                </c:pt>
                <c:pt idx="29">
                  <c:v>4</c:v>
                </c:pt>
                <c:pt idx="30">
                  <c:v>2</c:v>
                </c:pt>
                <c:pt idx="31">
                  <c:v>2</c:v>
                </c:pt>
                <c:pt idx="32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79B6-4284-91F9-E9F082BDCB17}"/>
            </c:ext>
          </c:extLst>
        </c:ser>
        <c:ser>
          <c:idx val="3"/>
          <c:order val="3"/>
          <c:tx>
            <c:strRef>
              <c:f>Foglio1!$E$2</c:f>
              <c:strCache>
                <c:ptCount val="1"/>
                <c:pt idx="0">
                  <c:v>Totale</c:v>
                </c:pt>
              </c:strCache>
            </c:strRef>
          </c:tx>
          <c:spPr>
            <a:noFill/>
            <a:ln w="9525" cap="flat" cmpd="sng" algn="ctr">
              <a:noFill/>
              <a:round/>
            </a:ln>
            <a:effectLst/>
          </c:spPr>
          <c:invertIfNegative val="0"/>
          <c:dLbls>
            <c:dLbl>
              <c:idx val="2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79B6-4284-91F9-E9F082BDCB17}"/>
                </c:ext>
              </c:extLst>
            </c:dLbl>
            <c:dLbl>
              <c:idx val="2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79B6-4284-91F9-E9F082BDCB17}"/>
                </c:ext>
              </c:extLst>
            </c:dLbl>
            <c:dLbl>
              <c:idx val="29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79B6-4284-91F9-E9F082BDCB17}"/>
                </c:ext>
              </c:extLst>
            </c:dLbl>
            <c:dLbl>
              <c:idx val="3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79B6-4284-91F9-E9F082BDCB17}"/>
                </c:ext>
              </c:extLst>
            </c:dLbl>
            <c:spPr>
              <a:solidFill>
                <a:schemeClr val="lt1"/>
              </a:solidFill>
              <a:ln w="12700" cap="flat" cmpd="sng" algn="ctr">
                <a:solidFill>
                  <a:schemeClr val="dk1"/>
                </a:solidFill>
                <a:prstDash val="solid"/>
                <a:miter lim="800000"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200" b="1" i="0" u="none" strike="noStrike" kern="1200" baseline="0">
                    <a:solidFill>
                      <a:schemeClr val="dk1"/>
                    </a:solidFill>
                    <a:latin typeface="+mn-lt"/>
                    <a:ea typeface="+mn-ea"/>
                    <a:cs typeface="+mn-cs"/>
                  </a:defRPr>
                </a:pPr>
                <a:endParaRPr lang="it-IT"/>
              </a:p>
            </c:txPr>
            <c:dLblPos val="inBase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cat>
            <c:strRef>
              <c:f>Foglio1!$A$3:$A$35</c:f>
              <c:strCache>
                <c:ptCount val="33"/>
                <c:pt idx="0">
                  <c:v>30 ago.</c:v>
                </c:pt>
                <c:pt idx="1">
                  <c:v>6 sett.</c:v>
                </c:pt>
                <c:pt idx="2">
                  <c:v>13 sett.</c:v>
                </c:pt>
                <c:pt idx="3">
                  <c:v>20 sett.</c:v>
                </c:pt>
                <c:pt idx="4">
                  <c:v>27 sett.</c:v>
                </c:pt>
                <c:pt idx="5">
                  <c:v>4 ott.</c:v>
                </c:pt>
                <c:pt idx="6">
                  <c:v>11 ott.</c:v>
                </c:pt>
                <c:pt idx="7">
                  <c:v>18 ott.</c:v>
                </c:pt>
                <c:pt idx="8">
                  <c:v>25 ott.</c:v>
                </c:pt>
                <c:pt idx="9">
                  <c:v>1 nov.</c:v>
                </c:pt>
                <c:pt idx="10">
                  <c:v>8 nov.</c:v>
                </c:pt>
                <c:pt idx="11">
                  <c:v>15 nov.</c:v>
                </c:pt>
                <c:pt idx="12">
                  <c:v>22 nov.</c:v>
                </c:pt>
                <c:pt idx="13">
                  <c:v>29 nov.</c:v>
                </c:pt>
                <c:pt idx="14">
                  <c:v>6 dic.</c:v>
                </c:pt>
                <c:pt idx="15">
                  <c:v>13 dic.</c:v>
                </c:pt>
                <c:pt idx="16">
                  <c:v>20. dic.</c:v>
                </c:pt>
                <c:pt idx="17">
                  <c:v>27 dic.</c:v>
                </c:pt>
                <c:pt idx="18">
                  <c:v>3 gen.</c:v>
                </c:pt>
                <c:pt idx="19">
                  <c:v>10 gen.</c:v>
                </c:pt>
                <c:pt idx="20">
                  <c:v>17 gen.</c:v>
                </c:pt>
                <c:pt idx="21">
                  <c:v>24 gen.</c:v>
                </c:pt>
                <c:pt idx="22">
                  <c:v>31. gen.</c:v>
                </c:pt>
                <c:pt idx="23">
                  <c:v>7 feb.</c:v>
                </c:pt>
                <c:pt idx="24">
                  <c:v>14 feb.</c:v>
                </c:pt>
                <c:pt idx="25">
                  <c:v>21 feb.</c:v>
                </c:pt>
                <c:pt idx="26">
                  <c:v>28 feb.</c:v>
                </c:pt>
                <c:pt idx="27">
                  <c:v> 7 mar.</c:v>
                </c:pt>
                <c:pt idx="28">
                  <c:v>21 mar.</c:v>
                </c:pt>
                <c:pt idx="29">
                  <c:v>29 mar.</c:v>
                </c:pt>
                <c:pt idx="30">
                  <c:v>5 apr.</c:v>
                </c:pt>
                <c:pt idx="31">
                  <c:v>12 apr.</c:v>
                </c:pt>
                <c:pt idx="32">
                  <c:v>19 apr.</c:v>
                </c:pt>
              </c:strCache>
            </c:strRef>
          </c:cat>
          <c:val>
            <c:numRef>
              <c:f>Foglio1!$E$3:$E$35</c:f>
              <c:numCache>
                <c:formatCode>General</c:formatCode>
                <c:ptCount val="33"/>
                <c:pt idx="0">
                  <c:v>80</c:v>
                </c:pt>
                <c:pt idx="1">
                  <c:v>70</c:v>
                </c:pt>
                <c:pt idx="2">
                  <c:v>76</c:v>
                </c:pt>
                <c:pt idx="3">
                  <c:v>83</c:v>
                </c:pt>
                <c:pt idx="4">
                  <c:v>105</c:v>
                </c:pt>
                <c:pt idx="5">
                  <c:v>97</c:v>
                </c:pt>
                <c:pt idx="6">
                  <c:v>104</c:v>
                </c:pt>
                <c:pt idx="7">
                  <c:v>95</c:v>
                </c:pt>
                <c:pt idx="8">
                  <c:v>76</c:v>
                </c:pt>
                <c:pt idx="9">
                  <c:v>79</c:v>
                </c:pt>
                <c:pt idx="10">
                  <c:v>86</c:v>
                </c:pt>
                <c:pt idx="11">
                  <c:v>103</c:v>
                </c:pt>
                <c:pt idx="12">
                  <c:v>150</c:v>
                </c:pt>
                <c:pt idx="13">
                  <c:v>162</c:v>
                </c:pt>
                <c:pt idx="14">
                  <c:v>196</c:v>
                </c:pt>
                <c:pt idx="15">
                  <c:v>239</c:v>
                </c:pt>
                <c:pt idx="16">
                  <c:v>344</c:v>
                </c:pt>
                <c:pt idx="17">
                  <c:v>510</c:v>
                </c:pt>
                <c:pt idx="18">
                  <c:v>804</c:v>
                </c:pt>
                <c:pt idx="19" formatCode="_-* #,##0_-;\-* #,##0_-;_-* &quot;-&quot;??_-;_-@_-">
                  <c:v>1542</c:v>
                </c:pt>
                <c:pt idx="20" formatCode="_-* #,##0_-;\-* #,##0_-;_-* &quot;-&quot;??_-;_-@_-">
                  <c:v>2625</c:v>
                </c:pt>
                <c:pt idx="21" formatCode="_-* #,##0_-;\-* #,##0_-;_-* &quot;-&quot;??_-;_-@_-">
                  <c:v>3487</c:v>
                </c:pt>
                <c:pt idx="22" formatCode="_-* #,##0_-;\-* #,##0_-;_-* &quot;-&quot;??_-;_-@_-">
                  <c:v>3895</c:v>
                </c:pt>
                <c:pt idx="23" formatCode="_-* #,##0_-;\-* #,##0_-;_-* &quot;-&quot;??_-;_-@_-">
                  <c:v>2987</c:v>
                </c:pt>
                <c:pt idx="24" formatCode="_-* #,##0_-;\-* #,##0_-;_-* &quot;-&quot;??_-;_-@_-">
                  <c:v>2209</c:v>
                </c:pt>
                <c:pt idx="25" formatCode="_-* #,##0_-;\-* #,##0_-;_-* &quot;-&quot;??_-;_-@_-">
                  <c:v>1529</c:v>
                </c:pt>
                <c:pt idx="26" formatCode="_-* #,##0_-;\-* #,##0_-;_-* &quot;-&quot;??_-;_-@_-">
                  <c:v>1160</c:v>
                </c:pt>
                <c:pt idx="27" formatCode="_-* #,##0_-;\-* #,##0_-;_-* &quot;-&quot;??_-;_-@_-">
                  <c:v>1062</c:v>
                </c:pt>
                <c:pt idx="28" formatCode="_-* #,##0_-;\-* #,##0_-;_-* &quot;-&quot;??_-;_-@_-">
                  <c:v>1341</c:v>
                </c:pt>
                <c:pt idx="29" formatCode="_-* #,##0_-;\-* #,##0_-;_-* &quot;-&quot;??_-;_-@_-">
                  <c:v>1208</c:v>
                </c:pt>
                <c:pt idx="30" formatCode="_-* #,##0_-;\-* #,##0_-;_-* &quot;-&quot;??_-;_-@_-">
                  <c:v>1234</c:v>
                </c:pt>
                <c:pt idx="31" formatCode="_-* #,##0_-;\-* #,##0_-;_-* &quot;-&quot;??_-;_-@_-">
                  <c:v>1080</c:v>
                </c:pt>
                <c:pt idx="32" formatCode="_-* #,##0_-;\-* #,##0_-;_-* &quot;-&quot;??_-;_-@_-">
                  <c:v>1069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7-79B6-4284-91F9-E9F082BDCB1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60"/>
        <c:overlap val="100"/>
        <c:axId val="180833632"/>
        <c:axId val="180841120"/>
      </c:barChart>
      <c:catAx>
        <c:axId val="18083363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050" b="1" i="0" u="none" strike="noStrike" kern="1200" baseline="0">
                <a:solidFill>
                  <a:schemeClr val="tx1">
                    <a:lumMod val="50000"/>
                    <a:lumOff val="50000"/>
                  </a:schemeClr>
                </a:solidFill>
                <a:latin typeface="+mn-lt"/>
                <a:ea typeface="+mn-ea"/>
                <a:cs typeface="+mn-cs"/>
              </a:defRPr>
            </a:pPr>
            <a:endParaRPr lang="it-IT"/>
          </a:p>
        </c:txPr>
        <c:crossAx val="180841120"/>
        <c:crosses val="autoZero"/>
        <c:auto val="1"/>
        <c:lblAlgn val="ctr"/>
        <c:lblOffset val="100"/>
        <c:noMultiLvlLbl val="0"/>
      </c:catAx>
      <c:valAx>
        <c:axId val="180841120"/>
        <c:scaling>
          <c:orientation val="minMax"/>
          <c:max val="4000"/>
          <c:min val="0"/>
        </c:scaling>
        <c:delete val="1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180833632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050" b="1" i="0" u="none" strike="noStrike" kern="1200" baseline="0">
              <a:solidFill>
                <a:schemeClr val="tx1">
                  <a:lumMod val="50000"/>
                  <a:lumOff val="50000"/>
                </a:schemeClr>
              </a:solidFill>
              <a:latin typeface="+mn-lt"/>
              <a:ea typeface="+mn-ea"/>
              <a:cs typeface="+mn-cs"/>
            </a:defRPr>
          </a:pPr>
          <a:endParaRPr lang="it-IT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it-IT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76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301">
  <cs:axisTitle>
    <cs:lnRef idx="0"/>
    <cs:fillRef idx="0"/>
    <cs:effectRef idx="0"/>
    <cs:fontRef idx="minor">
      <a:schemeClr val="tx1">
        <a:lumMod val="50000"/>
        <a:lumOff val="50000"/>
      </a:schemeClr>
    </cs:fontRef>
    <cs:defRPr sz="900" kern="1200" cap="all"/>
  </cs:axisTitle>
  <cs:category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dk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>
  <cs:dataPoint3D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3D>
  <cs:dataPointLine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158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2">
      <cs:styleClr val="auto"/>
    </cs:fillRef>
    <cs:effectRef idx="1"/>
    <cs:fontRef idx="minor">
      <a:schemeClr val="dk1"/>
    </cs:fontRef>
    <cs:spPr>
      <a:ln w="9525" cap="flat" cmpd="sng" algn="ctr">
        <a:solidFill>
          <a:schemeClr val="phClr">
            <a:shade val="95000"/>
          </a:schemeClr>
        </a:solidFill>
        <a:round/>
      </a:ln>
    </cs:spPr>
  </cs:dataPointMarker>
  <cs:dataPointMarkerLayout symbol="circle" size="4"/>
  <cs:dataPointWirefram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50000"/>
        <a:lumOff val="50000"/>
      </a:schemeClr>
    </cs:fontRef>
    <cs:spPr>
      <a:ln w="9525">
        <a:solidFill>
          <a:schemeClr val="tx1">
            <a:lumMod val="15000"/>
            <a:lumOff val="85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75000"/>
          <a:lumOff val="25000"/>
        </a:schemeClr>
      </a:solidFill>
      <a:ln w="9525">
        <a:solidFill>
          <a:schemeClr val="tx1">
            <a:lumMod val="50000"/>
            <a:lumOff val="50000"/>
          </a:schemeClr>
        </a:solidFill>
      </a:ln>
    </cs:spPr>
  </cs:downBar>
  <cs:drop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</a:ln>
    </cs:spPr>
  </cs:errorBar>
  <cs:floor>
    <cs:lnRef idx="0"/>
    <cs:fillRef idx="0"/>
    <cs:effectRef idx="0"/>
    <cs:fontRef idx="minor">
      <a:schemeClr val="dk1"/>
    </cs:fontRef>
  </cs:floor>
  <cs:gridlineMajor>
    <cs:lnRef idx="0"/>
    <cs:fillRef idx="0"/>
    <cs:effectRef idx="0"/>
    <cs:fontRef idx="minor">
      <a:schemeClr val="dk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dk1"/>
    </cs:fontRef>
    <cs:spPr>
      <a:ln>
        <a:solidFill>
          <a:schemeClr val="tx1">
            <a:lumMod val="5000"/>
            <a:lumOff val="95000"/>
          </a:schemeClr>
        </a:solidFill>
      </a:ln>
    </cs:spPr>
  </cs:gridlineMinor>
  <cs:hiLo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50000"/>
            <a:lumOff val="50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</a:ln>
    </cs:spPr>
  </cs:leaderLine>
  <cs:legend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dk1"/>
    </cs:fontRef>
  </cs:plotArea>
  <cs:plotArea3D mods="allowNoFillOverride allowNoLineOverride">
    <cs:lnRef idx="0"/>
    <cs:fillRef idx="0"/>
    <cs:effectRef idx="0"/>
    <cs:fontRef idx="minor">
      <a:schemeClr val="dk1"/>
    </cs:fontRef>
  </cs:plotArea3D>
  <cs:seriesAxis>
    <cs:lnRef idx="0"/>
    <cs:fillRef idx="0"/>
    <cs:effectRef idx="0"/>
    <cs:fontRef idx="minor">
      <a:schemeClr val="tx1">
        <a:lumMod val="50000"/>
        <a:lumOff val="50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dk1"/>
    </cs:fontRef>
    <cs:spPr>
      <a:ln w="9525">
        <a:solidFill>
          <a:schemeClr val="tx1">
            <a:lumMod val="35000"/>
            <a:lumOff val="65000"/>
          </a:schemeClr>
        </a:solidFill>
        <a:prstDash val="dash"/>
      </a:ln>
    </cs:spPr>
  </cs:seriesLine>
  <cs:title>
    <cs:lnRef idx="0"/>
    <cs:fillRef idx="0"/>
    <cs:effectRef idx="0"/>
    <cs:fontRef idx="minor">
      <a:schemeClr val="tx1">
        <a:lumMod val="50000"/>
        <a:lumOff val="50000"/>
      </a:schemeClr>
    </cs:fontRef>
    <cs:defRPr sz="1400" kern="1200" cap="none" spc="20" baseline="0"/>
  </cs:title>
  <cs:trendline>
    <cs:lnRef idx="0">
      <cs:styleClr val="auto"/>
    </cs:lnRef>
    <cs:fillRef idx="2"/>
    <cs:effectRef idx="0"/>
    <cs:fontRef idx="minor">
      <a:schemeClr val="dk1"/>
    </cs:fontRef>
    <cs:spPr>
      <a:ln w="9525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50000"/>
            <a:lumOff val="50000"/>
          </a:schemeClr>
        </a:solidFill>
      </a:ln>
    </cs:spPr>
  </cs:upBar>
  <cs:valueAxis>
    <cs:lnRef idx="0"/>
    <cs:fillRef idx="0"/>
    <cs:effectRef idx="0"/>
    <cs:fontRef idx="minor">
      <a:schemeClr val="tx1">
        <a:lumMod val="50000"/>
        <a:lumOff val="50000"/>
      </a:schemeClr>
    </cs:fontRef>
    <cs:defRPr sz="900" kern="1200"/>
  </cs:valueAxis>
  <cs:wall>
    <cs:lnRef idx="0"/>
    <cs:fillRef idx="0"/>
    <cs:effectRef idx="0"/>
    <cs:fontRef idx="minor">
      <a:schemeClr val="dk1"/>
    </cs:fontRef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0.86872</cdr:x>
      <cdr:y>0.47251</cdr:y>
    </cdr:from>
    <cdr:to>
      <cdr:x>0.91033</cdr:x>
      <cdr:y>0.52749</cdr:y>
    </cdr:to>
    <cdr:sp macro="" textlink="">
      <cdr:nvSpPr>
        <cdr:cNvPr id="11" name="CasellaDiTesto 10"/>
        <cdr:cNvSpPr txBox="1"/>
      </cdr:nvSpPr>
      <cdr:spPr>
        <a:xfrm xmlns:a="http://schemas.openxmlformats.org/drawingml/2006/main">
          <a:off x="10065788" y="2732262"/>
          <a:ext cx="482131" cy="31793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 dirty="0"/>
            <a:t>196</a:t>
          </a:r>
        </a:p>
      </cdr:txBody>
    </cdr:sp>
  </cdr:relSizeAnchor>
  <cdr:relSizeAnchor xmlns:cdr="http://schemas.openxmlformats.org/drawingml/2006/chartDrawing">
    <cdr:from>
      <cdr:x>0.8291</cdr:x>
      <cdr:y>0.18107</cdr:y>
    </cdr:from>
    <cdr:to>
      <cdr:x>0.87874</cdr:x>
      <cdr:y>0.24597</cdr:y>
    </cdr:to>
    <cdr:sp macro="" textlink="">
      <cdr:nvSpPr>
        <cdr:cNvPr id="12" name="CasellaDiTesto 11"/>
        <cdr:cNvSpPr txBox="1"/>
      </cdr:nvSpPr>
      <cdr:spPr>
        <a:xfrm xmlns:a="http://schemas.openxmlformats.org/drawingml/2006/main">
          <a:off x="9606708" y="1047058"/>
          <a:ext cx="575214" cy="375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 dirty="0"/>
            <a:t>378</a:t>
          </a:r>
        </a:p>
      </cdr:txBody>
    </cdr:sp>
  </cdr:relSizeAnchor>
  <cdr:relSizeAnchor xmlns:cdr="http://schemas.openxmlformats.org/drawingml/2006/chartDrawing">
    <cdr:from>
      <cdr:x>0.91586</cdr:x>
      <cdr:y>0.26602</cdr:y>
    </cdr:from>
    <cdr:to>
      <cdr:x>0.96824</cdr:x>
      <cdr:y>0.3424</cdr:y>
    </cdr:to>
    <cdr:sp macro="" textlink="">
      <cdr:nvSpPr>
        <cdr:cNvPr id="2" name="CasellaDiTesto 1"/>
        <cdr:cNvSpPr txBox="1"/>
      </cdr:nvSpPr>
      <cdr:spPr>
        <a:xfrm xmlns:a="http://schemas.openxmlformats.org/drawingml/2006/main">
          <a:off x="10612023" y="1538233"/>
          <a:ext cx="606962" cy="44166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none" rtlCol="0"/>
        <a:lstStyle xmlns:a="http://schemas.openxmlformats.org/drawingml/2006/main"/>
        <a:p xmlns:a="http://schemas.openxmlformats.org/drawingml/2006/main">
          <a:r>
            <a:rPr lang="it-IT" sz="1800" b="1" dirty="0"/>
            <a:t>315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977922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079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380861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4767666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625453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163155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26/04/2022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503794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26/04/2022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512214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26/04/2022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542529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663817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 smtClean="0"/>
              <a:t>Modifica gli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F7281F-00D8-464F-A07C-DAC407B65616}" type="datetimeFigureOut">
              <a:rPr lang="it-IT" smtClean="0"/>
              <a:t>26/04/2022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979005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F7281F-00D8-464F-A07C-DAC407B65616}" type="datetimeFigureOut">
              <a:rPr lang="it-IT" smtClean="0"/>
              <a:t>26/04/2022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EC22E1-5FC1-4644-B49D-957CE59507F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32392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0" y="8446"/>
            <a:ext cx="12192001" cy="887666"/>
          </a:xfr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r>
              <a:rPr lang="it-IT" sz="2800" b="1" dirty="0" smtClean="0"/>
              <a:t>Situazione della diffusione del Covid-19 tra i detenuti reclusi negli Istituti di Pena del Lazio dal 15 gennaio 2021 al 26 aprile 2022</a:t>
            </a:r>
            <a:endParaRPr lang="it-IT" sz="2800" b="1" dirty="0"/>
          </a:p>
        </p:txBody>
      </p:sp>
      <p:graphicFrame>
        <p:nvGraphicFramePr>
          <p:cNvPr id="4" name="Tabel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8076353"/>
              </p:ext>
            </p:extLst>
          </p:nvPr>
        </p:nvGraphicFramePr>
        <p:xfrm>
          <a:off x="118864" y="896112"/>
          <a:ext cx="12073133" cy="5949423"/>
        </p:xfrm>
        <a:graphic>
          <a:graphicData uri="http://schemas.openxmlformats.org/drawingml/2006/table">
            <a:tbl>
              <a:tblPr/>
              <a:tblGrid>
                <a:gridCol w="670297">
                  <a:extLst>
                    <a:ext uri="{9D8B030D-6E8A-4147-A177-3AD203B41FA5}">
                      <a16:colId xmlns:a16="http://schemas.microsoft.com/office/drawing/2014/main" val="3678982572"/>
                    </a:ext>
                  </a:extLst>
                </a:gridCol>
                <a:gridCol w="831729">
                  <a:extLst>
                    <a:ext uri="{9D8B030D-6E8A-4147-A177-3AD203B41FA5}">
                      <a16:colId xmlns:a16="http://schemas.microsoft.com/office/drawing/2014/main" val="3694388136"/>
                    </a:ext>
                  </a:extLst>
                </a:gridCol>
                <a:gridCol w="539149">
                  <a:extLst>
                    <a:ext uri="{9D8B030D-6E8A-4147-A177-3AD203B41FA5}">
                      <a16:colId xmlns:a16="http://schemas.microsoft.com/office/drawing/2014/main" val="299421036"/>
                    </a:ext>
                  </a:extLst>
                </a:gridCol>
                <a:gridCol w="449636">
                  <a:extLst>
                    <a:ext uri="{9D8B030D-6E8A-4147-A177-3AD203B41FA5}">
                      <a16:colId xmlns:a16="http://schemas.microsoft.com/office/drawing/2014/main" val="2673930764"/>
                    </a:ext>
                  </a:extLst>
                </a:gridCol>
                <a:gridCol w="442613">
                  <a:extLst>
                    <a:ext uri="{9D8B030D-6E8A-4147-A177-3AD203B41FA5}">
                      <a16:colId xmlns:a16="http://schemas.microsoft.com/office/drawing/2014/main" val="2991445641"/>
                    </a:ext>
                  </a:extLst>
                </a:gridCol>
                <a:gridCol w="421541">
                  <a:extLst>
                    <a:ext uri="{9D8B030D-6E8A-4147-A177-3AD203B41FA5}">
                      <a16:colId xmlns:a16="http://schemas.microsoft.com/office/drawing/2014/main" val="2998623051"/>
                    </a:ext>
                  </a:extLst>
                </a:gridCol>
                <a:gridCol w="337221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442876">
                  <a:extLst>
                    <a:ext uri="{9D8B030D-6E8A-4147-A177-3AD203B41FA5}">
                      <a16:colId xmlns:a16="http://schemas.microsoft.com/office/drawing/2014/main" val="2101286815"/>
                    </a:ext>
                  </a:extLst>
                </a:gridCol>
                <a:gridCol w="319814">
                  <a:extLst>
                    <a:ext uri="{9D8B030D-6E8A-4147-A177-3AD203B41FA5}">
                      <a16:colId xmlns:a16="http://schemas.microsoft.com/office/drawing/2014/main" val="1276950095"/>
                    </a:ext>
                  </a:extLst>
                </a:gridCol>
                <a:gridCol w="317082">
                  <a:extLst>
                    <a:ext uri="{9D8B030D-6E8A-4147-A177-3AD203B41FA5}">
                      <a16:colId xmlns:a16="http://schemas.microsoft.com/office/drawing/2014/main" val="834425259"/>
                    </a:ext>
                  </a:extLst>
                </a:gridCol>
                <a:gridCol w="267997">
                  <a:extLst>
                    <a:ext uri="{9D8B030D-6E8A-4147-A177-3AD203B41FA5}">
                      <a16:colId xmlns:a16="http://schemas.microsoft.com/office/drawing/2014/main" val="1337673494"/>
                    </a:ext>
                  </a:extLst>
                </a:gridCol>
                <a:gridCol w="395527">
                  <a:extLst>
                    <a:ext uri="{9D8B030D-6E8A-4147-A177-3AD203B41FA5}">
                      <a16:colId xmlns:a16="http://schemas.microsoft.com/office/drawing/2014/main" val="2043173627"/>
                    </a:ext>
                  </a:extLst>
                </a:gridCol>
                <a:gridCol w="268429">
                  <a:extLst>
                    <a:ext uri="{9D8B030D-6E8A-4147-A177-3AD203B41FA5}">
                      <a16:colId xmlns:a16="http://schemas.microsoft.com/office/drawing/2014/main" val="2433801151"/>
                    </a:ext>
                  </a:extLst>
                </a:gridCol>
                <a:gridCol w="115996">
                  <a:extLst>
                    <a:ext uri="{9D8B030D-6E8A-4147-A177-3AD203B41FA5}">
                      <a16:colId xmlns:a16="http://schemas.microsoft.com/office/drawing/2014/main" val="4011647543"/>
                    </a:ext>
                  </a:extLst>
                </a:gridCol>
                <a:gridCol w="458117">
                  <a:extLst>
                    <a:ext uri="{9D8B030D-6E8A-4147-A177-3AD203B41FA5}">
                      <a16:colId xmlns:a16="http://schemas.microsoft.com/office/drawing/2014/main" val="2975630413"/>
                    </a:ext>
                  </a:extLst>
                </a:gridCol>
                <a:gridCol w="362206">
                  <a:extLst>
                    <a:ext uri="{9D8B030D-6E8A-4147-A177-3AD203B41FA5}">
                      <a16:colId xmlns:a16="http://schemas.microsoft.com/office/drawing/2014/main" val="3731406738"/>
                    </a:ext>
                  </a:extLst>
                </a:gridCol>
                <a:gridCol w="492717">
                  <a:extLst>
                    <a:ext uri="{9D8B030D-6E8A-4147-A177-3AD203B41FA5}">
                      <a16:colId xmlns:a16="http://schemas.microsoft.com/office/drawing/2014/main" val="4264862028"/>
                    </a:ext>
                  </a:extLst>
                </a:gridCol>
                <a:gridCol w="514988">
                  <a:extLst>
                    <a:ext uri="{9D8B030D-6E8A-4147-A177-3AD203B41FA5}">
                      <a16:colId xmlns:a16="http://schemas.microsoft.com/office/drawing/2014/main" val="1144450613"/>
                    </a:ext>
                  </a:extLst>
                </a:gridCol>
                <a:gridCol w="481546">
                  <a:extLst>
                    <a:ext uri="{9D8B030D-6E8A-4147-A177-3AD203B41FA5}">
                      <a16:colId xmlns:a16="http://schemas.microsoft.com/office/drawing/2014/main" val="3394909838"/>
                    </a:ext>
                  </a:extLst>
                </a:gridCol>
                <a:gridCol w="407976">
                  <a:extLst>
                    <a:ext uri="{9D8B030D-6E8A-4147-A177-3AD203B41FA5}">
                      <a16:colId xmlns:a16="http://schemas.microsoft.com/office/drawing/2014/main" val="41278569"/>
                    </a:ext>
                  </a:extLst>
                </a:gridCol>
                <a:gridCol w="421354">
                  <a:extLst>
                    <a:ext uri="{9D8B030D-6E8A-4147-A177-3AD203B41FA5}">
                      <a16:colId xmlns:a16="http://schemas.microsoft.com/office/drawing/2014/main" val="2590944876"/>
                    </a:ext>
                  </a:extLst>
                </a:gridCol>
                <a:gridCol w="356705">
                  <a:extLst>
                    <a:ext uri="{9D8B030D-6E8A-4147-A177-3AD203B41FA5}">
                      <a16:colId xmlns:a16="http://schemas.microsoft.com/office/drawing/2014/main" val="1098754098"/>
                    </a:ext>
                  </a:extLst>
                </a:gridCol>
                <a:gridCol w="304571">
                  <a:extLst>
                    <a:ext uri="{9D8B030D-6E8A-4147-A177-3AD203B41FA5}">
                      <a16:colId xmlns:a16="http://schemas.microsoft.com/office/drawing/2014/main" val="167881904"/>
                    </a:ext>
                  </a:extLst>
                </a:gridCol>
                <a:gridCol w="408841">
                  <a:extLst>
                    <a:ext uri="{9D8B030D-6E8A-4147-A177-3AD203B41FA5}">
                      <a16:colId xmlns:a16="http://schemas.microsoft.com/office/drawing/2014/main" val="2154677270"/>
                    </a:ext>
                  </a:extLst>
                </a:gridCol>
                <a:gridCol w="408841">
                  <a:extLst>
                    <a:ext uri="{9D8B030D-6E8A-4147-A177-3AD203B41FA5}">
                      <a16:colId xmlns:a16="http://schemas.microsoft.com/office/drawing/2014/main" val="3620248353"/>
                    </a:ext>
                  </a:extLst>
                </a:gridCol>
                <a:gridCol w="408841">
                  <a:extLst>
                    <a:ext uri="{9D8B030D-6E8A-4147-A177-3AD203B41FA5}">
                      <a16:colId xmlns:a16="http://schemas.microsoft.com/office/drawing/2014/main" val="1537244396"/>
                    </a:ext>
                  </a:extLst>
                </a:gridCol>
                <a:gridCol w="408841">
                  <a:extLst>
                    <a:ext uri="{9D8B030D-6E8A-4147-A177-3AD203B41FA5}">
                      <a16:colId xmlns:a16="http://schemas.microsoft.com/office/drawing/2014/main" val="3681024488"/>
                    </a:ext>
                  </a:extLst>
                </a:gridCol>
                <a:gridCol w="408841">
                  <a:extLst>
                    <a:ext uri="{9D8B030D-6E8A-4147-A177-3AD203B41FA5}">
                      <a16:colId xmlns:a16="http://schemas.microsoft.com/office/drawing/2014/main" val="320153959"/>
                    </a:ext>
                  </a:extLst>
                </a:gridCol>
                <a:gridCol w="408841">
                  <a:extLst>
                    <a:ext uri="{9D8B030D-6E8A-4147-A177-3AD203B41FA5}">
                      <a16:colId xmlns:a16="http://schemas.microsoft.com/office/drawing/2014/main" val="957478879"/>
                    </a:ext>
                  </a:extLst>
                </a:gridCol>
              </a:tblGrid>
              <a:tr h="633100"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ASL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ISTITUTI DI PENA 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’21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19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03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mag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28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giu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12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lug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 rowSpan="13"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15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Nov.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dic.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10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endParaRPr lang="it-IT" sz="1400" b="1" i="0" u="none" strike="noStrike" dirty="0" smtClean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genn.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24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31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gen.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7 feb.</a:t>
                      </a: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14 feb.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 </a:t>
                      </a:r>
                    </a:p>
                    <a:p>
                      <a:pPr algn="ctr" rtl="0" fontAlgn="b"/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feb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8.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21. mar.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4</a:t>
                      </a:r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 </a:t>
                      </a:r>
                    </a:p>
                    <a:p>
                      <a:pPr algn="ctr" rtl="0" fontAlgn="b"/>
                      <a:r>
                        <a:rPr lang="it-IT" sz="1400" b="1" i="0" u="none" strike="noStrike" baseline="0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11 </a:t>
                      </a:r>
                      <a:r>
                        <a:rPr lang="it-IT" sz="1400" b="1" i="0" u="none" strike="noStrike" dirty="0" err="1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apr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20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it-IT" sz="1400" b="1" i="0" u="none" strike="noStrike" dirty="0" smtClean="0">
                          <a:solidFill>
                            <a:srgbClr val="FFFFFF"/>
                          </a:solidFill>
                          <a:effectLst/>
                          <a:latin typeface="+mn-lt"/>
                        </a:rPr>
                        <a:t>26 apr.</a:t>
                      </a:r>
                      <a:endParaRPr lang="it-IT" sz="1400" b="1" i="0" u="none" strike="noStrike" dirty="0">
                        <a:solidFill>
                          <a:srgbClr val="FFFFFF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b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70AD4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24974704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Regina Coeli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219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240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36762"/>
                  </a:ext>
                </a:extLst>
              </a:tr>
              <a:tr h="348137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Rebibbia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41 </a:t>
                      </a:r>
                      <a:endParaRPr lang="it-IT" sz="13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</a:t>
                      </a:r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cui 5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 </a:t>
                      </a:r>
                    </a:p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1 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33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9052278"/>
                  </a:ext>
                </a:extLst>
              </a:tr>
              <a:tr h="446509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(4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Istituti)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90736440"/>
                  </a:ext>
                </a:extLst>
              </a:tr>
              <a:tr h="359741">
                <a:tc rowSpan="2"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Civitavecchia 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0996507"/>
                  </a:ext>
                </a:extLst>
              </a:tr>
              <a:tr h="425537"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(2 Istituti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)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31664223"/>
                  </a:ext>
                </a:extLst>
              </a:tr>
              <a:tr h="379956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Roma 6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Velletri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6257765"/>
                  </a:ext>
                </a:extLst>
              </a:tr>
              <a:tr h="85154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Frosinone; Cassino; Paliano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66621194"/>
                  </a:ext>
                </a:extLst>
              </a:tr>
              <a:tr h="305587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Latina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2154539"/>
                  </a:ext>
                </a:extLst>
              </a:tr>
              <a:tr h="259205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Rieti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14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57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101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5E3C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04773011"/>
                  </a:ext>
                </a:extLst>
              </a:tr>
              <a:tr h="603101"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l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Viterbo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 (</a:t>
                      </a:r>
                      <a:r>
                        <a:rPr lang="it-IT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semiliberi)</a:t>
                      </a:r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</a:p>
                    <a:p>
                      <a:pPr algn="ctr" rtl="0" fontAlgn="ctr"/>
                      <a:endParaRPr lang="it-IT" sz="1400" b="1" i="0" u="none" strike="noStrike" dirty="0" smtClean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0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17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13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1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77618872"/>
                  </a:ext>
                </a:extLst>
              </a:tr>
              <a:tr h="270774">
                <a:tc rowSpan="2" grid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Totale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68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45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39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77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40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8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11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</a:t>
                      </a: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124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329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251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182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216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378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208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196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265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315</a:t>
                      </a:r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0590886"/>
                  </a:ext>
                </a:extLst>
              </a:tr>
              <a:tr h="607305">
                <a:tc gridSpan="2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it-IT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 cui 7 </a:t>
                      </a:r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it-IT" sz="13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di</a:t>
                      </a:r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cui 1 </a:t>
                      </a:r>
                    </a:p>
                    <a:p>
                      <a:pPr algn="ctr" rtl="0" fontAlgn="ctr"/>
                      <a:r>
                        <a:rPr lang="it-IT" sz="1300" b="1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ric.</a:t>
                      </a:r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3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endParaRPr lang="it-IT" sz="12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3178" marR="3178" marT="3178" marB="0" anchor="ctr">
                    <a:lnL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138273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26708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ottotitolo 2"/>
          <p:cNvSpPr txBox="1">
            <a:spLocks/>
          </p:cNvSpPr>
          <p:nvPr/>
        </p:nvSpPr>
        <p:spPr>
          <a:xfrm>
            <a:off x="493775" y="28482"/>
            <a:ext cx="11109960" cy="1047058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Situazione della diffusione del Covid-19 tra i detenuti reclusi negli istituti di pena del Lazio dal 15 gennaio 2021 al 26 aprile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0226886"/>
              </p:ext>
            </p:extLst>
          </p:nvPr>
        </p:nvGraphicFramePr>
        <p:xfrm>
          <a:off x="211015" y="1075540"/>
          <a:ext cx="11586975" cy="57824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202598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ottotitolo 2"/>
          <p:cNvSpPr txBox="1">
            <a:spLocks/>
          </p:cNvSpPr>
          <p:nvPr/>
        </p:nvSpPr>
        <p:spPr>
          <a:xfrm>
            <a:off x="603956" y="248355"/>
            <a:ext cx="11311466" cy="1061049"/>
          </a:xfrm>
          <a:prstGeom prst="rect">
            <a:avLst/>
          </a:prstGeom>
          <a:solidFill>
            <a:srgbClr val="C00000"/>
          </a:solidFill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/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b="1" dirty="0" smtClean="0"/>
              <a:t>Andamento della diffusione del Covid-19 tra i detenuti reclusi nell’insieme degli Istituti di Pena del Lazio dal 15 gennaio al 26 aprile 2022</a:t>
            </a:r>
            <a:endParaRPr lang="it-IT" b="1" dirty="0"/>
          </a:p>
        </p:txBody>
      </p:sp>
      <p:graphicFrame>
        <p:nvGraphicFramePr>
          <p:cNvPr id="4" name="Grafic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82810471"/>
              </p:ext>
            </p:extLst>
          </p:nvPr>
        </p:nvGraphicFramePr>
        <p:xfrm>
          <a:off x="357352" y="1409700"/>
          <a:ext cx="11834648" cy="54483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59268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Grafico 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8090564"/>
              </p:ext>
            </p:extLst>
          </p:nvPr>
        </p:nvGraphicFramePr>
        <p:xfrm>
          <a:off x="568960" y="325120"/>
          <a:ext cx="10810240" cy="54013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74030230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1863</TotalTime>
  <Words>451</Words>
  <Application>Microsoft Office PowerPoint</Application>
  <PresentationFormat>Widescreen</PresentationFormat>
  <Paragraphs>317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Tema di Office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Lorenzo</dc:creator>
  <cp:lastModifiedBy>Lorenzo</cp:lastModifiedBy>
  <cp:revision>197</cp:revision>
  <dcterms:created xsi:type="dcterms:W3CDTF">2021-02-16T11:24:19Z</dcterms:created>
  <dcterms:modified xsi:type="dcterms:W3CDTF">2022-04-26T13:38:48Z</dcterms:modified>
</cp:coreProperties>
</file>