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5" r:id="rId6"/>
    <p:sldId id="267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66" d="100"/>
          <a:sy n="66" d="100"/>
        </p:scale>
        <p:origin x="974" y="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aprile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Grafico%20in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prile%20'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aprile%20'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prile%20'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prile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Lazio'!$T$79:$AH$79</c:f>
              <c:strCache>
                <c:ptCount val="15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</c:strCache>
            </c:strRef>
          </c:cat>
          <c:val>
            <c:numRef>
              <c:f>'Trend Lazio'!$T$80:$AH$80</c:f>
              <c:numCache>
                <c:formatCode>_-* #,##0\ _€_-;\-* #,##0\ _€_-;_-* "-"??\ _€_-;_-@_-</c:formatCode>
                <c:ptCount val="15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7-4BFE-AEAB-4E19F55092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'[Grafico in Microsoft PowerPoint]Foglio1'!$B$2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'[Grafico in Microsoft PowerPoint]Foglio1'!$A$3:$A$21</c:f>
              <c:strCache>
                <c:ptCount val="19"/>
                <c:pt idx="0">
                  <c:v>30 ago.</c:v>
                </c:pt>
                <c:pt idx="1">
                  <c:v>13 sett.</c:v>
                </c:pt>
                <c:pt idx="2">
                  <c:v>27 sett.</c:v>
                </c:pt>
                <c:pt idx="3">
                  <c:v>4 ott.</c:v>
                </c:pt>
                <c:pt idx="4">
                  <c:v>18 ott.</c:v>
                </c:pt>
                <c:pt idx="5">
                  <c:v>1 nov.</c:v>
                </c:pt>
                <c:pt idx="6">
                  <c:v>15 nov.</c:v>
                </c:pt>
                <c:pt idx="7">
                  <c:v>29 nov.</c:v>
                </c:pt>
                <c:pt idx="8">
                  <c:v>13 dic.</c:v>
                </c:pt>
                <c:pt idx="9">
                  <c:v>20. dic.</c:v>
                </c:pt>
                <c:pt idx="10">
                  <c:v>3 gen.</c:v>
                </c:pt>
                <c:pt idx="11">
                  <c:v>17 gen.</c:v>
                </c:pt>
                <c:pt idx="12">
                  <c:v>31. gen.</c:v>
                </c:pt>
                <c:pt idx="13">
                  <c:v>14 feb.</c:v>
                </c:pt>
                <c:pt idx="14">
                  <c:v>21 feb.</c:v>
                </c:pt>
                <c:pt idx="15">
                  <c:v> 8 mar.</c:v>
                </c:pt>
                <c:pt idx="16">
                  <c:v>15 mar.</c:v>
                </c:pt>
                <c:pt idx="17">
                  <c:v>22 mar.</c:v>
                </c:pt>
                <c:pt idx="18">
                  <c:v>29 mar.</c:v>
                </c:pt>
              </c:strCache>
            </c:strRef>
          </c:cat>
          <c:val>
            <c:numRef>
              <c:f>'[Grafico in Microsoft PowerPoint]Foglio1'!$B$3:$B$21</c:f>
              <c:numCache>
                <c:formatCode>General</c:formatCode>
                <c:ptCount val="19"/>
                <c:pt idx="0">
                  <c:v>75</c:v>
                </c:pt>
                <c:pt idx="1">
                  <c:v>71</c:v>
                </c:pt>
                <c:pt idx="2">
                  <c:v>100</c:v>
                </c:pt>
                <c:pt idx="3">
                  <c:v>93</c:v>
                </c:pt>
                <c:pt idx="4">
                  <c:v>90</c:v>
                </c:pt>
                <c:pt idx="5">
                  <c:v>74</c:v>
                </c:pt>
                <c:pt idx="6">
                  <c:v>98</c:v>
                </c:pt>
                <c:pt idx="7">
                  <c:v>158</c:v>
                </c:pt>
                <c:pt idx="8">
                  <c:v>236</c:v>
                </c:pt>
                <c:pt idx="9">
                  <c:v>339</c:v>
                </c:pt>
                <c:pt idx="10">
                  <c:v>786</c:v>
                </c:pt>
                <c:pt idx="11" formatCode="_-* #,##0_-;\-* #,##0_-;_-* &quot;-&quot;??_-;_-@_-">
                  <c:v>2586</c:v>
                </c:pt>
                <c:pt idx="12" formatCode="_-* #,##0_-;\-* #,##0_-;_-* &quot;-&quot;??_-;_-@_-">
                  <c:v>3859</c:v>
                </c:pt>
                <c:pt idx="13" formatCode="_-* #,##0_-;\-* #,##0_-;_-* &quot;-&quot;??_-;_-@_-">
                  <c:v>2181</c:v>
                </c:pt>
                <c:pt idx="14" formatCode="_-* #,##0_-;\-* #,##0_-;_-* &quot;-&quot;??_-;_-@_-">
                  <c:v>1510</c:v>
                </c:pt>
                <c:pt idx="15" formatCode="_-* #,##0_-;\-* #,##0_-;_-* &quot;-&quot;??_-;_-@_-">
                  <c:v>1040</c:v>
                </c:pt>
                <c:pt idx="16" formatCode="_-* #,##0_-;\-* #,##0_-;_-* &quot;-&quot;??_-;_-@_-">
                  <c:v>1049</c:v>
                </c:pt>
                <c:pt idx="17" formatCode="_-* #,##0_-;\-* #,##0_-;_-* &quot;-&quot;??_-;_-@_-">
                  <c:v>1322</c:v>
                </c:pt>
                <c:pt idx="18" formatCode="_-* #,##0_-;\-* #,##0_-;_-* &quot;-&quot;??_-;_-@_-">
                  <c:v>1199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AA-4A0C-A808-F5F7BDA72631}"/>
            </c:ext>
          </c:extLst>
        </c:ser>
        <c:ser>
          <c:idx val="1"/>
          <c:order val="1"/>
          <c:tx>
            <c:strRef>
              <c:f>'[Grafico in Microsoft PowerPoint]Foglio1'!$C$2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'[Grafico in Microsoft PowerPoint]Foglio1'!$A$3:$A$21</c:f>
              <c:strCache>
                <c:ptCount val="19"/>
                <c:pt idx="0">
                  <c:v>30 ago.</c:v>
                </c:pt>
                <c:pt idx="1">
                  <c:v>13 sett.</c:v>
                </c:pt>
                <c:pt idx="2">
                  <c:v>27 sett.</c:v>
                </c:pt>
                <c:pt idx="3">
                  <c:v>4 ott.</c:v>
                </c:pt>
                <c:pt idx="4">
                  <c:v>18 ott.</c:v>
                </c:pt>
                <c:pt idx="5">
                  <c:v>1 nov.</c:v>
                </c:pt>
                <c:pt idx="6">
                  <c:v>15 nov.</c:v>
                </c:pt>
                <c:pt idx="7">
                  <c:v>29 nov.</c:v>
                </c:pt>
                <c:pt idx="8">
                  <c:v>13 dic.</c:v>
                </c:pt>
                <c:pt idx="9">
                  <c:v>20. dic.</c:v>
                </c:pt>
                <c:pt idx="10">
                  <c:v>3 gen.</c:v>
                </c:pt>
                <c:pt idx="11">
                  <c:v>17 gen.</c:v>
                </c:pt>
                <c:pt idx="12">
                  <c:v>31. gen.</c:v>
                </c:pt>
                <c:pt idx="13">
                  <c:v>14 feb.</c:v>
                </c:pt>
                <c:pt idx="14">
                  <c:v>21 feb.</c:v>
                </c:pt>
                <c:pt idx="15">
                  <c:v> 8 mar.</c:v>
                </c:pt>
                <c:pt idx="16">
                  <c:v>15 mar.</c:v>
                </c:pt>
                <c:pt idx="17">
                  <c:v>22 mar.</c:v>
                </c:pt>
                <c:pt idx="18">
                  <c:v>29 mar.</c:v>
                </c:pt>
              </c:strCache>
            </c:strRef>
          </c:cat>
          <c:val>
            <c:numRef>
              <c:f>'[Grafico in Microsoft PowerPoint]Foglio1'!$C$3:$C$21</c:f>
              <c:numCache>
                <c:formatCode>General</c:formatCode>
                <c:ptCount val="19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12</c:v>
                </c:pt>
                <c:pt idx="11">
                  <c:v>25</c:v>
                </c:pt>
                <c:pt idx="12">
                  <c:v>12</c:v>
                </c:pt>
                <c:pt idx="13">
                  <c:v>5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6</c:v>
                </c:pt>
                <c:pt idx="1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AA-4A0C-A808-F5F7BDA72631}"/>
            </c:ext>
          </c:extLst>
        </c:ser>
        <c:ser>
          <c:idx val="2"/>
          <c:order val="2"/>
          <c:tx>
            <c:strRef>
              <c:f>'[Grafico in Microsoft PowerPoint]Foglio1'!$D$2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'[Grafico in Microsoft PowerPoint]Foglio1'!$A$3:$A$21</c:f>
              <c:strCache>
                <c:ptCount val="19"/>
                <c:pt idx="0">
                  <c:v>30 ago.</c:v>
                </c:pt>
                <c:pt idx="1">
                  <c:v>13 sett.</c:v>
                </c:pt>
                <c:pt idx="2">
                  <c:v>27 sett.</c:v>
                </c:pt>
                <c:pt idx="3">
                  <c:v>4 ott.</c:v>
                </c:pt>
                <c:pt idx="4">
                  <c:v>18 ott.</c:v>
                </c:pt>
                <c:pt idx="5">
                  <c:v>1 nov.</c:v>
                </c:pt>
                <c:pt idx="6">
                  <c:v>15 nov.</c:v>
                </c:pt>
                <c:pt idx="7">
                  <c:v>29 nov.</c:v>
                </c:pt>
                <c:pt idx="8">
                  <c:v>13 dic.</c:v>
                </c:pt>
                <c:pt idx="9">
                  <c:v>20. dic.</c:v>
                </c:pt>
                <c:pt idx="10">
                  <c:v>3 gen.</c:v>
                </c:pt>
                <c:pt idx="11">
                  <c:v>17 gen.</c:v>
                </c:pt>
                <c:pt idx="12">
                  <c:v>31. gen.</c:v>
                </c:pt>
                <c:pt idx="13">
                  <c:v>14 feb.</c:v>
                </c:pt>
                <c:pt idx="14">
                  <c:v>21 feb.</c:v>
                </c:pt>
                <c:pt idx="15">
                  <c:v> 8 mar.</c:v>
                </c:pt>
                <c:pt idx="16">
                  <c:v>15 mar.</c:v>
                </c:pt>
                <c:pt idx="17">
                  <c:v>22 mar.</c:v>
                </c:pt>
                <c:pt idx="18">
                  <c:v>29 mar.</c:v>
                </c:pt>
              </c:strCache>
            </c:strRef>
          </c:cat>
          <c:val>
            <c:numRef>
              <c:f>'[Grafico in Microsoft PowerPoint]Foglio1'!$D$3:$D$21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3</c:v>
                </c:pt>
                <c:pt idx="10">
                  <c:v>6</c:v>
                </c:pt>
                <c:pt idx="11">
                  <c:v>14</c:v>
                </c:pt>
                <c:pt idx="12">
                  <c:v>24</c:v>
                </c:pt>
                <c:pt idx="13">
                  <c:v>23</c:v>
                </c:pt>
                <c:pt idx="14">
                  <c:v>16</c:v>
                </c:pt>
                <c:pt idx="15">
                  <c:v>18</c:v>
                </c:pt>
                <c:pt idx="16">
                  <c:v>13</c:v>
                </c:pt>
                <c:pt idx="17">
                  <c:v>13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AA-4A0C-A808-F5F7BDA72631}"/>
            </c:ext>
          </c:extLst>
        </c:ser>
        <c:ser>
          <c:idx val="3"/>
          <c:order val="3"/>
          <c:tx>
            <c:strRef>
              <c:f>'[Grafico in Microsoft PowerPoint]Foglio1'!$E$2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'[Grafico in Microsoft PowerPoint]Foglio1'!$A$3:$A$21</c:f>
              <c:strCache>
                <c:ptCount val="19"/>
                <c:pt idx="0">
                  <c:v>30 ago.</c:v>
                </c:pt>
                <c:pt idx="1">
                  <c:v>13 sett.</c:v>
                </c:pt>
                <c:pt idx="2">
                  <c:v>27 sett.</c:v>
                </c:pt>
                <c:pt idx="3">
                  <c:v>4 ott.</c:v>
                </c:pt>
                <c:pt idx="4">
                  <c:v>18 ott.</c:v>
                </c:pt>
                <c:pt idx="5">
                  <c:v>1 nov.</c:v>
                </c:pt>
                <c:pt idx="6">
                  <c:v>15 nov.</c:v>
                </c:pt>
                <c:pt idx="7">
                  <c:v>29 nov.</c:v>
                </c:pt>
                <c:pt idx="8">
                  <c:v>13 dic.</c:v>
                </c:pt>
                <c:pt idx="9">
                  <c:v>20. dic.</c:v>
                </c:pt>
                <c:pt idx="10">
                  <c:v>3 gen.</c:v>
                </c:pt>
                <c:pt idx="11">
                  <c:v>17 gen.</c:v>
                </c:pt>
                <c:pt idx="12">
                  <c:v>31. gen.</c:v>
                </c:pt>
                <c:pt idx="13">
                  <c:v>14 feb.</c:v>
                </c:pt>
                <c:pt idx="14">
                  <c:v>21 feb.</c:v>
                </c:pt>
                <c:pt idx="15">
                  <c:v> 8 mar.</c:v>
                </c:pt>
                <c:pt idx="16">
                  <c:v>15 mar.</c:v>
                </c:pt>
                <c:pt idx="17">
                  <c:v>22 mar.</c:v>
                </c:pt>
                <c:pt idx="18">
                  <c:v>29 mar.</c:v>
                </c:pt>
              </c:strCache>
            </c:strRef>
          </c:cat>
          <c:val>
            <c:numRef>
              <c:f>'[Grafico in Microsoft PowerPoint]Foglio1'!$E$3:$E$21</c:f>
              <c:numCache>
                <c:formatCode>General</c:formatCode>
                <c:ptCount val="19"/>
                <c:pt idx="0">
                  <c:v>80</c:v>
                </c:pt>
                <c:pt idx="1">
                  <c:v>76</c:v>
                </c:pt>
                <c:pt idx="2">
                  <c:v>105</c:v>
                </c:pt>
                <c:pt idx="3">
                  <c:v>97</c:v>
                </c:pt>
                <c:pt idx="4">
                  <c:v>95</c:v>
                </c:pt>
                <c:pt idx="5">
                  <c:v>79</c:v>
                </c:pt>
                <c:pt idx="6">
                  <c:v>103</c:v>
                </c:pt>
                <c:pt idx="7">
                  <c:v>162</c:v>
                </c:pt>
                <c:pt idx="8">
                  <c:v>239</c:v>
                </c:pt>
                <c:pt idx="9">
                  <c:v>344</c:v>
                </c:pt>
                <c:pt idx="10">
                  <c:v>804</c:v>
                </c:pt>
                <c:pt idx="11" formatCode="_-* #,##0_-;\-* #,##0_-;_-* &quot;-&quot;??_-;_-@_-">
                  <c:v>2625</c:v>
                </c:pt>
                <c:pt idx="12" formatCode="_-* #,##0_-;\-* #,##0_-;_-* &quot;-&quot;??_-;_-@_-">
                  <c:v>3895</c:v>
                </c:pt>
                <c:pt idx="13" formatCode="_-* #,##0_-;\-* #,##0_-;_-* &quot;-&quot;??_-;_-@_-">
                  <c:v>2209</c:v>
                </c:pt>
                <c:pt idx="14" formatCode="_-* #,##0_-;\-* #,##0_-;_-* &quot;-&quot;??_-;_-@_-">
                  <c:v>1529</c:v>
                </c:pt>
                <c:pt idx="15" formatCode="_-* #,##0_-;\-* #,##0_-;_-* &quot;-&quot;??_-;_-@_-">
                  <c:v>1062</c:v>
                </c:pt>
                <c:pt idx="16" formatCode="_-* #,##0_-;\-* #,##0_-;_-* &quot;-&quot;??_-;_-@_-">
                  <c:v>1066</c:v>
                </c:pt>
                <c:pt idx="17" formatCode="_-* #,##0_-;\-* #,##0_-;_-* &quot;-&quot;??_-;_-@_-">
                  <c:v>1341</c:v>
                </c:pt>
                <c:pt idx="18" formatCode="_-* #,##0_-;\-* #,##0_-;_-* &quot;-&quot;??_-;_-@_-">
                  <c:v>1206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AA-4A0C-A808-F5F7BDA72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14.636331064134719</c:v>
                </c:pt>
                <c:pt idx="1">
                  <c:v>15.557875075537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8-4FD2-8EFA-75A9D3D0129F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16.051594410605517</c:v>
                </c:pt>
                <c:pt idx="1">
                  <c:v>13.712025490303795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FD2-8EFA-75A9D3D0129F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69.09709781440344</c:v>
                </c:pt>
                <c:pt idx="1">
                  <c:v>70.147777838817788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F8-4FD2-8EFA-75A9D3D0129F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0.21497671085632392</c:v>
                </c:pt>
                <c:pt idx="1">
                  <c:v>0.58232159534142724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F8-4FD2-8EFA-75A9D3D012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2151769922004061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74074074074073E-2"/>
                  <c:y val="-2.577211149083074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1C3-4B83-B7EA-A67FAC02C80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1C3-4B83-B7EA-A67FAC02C80C}"/>
                </c:ext>
              </c:extLst>
            </c:dLbl>
            <c:dLbl>
              <c:idx val="4"/>
              <c:layout>
                <c:manualLayout>
                  <c:x val="-2.7970679012345821E-2"/>
                  <c:y val="-2.577211149083074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1C3-4B83-B7EA-A67FAC02C80C}"/>
                </c:ext>
              </c:extLst>
            </c:dLbl>
            <c:dLbl>
              <c:idx val="13"/>
              <c:layout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C3-4B83-B7EA-A67FAC02C80C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1C3-4B83-B7EA-A67FAC02C80C}"/>
                </c:ext>
              </c:extLst>
            </c:dLbl>
            <c:dLbl>
              <c:idx val="24"/>
              <c:layout>
                <c:manualLayout>
                  <c:x val="-1.3888888888888893E-2"/>
                  <c:y val="-3.7670051419277942E-2"/>
                </c:manualLayout>
              </c:layout>
              <c:spPr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1C3-4B83-B7EA-A67FAC02C8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trend'!$A$26:$A$50</c:f>
              <c:strCache>
                <c:ptCount val="25"/>
                <c:pt idx="0">
                  <c:v>mar. 22</c:v>
                </c:pt>
                <c:pt idx="3">
                  <c:v>dic. 21</c:v>
                </c:pt>
                <c:pt idx="6">
                  <c:v>set. 21</c:v>
                </c:pt>
                <c:pt idx="8">
                  <c:v>giu 21</c:v>
                </c:pt>
                <c:pt idx="10">
                  <c:v>mar 21</c:v>
                </c:pt>
                <c:pt idx="12">
                  <c:v>dic 20</c:v>
                </c:pt>
                <c:pt idx="14">
                  <c:v>giu 20</c:v>
                </c:pt>
                <c:pt idx="16">
                  <c:v>dic 19</c:v>
                </c:pt>
                <c:pt idx="20">
                  <c:v>dic 18</c:v>
                </c:pt>
                <c:pt idx="24">
                  <c:v>dic 17</c:v>
                </c:pt>
              </c:strCache>
            </c:strRef>
          </c:cat>
          <c:val>
            <c:numRef>
              <c:f>'in attesa di giudizio trend'!$B$26:$B$50</c:f>
              <c:numCache>
                <c:formatCode>0.0%</c:formatCode>
                <c:ptCount val="25"/>
                <c:pt idx="0">
                  <c:v>0.156</c:v>
                </c:pt>
                <c:pt idx="1">
                  <c:v>0.16</c:v>
                </c:pt>
                <c:pt idx="2">
                  <c:v>0.16</c:v>
                </c:pt>
                <c:pt idx="3">
                  <c:v>0.157</c:v>
                </c:pt>
                <c:pt idx="4">
                  <c:v>0.16200000000000001</c:v>
                </c:pt>
                <c:pt idx="5">
                  <c:v>0.16200000000000001</c:v>
                </c:pt>
                <c:pt idx="6">
                  <c:v>0.16200000000000001</c:v>
                </c:pt>
                <c:pt idx="7">
                  <c:v>0.156</c:v>
                </c:pt>
                <c:pt idx="8">
                  <c:v>0.154</c:v>
                </c:pt>
                <c:pt idx="9">
                  <c:v>0.159</c:v>
                </c:pt>
                <c:pt idx="10">
                  <c:v>0.159</c:v>
                </c:pt>
                <c:pt idx="11">
                  <c:v>0.16500000000000001</c:v>
                </c:pt>
                <c:pt idx="12">
                  <c:v>0.16200000000000001</c:v>
                </c:pt>
                <c:pt idx="13">
                  <c:v>0.17</c:v>
                </c:pt>
                <c:pt idx="14">
                  <c:v>0.16924541331491816</c:v>
                </c:pt>
                <c:pt idx="15">
                  <c:v>0.15335546105175812</c:v>
                </c:pt>
                <c:pt idx="16">
                  <c:v>0.15996643025226678</c:v>
                </c:pt>
                <c:pt idx="17">
                  <c:v>0.16410592768713619</c:v>
                </c:pt>
                <c:pt idx="18">
                  <c:v>0.15843825385810117</c:v>
                </c:pt>
                <c:pt idx="19">
                  <c:v>0.16492055897444358</c:v>
                </c:pt>
                <c:pt idx="20">
                  <c:v>0.16491492749979045</c:v>
                </c:pt>
                <c:pt idx="21">
                  <c:v>0.16955671120177918</c:v>
                </c:pt>
                <c:pt idx="22">
                  <c:v>0.16479177657890706</c:v>
                </c:pt>
                <c:pt idx="23">
                  <c:v>0.16680693196846608</c:v>
                </c:pt>
                <c:pt idx="24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C3-4B83-B7EA-A67FAC02C80C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1C3-4B83-B7EA-A67FAC02C80C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1C3-4B83-B7EA-A67FAC02C80C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1C3-4B83-B7EA-A67FAC02C80C}"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1C3-4B83-B7EA-A67FAC02C80C}"/>
                </c:ext>
              </c:extLst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1C3-4B83-B7EA-A67FAC02C80C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trend'!$A$26:$A$50</c:f>
              <c:strCache>
                <c:ptCount val="25"/>
                <c:pt idx="0">
                  <c:v>mar. 22</c:v>
                </c:pt>
                <c:pt idx="3">
                  <c:v>dic. 21</c:v>
                </c:pt>
                <c:pt idx="6">
                  <c:v>set. 21</c:v>
                </c:pt>
                <c:pt idx="8">
                  <c:v>giu 21</c:v>
                </c:pt>
                <c:pt idx="10">
                  <c:v>mar 21</c:v>
                </c:pt>
                <c:pt idx="12">
                  <c:v>dic 20</c:v>
                </c:pt>
                <c:pt idx="14">
                  <c:v>giu 20</c:v>
                </c:pt>
                <c:pt idx="16">
                  <c:v>dic 19</c:v>
                </c:pt>
                <c:pt idx="20">
                  <c:v>dic 18</c:v>
                </c:pt>
                <c:pt idx="24">
                  <c:v>dic 17</c:v>
                </c:pt>
              </c:strCache>
            </c:strRef>
          </c:cat>
          <c:val>
            <c:numRef>
              <c:f>'in attesa di giudizio trend'!$C$26:$C$50</c:f>
              <c:numCache>
                <c:formatCode>0.0%</c:formatCode>
                <c:ptCount val="25"/>
                <c:pt idx="0">
                  <c:v>0.14599999999999999</c:v>
                </c:pt>
                <c:pt idx="1">
                  <c:v>0.15</c:v>
                </c:pt>
                <c:pt idx="2">
                  <c:v>0.15</c:v>
                </c:pt>
                <c:pt idx="3">
                  <c:v>0.14599999999999999</c:v>
                </c:pt>
                <c:pt idx="4">
                  <c:v>0.14899999999999999</c:v>
                </c:pt>
                <c:pt idx="5">
                  <c:v>0.151</c:v>
                </c:pt>
                <c:pt idx="6">
                  <c:v>0.14799999999999999</c:v>
                </c:pt>
                <c:pt idx="7">
                  <c:v>0.14899999999999999</c:v>
                </c:pt>
                <c:pt idx="8">
                  <c:v>0.155</c:v>
                </c:pt>
                <c:pt idx="9">
                  <c:v>0.157</c:v>
                </c:pt>
                <c:pt idx="10">
                  <c:v>0.16200000000000001</c:v>
                </c:pt>
                <c:pt idx="11">
                  <c:v>0.16700000000000001</c:v>
                </c:pt>
                <c:pt idx="12">
                  <c:v>0.17399999999999999</c:v>
                </c:pt>
                <c:pt idx="13">
                  <c:v>0.18099999999999999</c:v>
                </c:pt>
                <c:pt idx="14">
                  <c:v>0.20340159666782368</c:v>
                </c:pt>
                <c:pt idx="15">
                  <c:v>0.17827208252740168</c:v>
                </c:pt>
                <c:pt idx="16">
                  <c:v>0.18413036856533657</c:v>
                </c:pt>
                <c:pt idx="17">
                  <c:v>0.17952612393681652</c:v>
                </c:pt>
                <c:pt idx="18">
                  <c:v>0.16918568784700802</c:v>
                </c:pt>
                <c:pt idx="19">
                  <c:v>0.169612922889363</c:v>
                </c:pt>
                <c:pt idx="20">
                  <c:v>0.16467707376798285</c:v>
                </c:pt>
                <c:pt idx="21">
                  <c:v>0.17067159581022798</c:v>
                </c:pt>
                <c:pt idx="22">
                  <c:v>0.16739606126914661</c:v>
                </c:pt>
                <c:pt idx="23">
                  <c:v>0.16277962874821514</c:v>
                </c:pt>
                <c:pt idx="24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1C3-4B83-B7EA-A67FAC02C8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62.862773199570043</c:v>
                </c:pt>
                <c:pt idx="1">
                  <c:v>68.679155450566753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8-43E1-86DB-43FB0CD0C47D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37.13722680042995</c:v>
                </c:pt>
                <c:pt idx="1">
                  <c:v>31.320844549433239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08-43E1-86DB-43FB0CD0C4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92.923683267646012</c:v>
                </c:pt>
                <c:pt idx="1">
                  <c:v>96.203922430368621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9-4E5D-9322-5C1705445697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7.0763167323539946</c:v>
                </c:pt>
                <c:pt idx="1">
                  <c:v>3.7960775696313793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A9-4E5D-9322-5C17054456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368"/>
            <a:ext cx="8853822" cy="607772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marzo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650345"/>
              </p:ext>
            </p:extLst>
          </p:nvPr>
        </p:nvGraphicFramePr>
        <p:xfrm>
          <a:off x="32568" y="1423293"/>
          <a:ext cx="9164330" cy="4837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marzo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749776"/>
              </p:ext>
            </p:extLst>
          </p:nvPr>
        </p:nvGraphicFramePr>
        <p:xfrm>
          <a:off x="1880" y="1278318"/>
          <a:ext cx="8988157" cy="497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</a:t>
            </a:r>
            <a:r>
              <a:rPr lang="it-IT" sz="2000" b="1" dirty="0" smtClean="0"/>
              <a:t>/03/2022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04110"/>
              </p:ext>
            </p:extLst>
          </p:nvPr>
        </p:nvGraphicFramePr>
        <p:xfrm>
          <a:off x="467544" y="513158"/>
          <a:ext cx="7920880" cy="583289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31 marzo </a:t>
                      </a:r>
                      <a:r>
                        <a:rPr lang="it-IT" sz="1400" u="none" strike="noStrike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4.765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5.582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395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2.073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31</a:t>
            </a:r>
            <a:r>
              <a:rPr lang="it-IT" b="1" dirty="0" smtClean="0"/>
              <a:t> marzo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93" y="1124744"/>
            <a:ext cx="8750233" cy="44644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942975"/>
            <a:ext cx="6105525" cy="59150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31</a:t>
            </a:r>
            <a:r>
              <a:rPr lang="it-IT" sz="2000" b="1" dirty="0" smtClean="0"/>
              <a:t> marzo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/>
        </p:nvGraphicFramePr>
        <p:xfrm>
          <a:off x="-30480" y="941070"/>
          <a:ext cx="9204960" cy="4975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95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marzo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399642"/>
              </p:ext>
            </p:extLst>
          </p:nvPr>
        </p:nvGraphicFramePr>
        <p:xfrm>
          <a:off x="254317" y="1201102"/>
          <a:ext cx="8638163" cy="467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febbraio</a:t>
            </a:r>
            <a:r>
              <a:rPr lang="en-US" sz="2400" b="1" dirty="0" smtClean="0"/>
              <a:t> 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751821"/>
              </p:ext>
            </p:extLst>
          </p:nvPr>
        </p:nvGraphicFramePr>
        <p:xfrm>
          <a:off x="0" y="1259631"/>
          <a:ext cx="9144000" cy="526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marzo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25494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454</Words>
  <Application>Microsoft Office PowerPoint</Application>
  <PresentationFormat>Presentazione su schermo (4:3)</PresentationFormat>
  <Paragraphs>148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marzo 2022</vt:lpstr>
      <vt:lpstr>Presentazione standard di PowerPoint</vt:lpstr>
      <vt:lpstr>Detenuti per Posizione Giuridica  In Italia e nel Lazio al 31 marzo 2022</vt:lpstr>
      <vt:lpstr>Percentuali di detenuti in attesa di primo giudizio  in Italia e nel Lazio da dicembre 2017 a febbraio 2022 </vt:lpstr>
      <vt:lpstr>Detenuti per Nazionalità In Italia e nel Lazio al 31 marzo 2022</vt:lpstr>
      <vt:lpstr>Detenuti per Genere in Italia e nel Lazio al 31 marzo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213</cp:revision>
  <dcterms:created xsi:type="dcterms:W3CDTF">2020-06-03T15:49:37Z</dcterms:created>
  <dcterms:modified xsi:type="dcterms:W3CDTF">2022-04-04T13:18:54Z</dcterms:modified>
</cp:coreProperties>
</file>