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6" r:id="rId3"/>
    <p:sldId id="257" r:id="rId4"/>
    <p:sldId id="258" r:id="rId5"/>
    <p:sldId id="265" r:id="rId6"/>
    <p:sldId id="267" r:id="rId7"/>
    <p:sldId id="259" r:id="rId8"/>
    <p:sldId id="264" r:id="rId9"/>
    <p:sldId id="261" r:id="rId10"/>
    <p:sldId id="260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06" autoAdjust="0"/>
    <p:restoredTop sz="94660"/>
  </p:normalViewPr>
  <p:slideViewPr>
    <p:cSldViewPr>
      <p:cViewPr>
        <p:scale>
          <a:sx n="66" d="100"/>
          <a:sy n="66" d="100"/>
        </p:scale>
        <p:origin x="974" y="35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Elaborazioni\tabelle%20e%20grafici%20aprile%20'2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Grafico%20in%20Microsoft%20PowerPoint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nzo\Dropbox\GARANTE%20DETENUTI\Elaborazioni\tabelle%20e%20grafici%20aprile%20'22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Elaborazioni\tabelle%20e%20grafici%20aprile%20'22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nzo\Dropbox\GARANTE%20DETENUTI\Elaborazioni\tabelle%20e%20grafici%20aprile%20'22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nzo\Dropbox\GARANTE%20DETENUTI\Elaborazioni\tabelle%20e%20grafici%20aprile%20'2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solidFill>
                <a:schemeClr val="lt1"/>
              </a:solidFill>
              <a:ln w="25400" cap="flat" cmpd="sng" algn="ctr">
                <a:solidFill>
                  <a:schemeClr val="dk1"/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'Trend Lazio'!$T$79:$AH$79</c:f>
              <c:strCache>
                <c:ptCount val="15"/>
                <c:pt idx="0">
                  <c:v>gen. 21</c:v>
                </c:pt>
                <c:pt idx="1">
                  <c:v>feb. 21</c:v>
                </c:pt>
                <c:pt idx="2">
                  <c:v>mar. 21</c:v>
                </c:pt>
                <c:pt idx="3">
                  <c:v>apr. 21</c:v>
                </c:pt>
                <c:pt idx="4">
                  <c:v>mag. 21</c:v>
                </c:pt>
                <c:pt idx="5">
                  <c:v>giu. 21</c:v>
                </c:pt>
                <c:pt idx="6">
                  <c:v>lug. 21</c:v>
                </c:pt>
                <c:pt idx="7">
                  <c:v>ago. 21</c:v>
                </c:pt>
                <c:pt idx="8">
                  <c:v>sett. 21</c:v>
                </c:pt>
                <c:pt idx="9">
                  <c:v>ott. 21</c:v>
                </c:pt>
                <c:pt idx="10">
                  <c:v>nov. 21</c:v>
                </c:pt>
                <c:pt idx="11">
                  <c:v>dic. 21</c:v>
                </c:pt>
                <c:pt idx="12">
                  <c:v>gen 22</c:v>
                </c:pt>
                <c:pt idx="13">
                  <c:v>feb. 22</c:v>
                </c:pt>
                <c:pt idx="14">
                  <c:v>mar. 22</c:v>
                </c:pt>
              </c:strCache>
            </c:strRef>
          </c:cat>
          <c:val>
            <c:numRef>
              <c:f>'Trend Lazio'!$T$80:$AH$80</c:f>
              <c:numCache>
                <c:formatCode>_-* #,##0\ _€_-;\-* #,##0\ _€_-;_-* "-"??\ _€_-;_-@_-</c:formatCode>
                <c:ptCount val="15"/>
                <c:pt idx="0">
                  <c:v>53329</c:v>
                </c:pt>
                <c:pt idx="1">
                  <c:v>53697</c:v>
                </c:pt>
                <c:pt idx="2">
                  <c:v>53509</c:v>
                </c:pt>
                <c:pt idx="3">
                  <c:v>53608</c:v>
                </c:pt>
                <c:pt idx="4">
                  <c:v>53660</c:v>
                </c:pt>
                <c:pt idx="5">
                  <c:v>53637</c:v>
                </c:pt>
                <c:pt idx="6">
                  <c:v>53129</c:v>
                </c:pt>
                <c:pt idx="7">
                  <c:v>53557</c:v>
                </c:pt>
                <c:pt idx="8">
                  <c:v>53930</c:v>
                </c:pt>
                <c:pt idx="9">
                  <c:v>54307</c:v>
                </c:pt>
                <c:pt idx="10">
                  <c:v>54593</c:v>
                </c:pt>
                <c:pt idx="11">
                  <c:v>54134</c:v>
                </c:pt>
                <c:pt idx="12">
                  <c:v>54372</c:v>
                </c:pt>
                <c:pt idx="13">
                  <c:v>54635</c:v>
                </c:pt>
                <c:pt idx="14">
                  <c:v>54609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77-4BFE-AEAB-4E19F5509289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190169952"/>
        <c:axId val="1190171200"/>
      </c:barChart>
      <c:catAx>
        <c:axId val="1190169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it-IT"/>
          </a:p>
        </c:txPr>
        <c:crossAx val="1190171200"/>
        <c:crosses val="autoZero"/>
        <c:auto val="1"/>
        <c:lblAlgn val="ctr"/>
        <c:lblOffset val="100"/>
        <c:noMultiLvlLbl val="0"/>
      </c:catAx>
      <c:valAx>
        <c:axId val="1190171200"/>
        <c:scaling>
          <c:orientation val="minMax"/>
        </c:scaling>
        <c:delete val="1"/>
        <c:axPos val="l"/>
        <c:numFmt formatCode="_-* #,##0\ _€_-;\-* #,##0\ _€_-;_-* &quot;-&quot;??\ _€_-;_-@_-" sourceLinked="1"/>
        <c:majorTickMark val="none"/>
        <c:minorTickMark val="none"/>
        <c:tickLblPos val="nextTo"/>
        <c:crossAx val="1190169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cap="none" spc="2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it-IT">
                <a:solidFill>
                  <a:schemeClr val="lt1"/>
                </a:solidFill>
                <a:latin typeface="+mn-lt"/>
                <a:ea typeface="+mn-ea"/>
                <a:cs typeface="+mn-cs"/>
              </a:rPr>
              <a:t>Persone detenute positive al Covid-19 in Italia</a:t>
            </a:r>
            <a:endParaRPr lang="it-IT">
              <a:solidFill>
                <a:sysClr val="windowText" lastClr="000000"/>
              </a:solidFill>
            </a:endParaRPr>
          </a:p>
        </c:rich>
      </c:tx>
      <c:layout/>
      <c:overlay val="0"/>
      <c:spPr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accent3">
              <a:shade val="50000"/>
            </a:schemeClr>
          </a:solidFill>
          <a:prstDash val="solid"/>
          <a:miter lim="800000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cap="none" spc="2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'[Grafico in Microsoft PowerPoint]Foglio1'!$B$2</c:f>
              <c:strCache>
                <c:ptCount val="1"/>
                <c:pt idx="0">
                  <c:v>Asintomatici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110000"/>
                    <a:satMod val="105000"/>
                    <a:tint val="67000"/>
                  </a:schemeClr>
                </a:gs>
                <a:gs pos="50000">
                  <a:schemeClr val="accent1"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'[Grafico in Microsoft PowerPoint]Foglio1'!$A$3:$A$21</c:f>
              <c:strCache>
                <c:ptCount val="19"/>
                <c:pt idx="0">
                  <c:v>30 ago.</c:v>
                </c:pt>
                <c:pt idx="1">
                  <c:v>13 sett.</c:v>
                </c:pt>
                <c:pt idx="2">
                  <c:v>27 sett.</c:v>
                </c:pt>
                <c:pt idx="3">
                  <c:v>4 ott.</c:v>
                </c:pt>
                <c:pt idx="4">
                  <c:v>18 ott.</c:v>
                </c:pt>
                <c:pt idx="5">
                  <c:v>1 nov.</c:v>
                </c:pt>
                <c:pt idx="6">
                  <c:v>15 nov.</c:v>
                </c:pt>
                <c:pt idx="7">
                  <c:v>29 nov.</c:v>
                </c:pt>
                <c:pt idx="8">
                  <c:v>13 dic.</c:v>
                </c:pt>
                <c:pt idx="9">
                  <c:v>20. dic.</c:v>
                </c:pt>
                <c:pt idx="10">
                  <c:v>3 gen.</c:v>
                </c:pt>
                <c:pt idx="11">
                  <c:v>17 gen.</c:v>
                </c:pt>
                <c:pt idx="12">
                  <c:v>31. gen.</c:v>
                </c:pt>
                <c:pt idx="13">
                  <c:v>14 feb.</c:v>
                </c:pt>
                <c:pt idx="14">
                  <c:v>21 feb.</c:v>
                </c:pt>
                <c:pt idx="15">
                  <c:v> 8 mar.</c:v>
                </c:pt>
                <c:pt idx="16">
                  <c:v>15 mar.</c:v>
                </c:pt>
                <c:pt idx="17">
                  <c:v>22 mar.</c:v>
                </c:pt>
                <c:pt idx="18">
                  <c:v>29 mar.</c:v>
                </c:pt>
              </c:strCache>
            </c:strRef>
          </c:cat>
          <c:val>
            <c:numRef>
              <c:f>'[Grafico in Microsoft PowerPoint]Foglio1'!$B$3:$B$21</c:f>
              <c:numCache>
                <c:formatCode>General</c:formatCode>
                <c:ptCount val="19"/>
                <c:pt idx="0">
                  <c:v>75</c:v>
                </c:pt>
                <c:pt idx="1">
                  <c:v>71</c:v>
                </c:pt>
                <c:pt idx="2">
                  <c:v>100</c:v>
                </c:pt>
                <c:pt idx="3">
                  <c:v>93</c:v>
                </c:pt>
                <c:pt idx="4">
                  <c:v>90</c:v>
                </c:pt>
                <c:pt idx="5">
                  <c:v>74</c:v>
                </c:pt>
                <c:pt idx="6">
                  <c:v>98</c:v>
                </c:pt>
                <c:pt idx="7">
                  <c:v>158</c:v>
                </c:pt>
                <c:pt idx="8">
                  <c:v>236</c:v>
                </c:pt>
                <c:pt idx="9">
                  <c:v>339</c:v>
                </c:pt>
                <c:pt idx="10">
                  <c:v>786</c:v>
                </c:pt>
                <c:pt idx="11" formatCode="_-* #,##0_-;\-* #,##0_-;_-* &quot;-&quot;??_-;_-@_-">
                  <c:v>2586</c:v>
                </c:pt>
                <c:pt idx="12" formatCode="_-* #,##0_-;\-* #,##0_-;_-* &quot;-&quot;??_-;_-@_-">
                  <c:v>3859</c:v>
                </c:pt>
                <c:pt idx="13" formatCode="_-* #,##0_-;\-* #,##0_-;_-* &quot;-&quot;??_-;_-@_-">
                  <c:v>2181</c:v>
                </c:pt>
                <c:pt idx="14" formatCode="_-* #,##0_-;\-* #,##0_-;_-* &quot;-&quot;??_-;_-@_-">
                  <c:v>1510</c:v>
                </c:pt>
                <c:pt idx="15" formatCode="_-* #,##0_-;\-* #,##0_-;_-* &quot;-&quot;??_-;_-@_-">
                  <c:v>1040</c:v>
                </c:pt>
                <c:pt idx="16" formatCode="_-* #,##0_-;\-* #,##0_-;_-* &quot;-&quot;??_-;_-@_-">
                  <c:v>1049</c:v>
                </c:pt>
                <c:pt idx="17" formatCode="_-* #,##0_-;\-* #,##0_-;_-* &quot;-&quot;??_-;_-@_-">
                  <c:v>1322</c:v>
                </c:pt>
                <c:pt idx="18" formatCode="_-* #,##0_-;\-* #,##0_-;_-* &quot;-&quot;??_-;_-@_-">
                  <c:v>1199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AA-4A0C-A808-F5F7BDA72631}"/>
            </c:ext>
          </c:extLst>
        </c:ser>
        <c:ser>
          <c:idx val="1"/>
          <c:order val="1"/>
          <c:tx>
            <c:strRef>
              <c:f>'[Grafico in Microsoft PowerPoint]Foglio1'!$C$2</c:f>
              <c:strCache>
                <c:ptCount val="1"/>
                <c:pt idx="0">
                  <c:v>Sintomatici all'interno degli IIPP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110000"/>
                    <a:satMod val="105000"/>
                    <a:tint val="67000"/>
                  </a:schemeClr>
                </a:gs>
                <a:gs pos="50000">
                  <a:schemeClr val="accent2">
                    <a:lumMod val="105000"/>
                    <a:satMod val="103000"/>
                    <a:tint val="73000"/>
                  </a:schemeClr>
                </a:gs>
                <a:gs pos="100000">
                  <a:schemeClr val="accent2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'[Grafico in Microsoft PowerPoint]Foglio1'!$A$3:$A$21</c:f>
              <c:strCache>
                <c:ptCount val="19"/>
                <c:pt idx="0">
                  <c:v>30 ago.</c:v>
                </c:pt>
                <c:pt idx="1">
                  <c:v>13 sett.</c:v>
                </c:pt>
                <c:pt idx="2">
                  <c:v>27 sett.</c:v>
                </c:pt>
                <c:pt idx="3">
                  <c:v>4 ott.</c:v>
                </c:pt>
                <c:pt idx="4">
                  <c:v>18 ott.</c:v>
                </c:pt>
                <c:pt idx="5">
                  <c:v>1 nov.</c:v>
                </c:pt>
                <c:pt idx="6">
                  <c:v>15 nov.</c:v>
                </c:pt>
                <c:pt idx="7">
                  <c:v>29 nov.</c:v>
                </c:pt>
                <c:pt idx="8">
                  <c:v>13 dic.</c:v>
                </c:pt>
                <c:pt idx="9">
                  <c:v>20. dic.</c:v>
                </c:pt>
                <c:pt idx="10">
                  <c:v>3 gen.</c:v>
                </c:pt>
                <c:pt idx="11">
                  <c:v>17 gen.</c:v>
                </c:pt>
                <c:pt idx="12">
                  <c:v>31. gen.</c:v>
                </c:pt>
                <c:pt idx="13">
                  <c:v>14 feb.</c:v>
                </c:pt>
                <c:pt idx="14">
                  <c:v>21 feb.</c:v>
                </c:pt>
                <c:pt idx="15">
                  <c:v> 8 mar.</c:v>
                </c:pt>
                <c:pt idx="16">
                  <c:v>15 mar.</c:v>
                </c:pt>
                <c:pt idx="17">
                  <c:v>22 mar.</c:v>
                </c:pt>
                <c:pt idx="18">
                  <c:v>29 mar.</c:v>
                </c:pt>
              </c:strCache>
            </c:strRef>
          </c:cat>
          <c:val>
            <c:numRef>
              <c:f>'[Grafico in Microsoft PowerPoint]Foglio1'!$C$3:$C$21</c:f>
              <c:numCache>
                <c:formatCode>General</c:formatCode>
                <c:ptCount val="19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4</c:v>
                </c:pt>
                <c:pt idx="4">
                  <c:v>3</c:v>
                </c:pt>
                <c:pt idx="5">
                  <c:v>3</c:v>
                </c:pt>
                <c:pt idx="6">
                  <c:v>3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12</c:v>
                </c:pt>
                <c:pt idx="11">
                  <c:v>25</c:v>
                </c:pt>
                <c:pt idx="12">
                  <c:v>12</c:v>
                </c:pt>
                <c:pt idx="13">
                  <c:v>5</c:v>
                </c:pt>
                <c:pt idx="14">
                  <c:v>3</c:v>
                </c:pt>
                <c:pt idx="15">
                  <c:v>4</c:v>
                </c:pt>
                <c:pt idx="16">
                  <c:v>4</c:v>
                </c:pt>
                <c:pt idx="17">
                  <c:v>6</c:v>
                </c:pt>
                <c:pt idx="18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1AA-4A0C-A808-F5F7BDA72631}"/>
            </c:ext>
          </c:extLst>
        </c:ser>
        <c:ser>
          <c:idx val="2"/>
          <c:order val="2"/>
          <c:tx>
            <c:strRef>
              <c:f>'[Grafico in Microsoft PowerPoint]Foglio1'!$D$2</c:f>
              <c:strCache>
                <c:ptCount val="1"/>
                <c:pt idx="0">
                  <c:v>Ricoverati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110000"/>
                    <a:satMod val="105000"/>
                    <a:tint val="67000"/>
                  </a:schemeClr>
                </a:gs>
                <a:gs pos="50000">
                  <a:schemeClr val="accent3">
                    <a:lumMod val="105000"/>
                    <a:satMod val="103000"/>
                    <a:tint val="73000"/>
                  </a:schemeClr>
                </a:gs>
                <a:gs pos="100000">
                  <a:schemeClr val="accent3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3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'[Grafico in Microsoft PowerPoint]Foglio1'!$A$3:$A$21</c:f>
              <c:strCache>
                <c:ptCount val="19"/>
                <c:pt idx="0">
                  <c:v>30 ago.</c:v>
                </c:pt>
                <c:pt idx="1">
                  <c:v>13 sett.</c:v>
                </c:pt>
                <c:pt idx="2">
                  <c:v>27 sett.</c:v>
                </c:pt>
                <c:pt idx="3">
                  <c:v>4 ott.</c:v>
                </c:pt>
                <c:pt idx="4">
                  <c:v>18 ott.</c:v>
                </c:pt>
                <c:pt idx="5">
                  <c:v>1 nov.</c:v>
                </c:pt>
                <c:pt idx="6">
                  <c:v>15 nov.</c:v>
                </c:pt>
                <c:pt idx="7">
                  <c:v>29 nov.</c:v>
                </c:pt>
                <c:pt idx="8">
                  <c:v>13 dic.</c:v>
                </c:pt>
                <c:pt idx="9">
                  <c:v>20. dic.</c:v>
                </c:pt>
                <c:pt idx="10">
                  <c:v>3 gen.</c:v>
                </c:pt>
                <c:pt idx="11">
                  <c:v>17 gen.</c:v>
                </c:pt>
                <c:pt idx="12">
                  <c:v>31. gen.</c:v>
                </c:pt>
                <c:pt idx="13">
                  <c:v>14 feb.</c:v>
                </c:pt>
                <c:pt idx="14">
                  <c:v>21 feb.</c:v>
                </c:pt>
                <c:pt idx="15">
                  <c:v> 8 mar.</c:v>
                </c:pt>
                <c:pt idx="16">
                  <c:v>15 mar.</c:v>
                </c:pt>
                <c:pt idx="17">
                  <c:v>22 mar.</c:v>
                </c:pt>
                <c:pt idx="18">
                  <c:v>29 mar.</c:v>
                </c:pt>
              </c:strCache>
            </c:strRef>
          </c:cat>
          <c:val>
            <c:numRef>
              <c:f>'[Grafico in Microsoft PowerPoint]Foglio1'!$D$3:$D$21</c:f>
              <c:numCache>
                <c:formatCode>General</c:formatCode>
                <c:ptCount val="19"/>
                <c:pt idx="0">
                  <c:v>2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1</c:v>
                </c:pt>
                <c:pt idx="9">
                  <c:v>3</c:v>
                </c:pt>
                <c:pt idx="10">
                  <c:v>6</c:v>
                </c:pt>
                <c:pt idx="11">
                  <c:v>14</c:v>
                </c:pt>
                <c:pt idx="12">
                  <c:v>24</c:v>
                </c:pt>
                <c:pt idx="13">
                  <c:v>23</c:v>
                </c:pt>
                <c:pt idx="14">
                  <c:v>16</c:v>
                </c:pt>
                <c:pt idx="15">
                  <c:v>18</c:v>
                </c:pt>
                <c:pt idx="16">
                  <c:v>13</c:v>
                </c:pt>
                <c:pt idx="17">
                  <c:v>13</c:v>
                </c:pt>
                <c:pt idx="18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1AA-4A0C-A808-F5F7BDA72631}"/>
            </c:ext>
          </c:extLst>
        </c:ser>
        <c:ser>
          <c:idx val="3"/>
          <c:order val="3"/>
          <c:tx>
            <c:strRef>
              <c:f>'[Grafico in Microsoft PowerPoint]Foglio1'!$E$2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 w="9525" cap="flat" cmpd="sng" algn="ctr">
              <a:noFill/>
              <a:round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dk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'[Grafico in Microsoft PowerPoint]Foglio1'!$A$3:$A$21</c:f>
              <c:strCache>
                <c:ptCount val="19"/>
                <c:pt idx="0">
                  <c:v>30 ago.</c:v>
                </c:pt>
                <c:pt idx="1">
                  <c:v>13 sett.</c:v>
                </c:pt>
                <c:pt idx="2">
                  <c:v>27 sett.</c:v>
                </c:pt>
                <c:pt idx="3">
                  <c:v>4 ott.</c:v>
                </c:pt>
                <c:pt idx="4">
                  <c:v>18 ott.</c:v>
                </c:pt>
                <c:pt idx="5">
                  <c:v>1 nov.</c:v>
                </c:pt>
                <c:pt idx="6">
                  <c:v>15 nov.</c:v>
                </c:pt>
                <c:pt idx="7">
                  <c:v>29 nov.</c:v>
                </c:pt>
                <c:pt idx="8">
                  <c:v>13 dic.</c:v>
                </c:pt>
                <c:pt idx="9">
                  <c:v>20. dic.</c:v>
                </c:pt>
                <c:pt idx="10">
                  <c:v>3 gen.</c:v>
                </c:pt>
                <c:pt idx="11">
                  <c:v>17 gen.</c:v>
                </c:pt>
                <c:pt idx="12">
                  <c:v>31. gen.</c:v>
                </c:pt>
                <c:pt idx="13">
                  <c:v>14 feb.</c:v>
                </c:pt>
                <c:pt idx="14">
                  <c:v>21 feb.</c:v>
                </c:pt>
                <c:pt idx="15">
                  <c:v> 8 mar.</c:v>
                </c:pt>
                <c:pt idx="16">
                  <c:v>15 mar.</c:v>
                </c:pt>
                <c:pt idx="17">
                  <c:v>22 mar.</c:v>
                </c:pt>
                <c:pt idx="18">
                  <c:v>29 mar.</c:v>
                </c:pt>
              </c:strCache>
            </c:strRef>
          </c:cat>
          <c:val>
            <c:numRef>
              <c:f>'[Grafico in Microsoft PowerPoint]Foglio1'!$E$3:$E$21</c:f>
              <c:numCache>
                <c:formatCode>General</c:formatCode>
                <c:ptCount val="19"/>
                <c:pt idx="0">
                  <c:v>80</c:v>
                </c:pt>
                <c:pt idx="1">
                  <c:v>76</c:v>
                </c:pt>
                <c:pt idx="2">
                  <c:v>105</c:v>
                </c:pt>
                <c:pt idx="3">
                  <c:v>97</c:v>
                </c:pt>
                <c:pt idx="4">
                  <c:v>95</c:v>
                </c:pt>
                <c:pt idx="5">
                  <c:v>79</c:v>
                </c:pt>
                <c:pt idx="6">
                  <c:v>103</c:v>
                </c:pt>
                <c:pt idx="7">
                  <c:v>162</c:v>
                </c:pt>
                <c:pt idx="8">
                  <c:v>239</c:v>
                </c:pt>
                <c:pt idx="9">
                  <c:v>344</c:v>
                </c:pt>
                <c:pt idx="10">
                  <c:v>804</c:v>
                </c:pt>
                <c:pt idx="11" formatCode="_-* #,##0_-;\-* #,##0_-;_-* &quot;-&quot;??_-;_-@_-">
                  <c:v>2625</c:v>
                </c:pt>
                <c:pt idx="12" formatCode="_-* #,##0_-;\-* #,##0_-;_-* &quot;-&quot;??_-;_-@_-">
                  <c:v>3895</c:v>
                </c:pt>
                <c:pt idx="13" formatCode="_-* #,##0_-;\-* #,##0_-;_-* &quot;-&quot;??_-;_-@_-">
                  <c:v>2209</c:v>
                </c:pt>
                <c:pt idx="14" formatCode="_-* #,##0_-;\-* #,##0_-;_-* &quot;-&quot;??_-;_-@_-">
                  <c:v>1529</c:v>
                </c:pt>
                <c:pt idx="15" formatCode="_-* #,##0_-;\-* #,##0_-;_-* &quot;-&quot;??_-;_-@_-">
                  <c:v>1062</c:v>
                </c:pt>
                <c:pt idx="16" formatCode="_-* #,##0_-;\-* #,##0_-;_-* &quot;-&quot;??_-;_-@_-">
                  <c:v>1066</c:v>
                </c:pt>
                <c:pt idx="17" formatCode="_-* #,##0_-;\-* #,##0_-;_-* &quot;-&quot;??_-;_-@_-">
                  <c:v>1341</c:v>
                </c:pt>
                <c:pt idx="18" formatCode="_-* #,##0_-;\-* #,##0_-;_-* &quot;-&quot;??_-;_-@_-">
                  <c:v>1206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1AA-4A0C-A808-F5F7BDA726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100"/>
        <c:axId val="180833632"/>
        <c:axId val="180841120"/>
      </c:barChart>
      <c:catAx>
        <c:axId val="180833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80841120"/>
        <c:crosses val="autoZero"/>
        <c:auto val="1"/>
        <c:lblAlgn val="ctr"/>
        <c:lblOffset val="100"/>
        <c:noMultiLvlLbl val="0"/>
      </c:catAx>
      <c:valAx>
        <c:axId val="180841120"/>
        <c:scaling>
          <c:orientation val="minMax"/>
          <c:max val="4000"/>
          <c:min val="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180833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'detenuti per posizione giuridic'!$O$19</c:f>
              <c:strCache>
                <c:ptCount val="1"/>
                <c:pt idx="0">
                  <c:v>In attesa di primo giudizio</c:v>
                </c:pt>
              </c:strCache>
            </c:strRef>
          </c:tx>
          <c:invertIfNegative val="0"/>
          <c:dLbls>
            <c:spPr>
              <a:solidFill>
                <a:schemeClr val="bg1">
                  <a:lumMod val="95000"/>
                </a:schemeClr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giuridic'!$P$19:$Q$19</c:f>
              <c:numCache>
                <c:formatCode>_-* #,##0.0\ _€_-;\-* #,##0.0\ _€_-;_-* "-"??\ _€_-;_-@_-</c:formatCode>
                <c:ptCount val="2"/>
                <c:pt idx="0" formatCode="0.0">
                  <c:v>14.636331064134719</c:v>
                </c:pt>
                <c:pt idx="1">
                  <c:v>15.557875075537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6F8-4FD2-8EFA-75A9D3D0129F}"/>
            </c:ext>
          </c:extLst>
        </c:ser>
        <c:ser>
          <c:idx val="1"/>
          <c:order val="1"/>
          <c:tx>
            <c:strRef>
              <c:f>'detenuti per posizione giuridic'!$O$20</c:f>
              <c:strCache>
                <c:ptCount val="1"/>
                <c:pt idx="0">
                  <c:v>Condannati non definItivi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giuridic'!$P$20:$Q$20</c:f>
              <c:numCache>
                <c:formatCode>_-* #,##0.0\ _€_-;\-* #,##0.0\ _€_-;_-* "-"??\ _€_-;_-@_-</c:formatCode>
                <c:ptCount val="2"/>
                <c:pt idx="0" formatCode="0.0">
                  <c:v>16.051594410605517</c:v>
                </c:pt>
                <c:pt idx="1">
                  <c:v>13.712025490303795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6F8-4FD2-8EFA-75A9D3D0129F}"/>
            </c:ext>
          </c:extLst>
        </c:ser>
        <c:ser>
          <c:idx val="2"/>
          <c:order val="2"/>
          <c:tx>
            <c:strRef>
              <c:f>'detenuti per posizione giuridic'!$O$21</c:f>
              <c:strCache>
                <c:ptCount val="1"/>
                <c:pt idx="0">
                  <c:v>Condannati definitivi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giuridic'!$P$21:$Q$21</c:f>
              <c:numCache>
                <c:formatCode>_-* #,##0.0\ _€_-;\-* #,##0.0\ _€_-;_-* "-"??\ _€_-;_-@_-</c:formatCode>
                <c:ptCount val="2"/>
                <c:pt idx="0" formatCode="0.0">
                  <c:v>69.09709781440344</c:v>
                </c:pt>
                <c:pt idx="1">
                  <c:v>70.147777838817788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6F8-4FD2-8EFA-75A9D3D0129F}"/>
            </c:ext>
          </c:extLst>
        </c:ser>
        <c:ser>
          <c:idx val="3"/>
          <c:order val="3"/>
          <c:tx>
            <c:strRef>
              <c:f>'detenuti per posizione giuridic'!$O$22</c:f>
              <c:strCache>
                <c:ptCount val="1"/>
                <c:pt idx="0">
                  <c:v>altra posizione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giuridic'!$P$22:$Q$22</c:f>
              <c:numCache>
                <c:formatCode>_-* #,##0.0\ _€_-;\-* #,##0.0\ _€_-;_-* "-"??\ _€_-;_-@_-</c:formatCode>
                <c:ptCount val="2"/>
                <c:pt idx="0" formatCode="0.0">
                  <c:v>0.21497671085632392</c:v>
                </c:pt>
                <c:pt idx="1">
                  <c:v>0.58232159534142724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6F8-4FD2-8EFA-75A9D3D0129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104141184"/>
        <c:axId val="104142720"/>
      </c:barChart>
      <c:catAx>
        <c:axId val="10414118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crossAx val="104142720"/>
        <c:crosses val="autoZero"/>
        <c:auto val="1"/>
        <c:lblAlgn val="ctr"/>
        <c:lblOffset val="100"/>
        <c:noMultiLvlLbl val="0"/>
      </c:catAx>
      <c:valAx>
        <c:axId val="104142720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one"/>
        <c:crossAx val="10414118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it-IT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6450617283950612E-3"/>
          <c:y val="1.937900888507443E-2"/>
          <c:w val="0.97878086419753085"/>
          <c:h val="0.72151769922004061"/>
        </c:manualLayout>
      </c:layout>
      <c:lineChart>
        <c:grouping val="standard"/>
        <c:varyColors val="0"/>
        <c:ser>
          <c:idx val="0"/>
          <c:order val="0"/>
          <c:tx>
            <c:strRef>
              <c:f>'in attesa di giudizio trend'!$B$25</c:f>
              <c:strCache>
                <c:ptCount val="1"/>
                <c:pt idx="0">
                  <c:v>Italia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1.1574074074074073E-2"/>
                  <c:y val="-2.5772111490830744E-2"/>
                </c:manualLayout>
              </c:layout>
              <c:spPr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51C3-4B83-B7EA-A67FAC02C80C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1C3-4B83-B7EA-A67FAC02C80C}"/>
                </c:ext>
              </c:extLst>
            </c:dLbl>
            <c:dLbl>
              <c:idx val="4"/>
              <c:layout>
                <c:manualLayout>
                  <c:x val="-2.7970679012345821E-2"/>
                  <c:y val="-2.5772111490830744E-2"/>
                </c:manualLayout>
              </c:layout>
              <c:spPr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51C3-4B83-B7EA-A67FAC02C80C}"/>
                </c:ext>
              </c:extLst>
            </c:dLbl>
            <c:dLbl>
              <c:idx val="13"/>
              <c:layout/>
              <c:spPr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51C3-4B83-B7EA-A67FAC02C80C}"/>
                </c:ext>
              </c:extLst>
            </c:dLbl>
            <c:dLbl>
              <c:idx val="22"/>
              <c:layout>
                <c:manualLayout>
                  <c:x val="-2.3148148148148147E-2"/>
                  <c:y val="-3.0926533788996954E-2"/>
                </c:manualLayout>
              </c:layout>
              <c:spPr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51C3-4B83-B7EA-A67FAC02C80C}"/>
                </c:ext>
              </c:extLst>
            </c:dLbl>
            <c:dLbl>
              <c:idx val="24"/>
              <c:layout>
                <c:manualLayout>
                  <c:x val="-1.3888888888888893E-2"/>
                  <c:y val="-3.7670051419277942E-2"/>
                </c:manualLayout>
              </c:layout>
              <c:spPr>
                <a:solidFill>
                  <a:schemeClr val="accent5">
                    <a:lumMod val="20000"/>
                    <a:lumOff val="8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7-51C3-4B83-B7EA-A67FAC02C80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'in attesa di giudizio trend'!$A$26:$A$50</c:f>
              <c:strCache>
                <c:ptCount val="25"/>
                <c:pt idx="0">
                  <c:v>mar. 22</c:v>
                </c:pt>
                <c:pt idx="3">
                  <c:v>dic. 21</c:v>
                </c:pt>
                <c:pt idx="6">
                  <c:v>set. 21</c:v>
                </c:pt>
                <c:pt idx="8">
                  <c:v>giu 21</c:v>
                </c:pt>
                <c:pt idx="10">
                  <c:v>mar 21</c:v>
                </c:pt>
                <c:pt idx="12">
                  <c:v>dic 20</c:v>
                </c:pt>
                <c:pt idx="14">
                  <c:v>giu 20</c:v>
                </c:pt>
                <c:pt idx="16">
                  <c:v>dic 19</c:v>
                </c:pt>
                <c:pt idx="20">
                  <c:v>dic 18</c:v>
                </c:pt>
                <c:pt idx="24">
                  <c:v>dic 17</c:v>
                </c:pt>
              </c:strCache>
            </c:strRef>
          </c:cat>
          <c:val>
            <c:numRef>
              <c:f>'in attesa di giudizio trend'!$B$26:$B$50</c:f>
              <c:numCache>
                <c:formatCode>0.0%</c:formatCode>
                <c:ptCount val="25"/>
                <c:pt idx="0">
                  <c:v>0.156</c:v>
                </c:pt>
                <c:pt idx="1">
                  <c:v>0.16</c:v>
                </c:pt>
                <c:pt idx="2">
                  <c:v>0.16</c:v>
                </c:pt>
                <c:pt idx="3">
                  <c:v>0.157</c:v>
                </c:pt>
                <c:pt idx="4">
                  <c:v>0.16200000000000001</c:v>
                </c:pt>
                <c:pt idx="5">
                  <c:v>0.16200000000000001</c:v>
                </c:pt>
                <c:pt idx="6">
                  <c:v>0.16200000000000001</c:v>
                </c:pt>
                <c:pt idx="7">
                  <c:v>0.156</c:v>
                </c:pt>
                <c:pt idx="8">
                  <c:v>0.154</c:v>
                </c:pt>
                <c:pt idx="9">
                  <c:v>0.159</c:v>
                </c:pt>
                <c:pt idx="10">
                  <c:v>0.159</c:v>
                </c:pt>
                <c:pt idx="11">
                  <c:v>0.16500000000000001</c:v>
                </c:pt>
                <c:pt idx="12">
                  <c:v>0.16200000000000001</c:v>
                </c:pt>
                <c:pt idx="13">
                  <c:v>0.17</c:v>
                </c:pt>
                <c:pt idx="14">
                  <c:v>0.16924541331491816</c:v>
                </c:pt>
                <c:pt idx="15">
                  <c:v>0.15335546105175812</c:v>
                </c:pt>
                <c:pt idx="16">
                  <c:v>0.15996643025226678</c:v>
                </c:pt>
                <c:pt idx="17">
                  <c:v>0.16410592768713619</c:v>
                </c:pt>
                <c:pt idx="18">
                  <c:v>0.15843825385810117</c:v>
                </c:pt>
                <c:pt idx="19">
                  <c:v>0.16492055897444358</c:v>
                </c:pt>
                <c:pt idx="20">
                  <c:v>0.16491492749979045</c:v>
                </c:pt>
                <c:pt idx="21">
                  <c:v>0.16955671120177918</c:v>
                </c:pt>
                <c:pt idx="22">
                  <c:v>0.16479177657890706</c:v>
                </c:pt>
                <c:pt idx="23">
                  <c:v>0.16680693196846608</c:v>
                </c:pt>
                <c:pt idx="24">
                  <c:v>0.16723371753923066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51C3-4B83-B7EA-A67FAC02C80C}"/>
            </c:ext>
          </c:extLst>
        </c:ser>
        <c:ser>
          <c:idx val="1"/>
          <c:order val="1"/>
          <c:tx>
            <c:strRef>
              <c:f>'in attesa di giudizio trend'!$C$25</c:f>
              <c:strCache>
                <c:ptCount val="1"/>
                <c:pt idx="0">
                  <c:v>Lazio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51C3-4B83-B7EA-A67FAC02C80C}"/>
                </c:ext>
              </c:extLst>
            </c:dLbl>
            <c:dLbl>
              <c:idx val="4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51C3-4B83-B7EA-A67FAC02C80C}"/>
                </c:ext>
              </c:extLst>
            </c:dLbl>
            <c:dLbl>
              <c:idx val="14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A-51C3-4B83-B7EA-A67FAC02C80C}"/>
                </c:ext>
              </c:extLst>
            </c:dLbl>
            <c:dLbl>
              <c:idx val="18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9-51C3-4B83-B7EA-A67FAC02C80C}"/>
                </c:ext>
              </c:extLst>
            </c:dLbl>
            <c:dLbl>
              <c:idx val="24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8-51C3-4B83-B7EA-A67FAC02C80C}"/>
                </c:ext>
              </c:extLst>
            </c:dLbl>
            <c:spPr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'in attesa di giudizio trend'!$A$26:$A$50</c:f>
              <c:strCache>
                <c:ptCount val="25"/>
                <c:pt idx="0">
                  <c:v>mar. 22</c:v>
                </c:pt>
                <c:pt idx="3">
                  <c:v>dic. 21</c:v>
                </c:pt>
                <c:pt idx="6">
                  <c:v>set. 21</c:v>
                </c:pt>
                <c:pt idx="8">
                  <c:v>giu 21</c:v>
                </c:pt>
                <c:pt idx="10">
                  <c:v>mar 21</c:v>
                </c:pt>
                <c:pt idx="12">
                  <c:v>dic 20</c:v>
                </c:pt>
                <c:pt idx="14">
                  <c:v>giu 20</c:v>
                </c:pt>
                <c:pt idx="16">
                  <c:v>dic 19</c:v>
                </c:pt>
                <c:pt idx="20">
                  <c:v>dic 18</c:v>
                </c:pt>
                <c:pt idx="24">
                  <c:v>dic 17</c:v>
                </c:pt>
              </c:strCache>
            </c:strRef>
          </c:cat>
          <c:val>
            <c:numRef>
              <c:f>'in attesa di giudizio trend'!$C$26:$C$50</c:f>
              <c:numCache>
                <c:formatCode>0.0%</c:formatCode>
                <c:ptCount val="25"/>
                <c:pt idx="0">
                  <c:v>0.14599999999999999</c:v>
                </c:pt>
                <c:pt idx="1">
                  <c:v>0.15</c:v>
                </c:pt>
                <c:pt idx="2">
                  <c:v>0.15</c:v>
                </c:pt>
                <c:pt idx="3">
                  <c:v>0.14599999999999999</c:v>
                </c:pt>
                <c:pt idx="4">
                  <c:v>0.14899999999999999</c:v>
                </c:pt>
                <c:pt idx="5">
                  <c:v>0.151</c:v>
                </c:pt>
                <c:pt idx="6">
                  <c:v>0.14799999999999999</c:v>
                </c:pt>
                <c:pt idx="7">
                  <c:v>0.14899999999999999</c:v>
                </c:pt>
                <c:pt idx="8">
                  <c:v>0.155</c:v>
                </c:pt>
                <c:pt idx="9">
                  <c:v>0.157</c:v>
                </c:pt>
                <c:pt idx="10">
                  <c:v>0.16200000000000001</c:v>
                </c:pt>
                <c:pt idx="11">
                  <c:v>0.16700000000000001</c:v>
                </c:pt>
                <c:pt idx="12">
                  <c:v>0.17399999999999999</c:v>
                </c:pt>
                <c:pt idx="13">
                  <c:v>0.18099999999999999</c:v>
                </c:pt>
                <c:pt idx="14">
                  <c:v>0.20340159666782368</c:v>
                </c:pt>
                <c:pt idx="15">
                  <c:v>0.17827208252740168</c:v>
                </c:pt>
                <c:pt idx="16">
                  <c:v>0.18413036856533657</c:v>
                </c:pt>
                <c:pt idx="17">
                  <c:v>0.17952612393681652</c:v>
                </c:pt>
                <c:pt idx="18">
                  <c:v>0.16918568784700802</c:v>
                </c:pt>
                <c:pt idx="19">
                  <c:v>0.169612922889363</c:v>
                </c:pt>
                <c:pt idx="20">
                  <c:v>0.16467707376798285</c:v>
                </c:pt>
                <c:pt idx="21">
                  <c:v>0.17067159581022798</c:v>
                </c:pt>
                <c:pt idx="22">
                  <c:v>0.16739606126914661</c:v>
                </c:pt>
                <c:pt idx="23">
                  <c:v>0.16277962874821514</c:v>
                </c:pt>
                <c:pt idx="24">
                  <c:v>0.15167548500881833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4-51C3-4B83-B7EA-A67FAC02C8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04392975"/>
        <c:axId val="504390895"/>
      </c:lineChart>
      <c:catAx>
        <c:axId val="504392975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04390895"/>
        <c:crosses val="autoZero"/>
        <c:auto val="1"/>
        <c:lblAlgn val="ctr"/>
        <c:lblOffset val="100"/>
        <c:noMultiLvlLbl val="0"/>
      </c:catAx>
      <c:valAx>
        <c:axId val="504390895"/>
        <c:scaling>
          <c:orientation val="minMax"/>
          <c:min val="0.1"/>
        </c:scaling>
        <c:delete val="1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504392975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>
              <a:lumMod val="95000"/>
              <a:lumOff val="5000"/>
            </a:schemeClr>
          </a:solidFill>
        </a:defRPr>
      </a:pPr>
      <a:endParaRPr lang="it-I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'detenuti per genere e nazionali'!$A$16</c:f>
              <c:strCache>
                <c:ptCount val="1"/>
                <c:pt idx="0">
                  <c:v>Italiani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genere e nazionali'!$B$15:$C$15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nazionali'!$B$16:$C$16</c:f>
              <c:numCache>
                <c:formatCode>_-* #,##0.0\ _€_-;\-* #,##0.0\ _€_-;_-* "-"??\ _€_-;_-@_-</c:formatCode>
                <c:ptCount val="2"/>
                <c:pt idx="0">
                  <c:v>62.862773199570043</c:v>
                </c:pt>
                <c:pt idx="1">
                  <c:v>68.679155450566753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08-43E1-86DB-43FB0CD0C47D}"/>
            </c:ext>
          </c:extLst>
        </c:ser>
        <c:ser>
          <c:idx val="1"/>
          <c:order val="1"/>
          <c:tx>
            <c:strRef>
              <c:f>'detenuti per genere e nazionali'!$A$17</c:f>
              <c:strCache>
                <c:ptCount val="1"/>
                <c:pt idx="0">
                  <c:v>Stranieri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genere e nazionali'!$B$15:$C$15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nazionali'!$B$17:$C$17</c:f>
              <c:numCache>
                <c:formatCode>_-* #,##0.0\ _€_-;\-* #,##0.0\ _€_-;_-* "-"??\ _€_-;_-@_-</c:formatCode>
                <c:ptCount val="2"/>
                <c:pt idx="0">
                  <c:v>37.13722680042995</c:v>
                </c:pt>
                <c:pt idx="1">
                  <c:v>31.320844549433239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A08-43E1-86DB-43FB0CD0C47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29310720"/>
        <c:axId val="129313792"/>
      </c:barChart>
      <c:catAx>
        <c:axId val="12931072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29313792"/>
        <c:crosses val="autoZero"/>
        <c:auto val="1"/>
        <c:lblAlgn val="ctr"/>
        <c:lblOffset val="100"/>
        <c:noMultiLvlLbl val="0"/>
      </c:catAx>
      <c:valAx>
        <c:axId val="129313792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1293107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2000"/>
      </a:pPr>
      <a:endParaRPr lang="it-IT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'detenuti per genere e nazionali'!$A$19</c:f>
              <c:strCache>
                <c:ptCount val="1"/>
                <c:pt idx="0">
                  <c:v>uomini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genere e nazionali'!$B$18:$C$18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nazionali'!$B$19:$C$19</c:f>
              <c:numCache>
                <c:formatCode>_-* #,##0.0\ _€_-;\-* #,##0.0\ _€_-;_-* "-"??\ _€_-;_-@_-</c:formatCode>
                <c:ptCount val="2"/>
                <c:pt idx="0">
                  <c:v>92.923683267646012</c:v>
                </c:pt>
                <c:pt idx="1">
                  <c:v>96.203922430368621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A9-4E5D-9322-5C1705445697}"/>
            </c:ext>
          </c:extLst>
        </c:ser>
        <c:ser>
          <c:idx val="1"/>
          <c:order val="1"/>
          <c:tx>
            <c:strRef>
              <c:f>'detenuti per genere e nazionali'!$A$20</c:f>
              <c:strCache>
                <c:ptCount val="1"/>
                <c:pt idx="0">
                  <c:v>donne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genere e nazionali'!$B$18:$C$18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nazionali'!$B$20:$C$20</c:f>
              <c:numCache>
                <c:formatCode>_-* #,##0.0\ _€_-;\-* #,##0.0\ _€_-;_-* "-"??\ _€_-;_-@_-</c:formatCode>
                <c:ptCount val="2"/>
                <c:pt idx="0">
                  <c:v>7.0763167323539946</c:v>
                </c:pt>
                <c:pt idx="1">
                  <c:v>3.7960775696313793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0A9-4E5D-9322-5C170544569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68249472"/>
        <c:axId val="68251008"/>
      </c:barChart>
      <c:catAx>
        <c:axId val="6824947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68251008"/>
        <c:crosses val="autoZero"/>
        <c:auto val="1"/>
        <c:lblAlgn val="ctr"/>
        <c:lblOffset val="100"/>
        <c:noMultiLvlLbl val="0"/>
      </c:catAx>
      <c:valAx>
        <c:axId val="68251008"/>
        <c:scaling>
          <c:orientation val="minMax"/>
          <c:min val="0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682494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01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04/04/2022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04/04/2022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04/04/2022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04/04/2022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5418" y="11415"/>
            <a:ext cx="785640" cy="10413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04/04/2022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04/04/2022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04/04/2022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04/04/2022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04/04/2022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04/04/2022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04/04/2022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417D0-2E68-4637-845D-D469B2751F76}" type="datetimeFigureOut">
              <a:rPr lang="it-IT" smtClean="0"/>
              <a:pPr/>
              <a:t>04/04/2022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26368"/>
            <a:ext cx="8853822" cy="6077720"/>
          </a:xfrm>
          <a:prstGeom prst="rect">
            <a:avLst/>
          </a:prstGeom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3707904" y="6488668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dirty="0" smtClean="0"/>
              <a:t>Detenuti per Genere in Italia e nel Lazio al </a:t>
            </a:r>
            <a:r>
              <a:rPr lang="it-IT" sz="2000" dirty="0" smtClean="0"/>
              <a:t>31 marzo 2022</a:t>
            </a:r>
            <a:endParaRPr lang="it-IT" sz="20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2650345"/>
              </p:ext>
            </p:extLst>
          </p:nvPr>
        </p:nvGraphicFramePr>
        <p:xfrm>
          <a:off x="32568" y="1423293"/>
          <a:ext cx="9164330" cy="48379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625892" y="204595"/>
            <a:ext cx="756989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2400" b="1" dirty="0" smtClean="0">
                <a:solidFill>
                  <a:srgbClr val="002060"/>
                </a:solidFill>
              </a:rPr>
              <a:t>Numero di persone detenute negli Istituti di Pena in Italia </a:t>
            </a:r>
          </a:p>
          <a:p>
            <a:pPr algn="ctr"/>
            <a:r>
              <a:rPr lang="it-IT" sz="2400" b="1" dirty="0" smtClean="0">
                <a:solidFill>
                  <a:srgbClr val="002060"/>
                </a:solidFill>
              </a:rPr>
              <a:t>da gennaio 2021 a </a:t>
            </a:r>
            <a:r>
              <a:rPr lang="it-IT" sz="2400" b="1" dirty="0" smtClean="0">
                <a:solidFill>
                  <a:srgbClr val="002060"/>
                </a:solidFill>
              </a:rPr>
              <a:t>marzo</a:t>
            </a:r>
            <a:r>
              <a:rPr lang="it-IT" sz="2400" b="1" dirty="0" smtClean="0">
                <a:solidFill>
                  <a:srgbClr val="002060"/>
                </a:solidFill>
              </a:rPr>
              <a:t> </a:t>
            </a:r>
            <a:r>
              <a:rPr lang="it-IT" sz="2400" b="1" dirty="0" smtClean="0">
                <a:solidFill>
                  <a:srgbClr val="002060"/>
                </a:solidFill>
              </a:rPr>
              <a:t>2022</a:t>
            </a:r>
            <a:endParaRPr lang="it-IT" sz="2400" b="1" dirty="0">
              <a:solidFill>
                <a:srgbClr val="002060"/>
              </a:solidFill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3707904" y="6488668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5749776"/>
              </p:ext>
            </p:extLst>
          </p:nvPr>
        </p:nvGraphicFramePr>
        <p:xfrm>
          <a:off x="1880" y="1278318"/>
          <a:ext cx="8988157" cy="49799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5914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35496" y="76562"/>
            <a:ext cx="8352928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000" b="1" dirty="0" smtClean="0"/>
              <a:t>Dettaglio dei detenuti presenti negli istituti di pena del Lazio al </a:t>
            </a:r>
            <a:r>
              <a:rPr lang="it-IT" sz="2000" b="1" dirty="0" smtClean="0"/>
              <a:t>31</a:t>
            </a:r>
            <a:r>
              <a:rPr lang="it-IT" sz="2000" b="1" dirty="0" smtClean="0"/>
              <a:t>/03/2022</a:t>
            </a:r>
            <a:endParaRPr lang="it-IT" sz="2000" b="1" dirty="0"/>
          </a:p>
        </p:txBody>
      </p:sp>
      <p:sp>
        <p:nvSpPr>
          <p:cNvPr id="6" name="Rettangolo 5"/>
          <p:cNvSpPr/>
          <p:nvPr/>
        </p:nvSpPr>
        <p:spPr>
          <a:xfrm>
            <a:off x="395536" y="6279703"/>
            <a:ext cx="8280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dirty="0" smtClean="0"/>
              <a:t>(*) i posti effettivamente disponibili degli istituti del Lazio sono calcolati in base all’ultimo aggiornamento disponibile delle schede di trasparenza degli istituti consultabili sul sito del Ministero della Giustizia</a:t>
            </a:r>
            <a:endParaRPr lang="it-IT" sz="1200" dirty="0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1304110"/>
              </p:ext>
            </p:extLst>
          </p:nvPr>
        </p:nvGraphicFramePr>
        <p:xfrm>
          <a:off x="467544" y="513158"/>
          <a:ext cx="7920880" cy="5832898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847203">
                  <a:extLst>
                    <a:ext uri="{9D8B030D-6E8A-4147-A177-3AD203B41FA5}">
                      <a16:colId xmlns:a16="http://schemas.microsoft.com/office/drawing/2014/main" val="1406207836"/>
                    </a:ext>
                  </a:extLst>
                </a:gridCol>
                <a:gridCol w="732855">
                  <a:extLst>
                    <a:ext uri="{9D8B030D-6E8A-4147-A177-3AD203B41FA5}">
                      <a16:colId xmlns:a16="http://schemas.microsoft.com/office/drawing/2014/main" val="1751016505"/>
                    </a:ext>
                  </a:extLst>
                </a:gridCol>
                <a:gridCol w="1230223">
                  <a:extLst>
                    <a:ext uri="{9D8B030D-6E8A-4147-A177-3AD203B41FA5}">
                      <a16:colId xmlns:a16="http://schemas.microsoft.com/office/drawing/2014/main" val="3942614510"/>
                    </a:ext>
                  </a:extLst>
                </a:gridCol>
                <a:gridCol w="1159684">
                  <a:extLst>
                    <a:ext uri="{9D8B030D-6E8A-4147-A177-3AD203B41FA5}">
                      <a16:colId xmlns:a16="http://schemas.microsoft.com/office/drawing/2014/main" val="2079229812"/>
                    </a:ext>
                  </a:extLst>
                </a:gridCol>
                <a:gridCol w="1023401">
                  <a:extLst>
                    <a:ext uri="{9D8B030D-6E8A-4147-A177-3AD203B41FA5}">
                      <a16:colId xmlns:a16="http://schemas.microsoft.com/office/drawing/2014/main" val="1233130316"/>
                    </a:ext>
                  </a:extLst>
                </a:gridCol>
                <a:gridCol w="963757">
                  <a:extLst>
                    <a:ext uri="{9D8B030D-6E8A-4147-A177-3AD203B41FA5}">
                      <a16:colId xmlns:a16="http://schemas.microsoft.com/office/drawing/2014/main" val="3882217495"/>
                    </a:ext>
                  </a:extLst>
                </a:gridCol>
                <a:gridCol w="963757">
                  <a:extLst>
                    <a:ext uri="{9D8B030D-6E8A-4147-A177-3AD203B41FA5}">
                      <a16:colId xmlns:a16="http://schemas.microsoft.com/office/drawing/2014/main" val="904374269"/>
                    </a:ext>
                  </a:extLst>
                </a:gridCol>
              </a:tblGrid>
              <a:tr h="4301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Istituto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Tipo istituto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Capienza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Regolamentare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POSTI  </a:t>
                      </a:r>
                      <a:br>
                        <a:rPr lang="it-IT" sz="1400" u="none" strike="noStrike" dirty="0">
                          <a:effectLst/>
                        </a:rPr>
                      </a:br>
                      <a:r>
                        <a:rPr lang="it-IT" sz="1400" u="none" strike="noStrike" dirty="0">
                          <a:effectLst/>
                        </a:rPr>
                        <a:t>effettivamente disponili (*)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Detenuti presenti al  </a:t>
                      </a:r>
                      <a:r>
                        <a:rPr lang="it-IT" sz="1400" u="none" strike="noStrike" dirty="0" smtClean="0">
                          <a:effectLst/>
                        </a:rPr>
                        <a:t>31 marzo </a:t>
                      </a:r>
                      <a:r>
                        <a:rPr lang="it-IT" sz="1400" u="none" strike="noStrike" dirty="0" smtClean="0">
                          <a:effectLst/>
                        </a:rPr>
                        <a:t>2022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 smtClean="0">
                          <a:effectLst/>
                        </a:rPr>
                        <a:t>di cui</a:t>
                      </a:r>
                      <a:endParaRPr lang="it-IT" sz="1400" b="1" i="0" u="none" strike="noStrike" dirty="0" smtClean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r>
                        <a:rPr lang="it-IT" sz="1400" u="none" strike="noStrike" dirty="0" smtClean="0">
                          <a:effectLst/>
                        </a:rPr>
                        <a:t>stranieri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 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2361083"/>
                  </a:ext>
                </a:extLst>
              </a:tr>
              <a:tr h="21692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 smtClean="0">
                          <a:effectLst/>
                        </a:rPr>
                        <a:t>Totale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effectLst/>
                        </a:rPr>
                        <a:t>D</a:t>
                      </a:r>
                      <a:r>
                        <a:rPr lang="it-IT" sz="1400" b="1" u="none" strike="noStrike" dirty="0" smtClean="0">
                          <a:effectLst/>
                        </a:rPr>
                        <a:t>onne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it-IT" sz="11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9728588"/>
                  </a:ext>
                </a:extLst>
              </a:tr>
              <a:tr h="24586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CASSINO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203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130</a:t>
                      </a:r>
                    </a:p>
                  </a:txBody>
                  <a:tcPr marL="7620" marR="7620" marT="7620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141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41</a:t>
                      </a: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586692806"/>
                  </a:ext>
                </a:extLst>
              </a:tr>
              <a:tr h="43398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FROSINONE "G. PAGLIEI"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513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482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507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188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915077429"/>
                  </a:ext>
                </a:extLst>
              </a:tr>
              <a:tr h="24586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PALIANO-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153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150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70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854973396"/>
                  </a:ext>
                </a:extLst>
              </a:tr>
              <a:tr h="24586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LATINA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77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73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123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95165946"/>
                  </a:ext>
                </a:extLst>
              </a:tr>
              <a:tr h="24586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RIETI "N.C."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295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289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296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142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171913887"/>
                  </a:ext>
                </a:extLst>
              </a:tr>
              <a:tr h="43398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CIVITAVECCHIA "G. PASSERINI"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143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143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51926315"/>
                  </a:ext>
                </a:extLst>
              </a:tr>
              <a:tr h="33498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CIVITAVECCHIA "N.C."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357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311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472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214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794850624"/>
                  </a:ext>
                </a:extLst>
              </a:tr>
              <a:tr h="43398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ROMA "G. STEFANINI" REBIBBIA FEMMINILE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CCF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260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235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321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321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121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985736609"/>
                  </a:ext>
                </a:extLst>
              </a:tr>
              <a:tr h="43398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ROMA "R. CINOTTI" REBIBBIA N.C.1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1155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1154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1347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444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13627373"/>
                  </a:ext>
                </a:extLst>
              </a:tr>
              <a:tr h="43398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ROMA "REBIBBIA TERZA CASA"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163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123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86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18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580037742"/>
                  </a:ext>
                </a:extLst>
              </a:tr>
              <a:tr h="320731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ROMA "REBIBBIA"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445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317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286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501991174"/>
                  </a:ext>
                </a:extLst>
              </a:tr>
              <a:tr h="26470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ROMA "REGINA COELI"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615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615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934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479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091062"/>
                  </a:ext>
                </a:extLst>
              </a:tr>
              <a:tr h="24586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VELLETRI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412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412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459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158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336216864"/>
                  </a:ext>
                </a:extLst>
              </a:tr>
              <a:tr h="340968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VITERBO "N.C."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440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404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480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165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657601837"/>
                  </a:ext>
                </a:extLst>
              </a:tr>
              <a:tr h="48428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TOTALE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5.158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       4.765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5.582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395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2.073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412646"/>
                  </a:ext>
                </a:extLst>
              </a:tr>
            </a:tbl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0" y="188640"/>
            <a:ext cx="832485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Tasso di affollamento negli istituti di pena del Lazio calcolato sul totale dei posti effettivamente disponibili al </a:t>
            </a:r>
            <a:r>
              <a:rPr lang="it-IT" b="1" dirty="0" smtClean="0"/>
              <a:t>31</a:t>
            </a:r>
            <a:r>
              <a:rPr lang="it-IT" b="1" dirty="0" smtClean="0"/>
              <a:t> marzo </a:t>
            </a:r>
            <a:r>
              <a:rPr lang="it-IT" b="1" dirty="0" smtClean="0"/>
              <a:t>2022</a:t>
            </a:r>
            <a:endParaRPr lang="it-IT" b="1" dirty="0"/>
          </a:p>
        </p:txBody>
      </p:sp>
      <p:sp>
        <p:nvSpPr>
          <p:cNvPr id="6" name="Rettangolo 5"/>
          <p:cNvSpPr/>
          <p:nvPr/>
        </p:nvSpPr>
        <p:spPr>
          <a:xfrm>
            <a:off x="215008" y="5949280"/>
            <a:ext cx="8928992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50" dirty="0" smtClean="0"/>
              <a:t>(*) i posti effettivamente disponibili degli istituti del Lazio sono calcolati in base all’ultimo aggiornamento disponibile delle schede di trasparenza degli istituti consultabili sul sito del Ministero della Giustizia</a:t>
            </a:r>
          </a:p>
          <a:p>
            <a:r>
              <a:rPr lang="it-IT" sz="1050" dirty="0" smtClean="0"/>
              <a:t>(**) il tasso di affollamento in Italia è calcolato in base alla capienza regolamentare dichiarata dal DAP</a:t>
            </a:r>
            <a:endParaRPr lang="it-IT" sz="105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93" y="1124744"/>
            <a:ext cx="8750233" cy="446449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1760" y="942975"/>
            <a:ext cx="6105525" cy="5915025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5496" y="-27384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 smtClean="0"/>
              <a:t>Tasso affollamento per regione e numero di detenuti presenti </a:t>
            </a:r>
            <a:br>
              <a:rPr lang="it-IT" sz="2000" b="1" dirty="0" smtClean="0"/>
            </a:br>
            <a:r>
              <a:rPr lang="it-IT" sz="2000" b="1" dirty="0" smtClean="0"/>
              <a:t>negli Istituti di pena d’Italia al </a:t>
            </a:r>
            <a:r>
              <a:rPr lang="it-IT" sz="2000" b="1" dirty="0" smtClean="0"/>
              <a:t>31</a:t>
            </a:r>
            <a:r>
              <a:rPr lang="it-IT" sz="2000" b="1" dirty="0" smtClean="0"/>
              <a:t> marzo </a:t>
            </a:r>
            <a:r>
              <a:rPr lang="it-IT" sz="2000" b="1" dirty="0" smtClean="0"/>
              <a:t>2022</a:t>
            </a:r>
            <a:endParaRPr lang="it-IT" sz="2000" b="1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9632" y="3068960"/>
            <a:ext cx="1699700" cy="1201699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2813335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4" name="Grafico 3"/>
          <p:cNvGraphicFramePr>
            <a:graphicFrameLocks/>
          </p:cNvGraphicFramePr>
          <p:nvPr/>
        </p:nvGraphicFramePr>
        <p:xfrm>
          <a:off x="-30480" y="941070"/>
          <a:ext cx="9204960" cy="49758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30950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0"/>
            <a:ext cx="8229600" cy="92211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 smtClean="0"/>
              <a:t>Detenuti per Posizione Giuridica  In Italia e nel Lazio al </a:t>
            </a:r>
            <a:r>
              <a:rPr lang="it-IT" sz="2000" b="1" dirty="0" smtClean="0"/>
              <a:t>31 marzo 2022</a:t>
            </a:r>
            <a:endParaRPr lang="it-IT" sz="20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6399642"/>
              </p:ext>
            </p:extLst>
          </p:nvPr>
        </p:nvGraphicFramePr>
        <p:xfrm>
          <a:off x="254317" y="1201102"/>
          <a:ext cx="8638163" cy="46761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229600" cy="11430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 err="1"/>
              <a:t>Percentuali</a:t>
            </a:r>
            <a:r>
              <a:rPr lang="en-US" sz="2400" b="1" dirty="0"/>
              <a:t> di </a:t>
            </a:r>
            <a:r>
              <a:rPr lang="en-US" sz="2400" b="1" dirty="0" err="1"/>
              <a:t>detenuti</a:t>
            </a:r>
            <a:r>
              <a:rPr lang="en-US" sz="2400" b="1" dirty="0"/>
              <a:t> in </a:t>
            </a:r>
            <a:r>
              <a:rPr lang="en-US" sz="2400" b="1" dirty="0" err="1"/>
              <a:t>attesa</a:t>
            </a:r>
            <a:r>
              <a:rPr lang="en-US" sz="2400" b="1" dirty="0"/>
              <a:t> di </a:t>
            </a:r>
            <a:r>
              <a:rPr lang="en-US" sz="2400" b="1" dirty="0" smtClean="0"/>
              <a:t>primo </a:t>
            </a:r>
            <a:r>
              <a:rPr lang="en-US" sz="2400" b="1" dirty="0" err="1" smtClean="0"/>
              <a:t>giudizio</a:t>
            </a:r>
            <a:r>
              <a:rPr lang="en-US" sz="2400" b="1" dirty="0" smtClean="0"/>
              <a:t> 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/>
              <a:t>in Italia e </a:t>
            </a:r>
            <a:r>
              <a:rPr lang="en-US" sz="2400" b="1" dirty="0" err="1"/>
              <a:t>nel</a:t>
            </a:r>
            <a:r>
              <a:rPr lang="en-US" sz="2400" b="1" dirty="0"/>
              <a:t> Lazio </a:t>
            </a:r>
            <a:r>
              <a:rPr lang="en-US" sz="2400" b="1" dirty="0" smtClean="0"/>
              <a:t>da </a:t>
            </a:r>
            <a:r>
              <a:rPr lang="en-US" sz="2400" b="1" dirty="0" err="1" smtClean="0"/>
              <a:t>dicembre</a:t>
            </a:r>
            <a:r>
              <a:rPr lang="en-US" sz="2400" b="1" dirty="0" smtClean="0"/>
              <a:t> 2017 a </a:t>
            </a:r>
            <a:r>
              <a:rPr lang="en-US" sz="2400" b="1" dirty="0" err="1" smtClean="0"/>
              <a:t>febbraio</a:t>
            </a:r>
            <a:r>
              <a:rPr lang="en-US" sz="2400" b="1" dirty="0" smtClean="0"/>
              <a:t> 2022</a:t>
            </a:r>
            <a:r>
              <a:rPr lang="en-US" sz="2400" b="1" dirty="0"/>
              <a:t/>
            </a:r>
            <a:br>
              <a:rPr lang="en-US" sz="2400" b="1" dirty="0"/>
            </a:br>
            <a:endParaRPr lang="it-IT" sz="24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8751821"/>
              </p:ext>
            </p:extLst>
          </p:nvPr>
        </p:nvGraphicFramePr>
        <p:xfrm>
          <a:off x="0" y="1259631"/>
          <a:ext cx="9144000" cy="52600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041009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 smtClean="0"/>
              <a:t>Detenuti per Nazionalità In Italia e nel Lazio al </a:t>
            </a:r>
            <a:r>
              <a:rPr lang="it-IT" sz="2000" b="1" dirty="0" smtClean="0"/>
              <a:t>31 marzo 2022</a:t>
            </a:r>
            <a:endParaRPr lang="it-IT" sz="20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1225494"/>
              </p:ext>
            </p:extLst>
          </p:nvPr>
        </p:nvGraphicFramePr>
        <p:xfrm>
          <a:off x="179070" y="1003935"/>
          <a:ext cx="8785859" cy="48501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3146</TotalTime>
  <Words>454</Words>
  <Application>Microsoft Office PowerPoint</Application>
  <PresentationFormat>Presentazione su schermo (4:3)</PresentationFormat>
  <Paragraphs>148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4" baseType="lpstr">
      <vt:lpstr>Arial</vt:lpstr>
      <vt:lpstr>Calibri</vt:lpstr>
      <vt:lpstr>Trebuchet MS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Tasso affollamento per regione e numero di detenuti presenti  negli Istituti di pena d’Italia al 31 marzo 2022</vt:lpstr>
      <vt:lpstr>Presentazione standard di PowerPoint</vt:lpstr>
      <vt:lpstr>Detenuti per Posizione Giuridica  In Italia e nel Lazio al 31 marzo 2022</vt:lpstr>
      <vt:lpstr>Percentuali di detenuti in attesa di primo giudizio  in Italia e nel Lazio da dicembre 2017 a febbraio 2022 </vt:lpstr>
      <vt:lpstr>Detenuti per Nazionalità In Italia e nel Lazio al 31 marzo 2022</vt:lpstr>
      <vt:lpstr>Detenuti per Genere in Italia e nel Lazio al 31 marzo 2022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Windows User</dc:creator>
  <cp:lastModifiedBy>Lorenzo</cp:lastModifiedBy>
  <cp:revision>213</cp:revision>
  <dcterms:created xsi:type="dcterms:W3CDTF">2020-06-03T15:49:37Z</dcterms:created>
  <dcterms:modified xsi:type="dcterms:W3CDTF">2022-04-04T13:18:54Z</dcterms:modified>
</cp:coreProperties>
</file>