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797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6.05.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6.05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20 apr.22'!$H$32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20 apr.22'!$I$31:$BI$31</c:f>
              <c:strCache>
                <c:ptCount val="53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2">
                  <c:v>16.05</c:v>
                </c:pt>
              </c:strCache>
            </c:strRef>
          </c:cat>
          <c:val>
            <c:numRef>
              <c:f>'dal 15 gennaio al 20 apr.22'!$I$32:$BI$32</c:f>
              <c:numCache>
                <c:formatCode>General</c:formatCode>
                <c:ptCount val="53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9D-404D-BF28-13427ECF7FE4}"/>
            </c:ext>
          </c:extLst>
        </c:ser>
        <c:ser>
          <c:idx val="1"/>
          <c:order val="1"/>
          <c:tx>
            <c:strRef>
              <c:f>'dal 15 gennaio al 20 apr.22'!$H$33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20 apr.22'!$I$31:$BI$31</c:f>
              <c:strCache>
                <c:ptCount val="53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2">
                  <c:v>16.05</c:v>
                </c:pt>
              </c:strCache>
            </c:strRef>
          </c:cat>
          <c:val>
            <c:numRef>
              <c:f>'dal 15 gennaio al 20 apr.22'!$I$33:$BI$33</c:f>
              <c:numCache>
                <c:formatCode>General</c:formatCode>
                <c:ptCount val="53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9D-404D-BF28-13427ECF7FE4}"/>
            </c:ext>
          </c:extLst>
        </c:ser>
        <c:ser>
          <c:idx val="2"/>
          <c:order val="2"/>
          <c:tx>
            <c:strRef>
              <c:f>'dal 15 gennaio al 20 apr.22'!$H$34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2.6764632245523112E-3"/>
                  <c:y val="3.698092597727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9D-404D-BF28-13427ECF7FE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9D-404D-BF28-13427ECF7FE4}"/>
                </c:ext>
              </c:extLst>
            </c:dLbl>
            <c:dLbl>
              <c:idx val="2"/>
              <c:layout>
                <c:manualLayout>
                  <c:x val="2.63431419739401E-8"/>
                  <c:y val="4.9693119281958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29428240016792E-2"/>
                      <c:h val="4.19445051339698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99D-404D-BF28-13427ECF7FE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9D-404D-BF28-13427ECF7FE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99D-404D-BF28-13427ECF7FE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9D-404D-BF28-13427ECF7FE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9D-404D-BF28-13427ECF7FE4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99D-404D-BF28-13427ECF7FE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9D-404D-BF28-13427ECF7FE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9D-404D-BF28-13427ECF7FE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9D-404D-BF28-13427ECF7FE4}"/>
                </c:ext>
              </c:extLst>
            </c:dLbl>
            <c:dLbl>
              <c:idx val="13"/>
              <c:layout>
                <c:manualLayout>
                  <c:x val="-1.3382316122761571E-3"/>
                  <c:y val="5.316008109232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99D-404D-BF28-13427ECF7FE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99D-404D-BF28-13427ECF7FE4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99D-404D-BF28-13427ECF7FE4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9D-404D-BF28-13427ECF7FE4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9D-404D-BF28-13427ECF7FE4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99D-404D-BF28-13427ECF7FE4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99D-404D-BF28-13427ECF7FE4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99D-404D-BF28-13427ECF7FE4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99D-404D-BF28-13427ECF7FE4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99D-404D-BF28-13427ECF7FE4}"/>
                </c:ext>
              </c:extLst>
            </c:dLbl>
            <c:dLbl>
              <c:idx val="38"/>
              <c:layout>
                <c:manualLayout>
                  <c:x val="6.691158061380785E-3"/>
                  <c:y val="-0.24499863459942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99D-404D-BF28-13427ECF7FE4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99D-404D-BF28-13427ECF7FE4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99D-404D-BF28-13427ECF7FE4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99D-404D-BF28-13427ECF7FE4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99D-404D-BF28-13427ECF7FE4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99D-404D-BF28-13427ECF7FE4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99D-404D-BF28-13427ECF7FE4}"/>
                </c:ext>
              </c:extLst>
            </c:dLbl>
            <c:dLbl>
              <c:idx val="51"/>
              <c:layout>
                <c:manualLayout>
                  <c:x val="1.2044084510485413E-2"/>
                  <c:y val="8.66740452592300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A99D-404D-BF28-13427ECF7FE4}"/>
                </c:ext>
              </c:extLst>
            </c:dLbl>
            <c:dLbl>
              <c:idx val="52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A99D-404D-BF28-13427ECF7F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20 apr.22'!$I$31:$BI$31</c:f>
              <c:strCache>
                <c:ptCount val="53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2">
                  <c:v>16.05</c:v>
                </c:pt>
              </c:strCache>
            </c:strRef>
          </c:cat>
          <c:val>
            <c:numRef>
              <c:f>'dal 15 gennaio al 20 apr.22'!$I$34:$BI$34</c:f>
              <c:numCache>
                <c:formatCode>General</c:formatCode>
                <c:ptCount val="53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A99D-404D-BF28-13427ECF7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20 apr.22'!$H$17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apr.22'!$I$16:$AR$16</c:f>
              <c:strCache>
                <c:ptCount val="36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5">
                  <c:v>16  mag.</c:v>
                </c:pt>
              </c:strCache>
            </c:strRef>
          </c:cat>
          <c:val>
            <c:numRef>
              <c:f>'dal 15 gennaio al 20 apr.22'!$I$17:$AR$17</c:f>
              <c:numCache>
                <c:formatCode>General</c:formatCode>
                <c:ptCount val="36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BB-4C03-912F-5BD190294951}"/>
            </c:ext>
          </c:extLst>
        </c:ser>
        <c:ser>
          <c:idx val="1"/>
          <c:order val="1"/>
          <c:tx>
            <c:strRef>
              <c:f>'dal 15 gennaio al 20 apr.22'!$H$18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apr.22'!$I$16:$AR$16</c:f>
              <c:strCache>
                <c:ptCount val="36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5">
                  <c:v>16  mag.</c:v>
                </c:pt>
              </c:strCache>
            </c:strRef>
          </c:cat>
          <c:val>
            <c:numRef>
              <c:f>'dal 15 gennaio al 20 apr.22'!$I$18:$AR$18</c:f>
              <c:numCache>
                <c:formatCode>General</c:formatCode>
                <c:ptCount val="36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BB-4C03-912F-5BD190294951}"/>
            </c:ext>
          </c:extLst>
        </c:ser>
        <c:ser>
          <c:idx val="2"/>
          <c:order val="2"/>
          <c:tx>
            <c:strRef>
              <c:f>'dal 15 gennaio al 20 apr.22'!$H$19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apr.22'!$I$16:$AR$16</c:f>
              <c:strCache>
                <c:ptCount val="36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5">
                  <c:v>16  mag.</c:v>
                </c:pt>
              </c:strCache>
            </c:strRef>
          </c:cat>
          <c:val>
            <c:numRef>
              <c:f>'dal 15 gennaio al 20 apr.22'!$I$19:$AR$19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BB-4C03-912F-5BD190294951}"/>
            </c:ext>
          </c:extLst>
        </c:ser>
        <c:ser>
          <c:idx val="3"/>
          <c:order val="3"/>
          <c:tx>
            <c:strRef>
              <c:f>'dal 15 gennaio al 20 apr.22'!$H$20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apr.22'!$I$16:$AR$16</c:f>
              <c:strCache>
                <c:ptCount val="36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5">
                  <c:v>16  mag.</c:v>
                </c:pt>
              </c:strCache>
            </c:strRef>
          </c:cat>
          <c:val>
            <c:numRef>
              <c:f>'dal 15 gennaio al 20 apr.22'!$I$20:$AR$20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BB-4C03-912F-5BD190294951}"/>
            </c:ext>
          </c:extLst>
        </c:ser>
        <c:ser>
          <c:idx val="4"/>
          <c:order val="4"/>
          <c:tx>
            <c:strRef>
              <c:f>'dal 15 gennaio al 20 apr.22'!$H$21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apr.22'!$I$16:$AR$16</c:f>
              <c:strCache>
                <c:ptCount val="36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5">
                  <c:v>16  mag.</c:v>
                </c:pt>
              </c:strCache>
            </c:strRef>
          </c:cat>
          <c:val>
            <c:numRef>
              <c:f>'dal 15 gennaio al 20 apr.22'!$I$21:$AR$21</c:f>
              <c:numCache>
                <c:formatCode>General</c:formatCode>
                <c:ptCount val="36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BB-4C03-912F-5BD190294951}"/>
            </c:ext>
          </c:extLst>
        </c:ser>
        <c:ser>
          <c:idx val="5"/>
          <c:order val="5"/>
          <c:tx>
            <c:strRef>
              <c:f>'dal 15 gennaio al 20 apr.22'!$H$22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apr.22'!$I$16:$AR$16</c:f>
              <c:strCache>
                <c:ptCount val="36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5">
                  <c:v>16  mag.</c:v>
                </c:pt>
              </c:strCache>
            </c:strRef>
          </c:cat>
          <c:val>
            <c:numRef>
              <c:f>'dal 15 gennaio al 20 apr.22'!$I$22:$AR$22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7BB-4C03-912F-5BD190294951}"/>
            </c:ext>
          </c:extLst>
        </c:ser>
        <c:ser>
          <c:idx val="6"/>
          <c:order val="6"/>
          <c:tx>
            <c:strRef>
              <c:f>'dal 15 gennaio al 20 apr.22'!$H$23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apr.22'!$I$16:$AR$16</c:f>
              <c:strCache>
                <c:ptCount val="36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5">
                  <c:v>16  mag.</c:v>
                </c:pt>
              </c:strCache>
            </c:strRef>
          </c:cat>
          <c:val>
            <c:numRef>
              <c:f>'dal 15 gennaio al 20 apr.22'!$I$23:$AR$23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BB-4C03-912F-5BD190294951}"/>
            </c:ext>
          </c:extLst>
        </c:ser>
        <c:ser>
          <c:idx val="7"/>
          <c:order val="7"/>
          <c:tx>
            <c:strRef>
              <c:f>'dal 15 gennaio al 20 apr.22'!$H$24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apr.22'!$I$16:$AR$16</c:f>
              <c:strCache>
                <c:ptCount val="36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5">
                  <c:v>16  mag.</c:v>
                </c:pt>
              </c:strCache>
            </c:strRef>
          </c:cat>
          <c:val>
            <c:numRef>
              <c:f>'dal 15 gennaio al 20 apr.22'!$I$24:$AR$24</c:f>
              <c:numCache>
                <c:formatCode>General</c:formatCode>
                <c:ptCount val="3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7BB-4C03-912F-5BD190294951}"/>
            </c:ext>
          </c:extLst>
        </c:ser>
        <c:ser>
          <c:idx val="8"/>
          <c:order val="8"/>
          <c:tx>
            <c:strRef>
              <c:f>'dal 15 gennaio al 20 apr.22'!$H$25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20 apr.22'!$I$16:$AR$16</c:f>
              <c:strCache>
                <c:ptCount val="36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5">
                  <c:v>16  mag.</c:v>
                </c:pt>
              </c:strCache>
            </c:strRef>
          </c:cat>
          <c:val>
            <c:numRef>
              <c:f>'dal 15 gennaio al 20 apr.22'!$I$25:$AR$25</c:f>
              <c:numCache>
                <c:formatCode>General</c:formatCode>
                <c:ptCount val="36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BB-4C03-912F-5BD1902949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90535009965294244"/>
          <c:w val="0.71054508759014012"/>
          <c:h val="3.1549236594376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Foglio1!$A$3:$A$38</c:f>
              <c:strCache>
                <c:ptCount val="3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</c:strCache>
            </c:strRef>
          </c:cat>
          <c:val>
            <c:numRef>
              <c:f>Foglio1!$B$3:$B$38</c:f>
              <c:numCache>
                <c:formatCode>General</c:formatCode>
                <c:ptCount val="36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A3-440B-9DC7-E89A2A5BF010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Foglio1!$A$3:$A$38</c:f>
              <c:strCache>
                <c:ptCount val="3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</c:strCache>
            </c:strRef>
          </c:cat>
          <c:val>
            <c:numRef>
              <c:f>Foglio1!$C$3:$C$38</c:f>
              <c:numCache>
                <c:formatCode>General</c:formatCode>
                <c:ptCount val="36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A3-440B-9DC7-E89A2A5BF010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Foglio1!$A$3:$A$38</c:f>
              <c:strCache>
                <c:ptCount val="3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</c:strCache>
            </c:strRef>
          </c:cat>
          <c:val>
            <c:numRef>
              <c:f>Foglio1!$D$3:$D$38</c:f>
              <c:numCache>
                <c:formatCode>General</c:formatCode>
                <c:ptCount val="3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A3-440B-9DC7-E89A2A5BF010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A3-440B-9DC7-E89A2A5BF010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A3-440B-9DC7-E89A2A5BF010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A3-440B-9DC7-E89A2A5BF010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A3-440B-9DC7-E89A2A5BF010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A3-440B-9DC7-E89A2A5BF010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A3-440B-9DC7-E89A2A5BF010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Foglio1!$A$3:$A$38</c:f>
              <c:strCache>
                <c:ptCount val="36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</c:strCache>
            </c:strRef>
          </c:cat>
          <c:val>
            <c:numRef>
              <c:f>Foglio1!$E$3:$E$38</c:f>
              <c:numCache>
                <c:formatCode>General</c:formatCode>
                <c:ptCount val="36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EA3-440B-9DC7-E89A2A5BF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0.83721</cdr:x>
      <cdr:y>0.49658</cdr:y>
    </cdr:from>
    <cdr:to>
      <cdr:x>0.85976</cdr:x>
      <cdr:y>0.54027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5890485" y="5457133"/>
          <a:ext cx="428005" cy="480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196</a:t>
          </a:r>
        </a:p>
      </cdr:txBody>
    </cdr:sp>
  </cdr:relSizeAnchor>
  <cdr:relSizeAnchor xmlns:cdr="http://schemas.openxmlformats.org/drawingml/2006/chartDrawing">
    <cdr:from>
      <cdr:x>0.81081</cdr:x>
      <cdr:y>0.22112</cdr:y>
    </cdr:from>
    <cdr:to>
      <cdr:x>0.83996</cdr:x>
      <cdr:y>0.26291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15389431" y="2429980"/>
          <a:ext cx="553275" cy="459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/>
            <a:t>378</a:t>
          </a:r>
        </a:p>
      </cdr:txBody>
    </cdr:sp>
  </cdr:relSizeAnchor>
  <cdr:relSizeAnchor xmlns:cdr="http://schemas.openxmlformats.org/drawingml/2006/chartDrawing">
    <cdr:from>
      <cdr:x>0.88121</cdr:x>
      <cdr:y>0.3123</cdr:y>
    </cdr:from>
    <cdr:to>
      <cdr:x>0.90651</cdr:x>
      <cdr:y>0.3617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6725628" y="3432005"/>
          <a:ext cx="480201" cy="542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315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16 maggio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27817"/>
              </p:ext>
            </p:extLst>
          </p:nvPr>
        </p:nvGraphicFramePr>
        <p:xfrm>
          <a:off x="164584" y="896112"/>
          <a:ext cx="11932930" cy="5929961"/>
        </p:xfrm>
        <a:graphic>
          <a:graphicData uri="http://schemas.openxmlformats.org/drawingml/2006/table">
            <a:tbl>
              <a:tblPr/>
              <a:tblGrid>
                <a:gridCol w="620489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97871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71140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16224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09724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390217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1216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09967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296050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293520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48083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366136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248482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07378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424076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35291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56104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76721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445764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77661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90044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330198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81939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78461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78461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78461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78461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78461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78461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78461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78461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16 maggio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316684"/>
              </p:ext>
            </p:extLst>
          </p:nvPr>
        </p:nvGraphicFramePr>
        <p:xfrm>
          <a:off x="-82415" y="998503"/>
          <a:ext cx="12262339" cy="5782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16 maggio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238566"/>
              </p:ext>
            </p:extLst>
          </p:nvPr>
        </p:nvGraphicFramePr>
        <p:xfrm>
          <a:off x="145451" y="1309404"/>
          <a:ext cx="11769971" cy="5588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411716"/>
              </p:ext>
            </p:extLst>
          </p:nvPr>
        </p:nvGraphicFramePr>
        <p:xfrm>
          <a:off x="223024" y="178420"/>
          <a:ext cx="11764536" cy="6545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1969</TotalTime>
  <Words>477</Words>
  <Application>Microsoft Office PowerPoint</Application>
  <PresentationFormat>Widescreen</PresentationFormat>
  <Paragraphs>340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206</cp:revision>
  <dcterms:created xsi:type="dcterms:W3CDTF">2021-02-16T11:24:19Z</dcterms:created>
  <dcterms:modified xsi:type="dcterms:W3CDTF">2022-05-17T05:56:13Z</dcterms:modified>
</cp:coreProperties>
</file>