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82" d="100"/>
          <a:sy n="82" d="100"/>
        </p:scale>
        <p:origin x="96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3.05.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3.05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20 apr.22'!$H$32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20 apr.22'!$I$31:$BJ$31</c:f>
              <c:strCache>
                <c:ptCount val="54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3">
                  <c:v>23.05</c:v>
                </c:pt>
              </c:strCache>
            </c:strRef>
          </c:cat>
          <c:val>
            <c:numRef>
              <c:f>'dal 15 gennaio al 20 apr.22'!$I$32:$BJ$32</c:f>
              <c:numCache>
                <c:formatCode>General</c:formatCode>
                <c:ptCount val="54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6-4793-A397-E1BC64A275DA}"/>
            </c:ext>
          </c:extLst>
        </c:ser>
        <c:ser>
          <c:idx val="1"/>
          <c:order val="1"/>
          <c:tx>
            <c:strRef>
              <c:f>'dal 15 gennaio al 20 apr.22'!$H$33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20 apr.22'!$I$31:$BJ$31</c:f>
              <c:strCache>
                <c:ptCount val="54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3">
                  <c:v>23.05</c:v>
                </c:pt>
              </c:strCache>
            </c:strRef>
          </c:cat>
          <c:val>
            <c:numRef>
              <c:f>'dal 15 gennaio al 20 apr.22'!$I$33:$BJ$33</c:f>
              <c:numCache>
                <c:formatCode>General</c:formatCode>
                <c:ptCount val="54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96-4793-A397-E1BC64A275DA}"/>
            </c:ext>
          </c:extLst>
        </c:ser>
        <c:ser>
          <c:idx val="2"/>
          <c:order val="2"/>
          <c:tx>
            <c:strRef>
              <c:f>'dal 15 gennaio al 20 apr.22'!$H$34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96-4793-A397-E1BC64A275D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96-4793-A397-E1BC64A275DA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996-4793-A397-E1BC64A275D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96-4793-A397-E1BC64A275D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96-4793-A397-E1BC64A275D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96-4793-A397-E1BC64A275D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96-4793-A397-E1BC64A275D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996-4793-A397-E1BC64A275D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96-4793-A397-E1BC64A275D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96-4793-A397-E1BC64A275D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96-4793-A397-E1BC64A275DA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996-4793-A397-E1BC64A275D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996-4793-A397-E1BC64A275D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96-4793-A397-E1BC64A275D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96-4793-A397-E1BC64A275D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96-4793-A397-E1BC64A275D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96-4793-A397-E1BC64A275DA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996-4793-A397-E1BC64A275D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996-4793-A397-E1BC64A275DA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996-4793-A397-E1BC64A275DA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996-4793-A397-E1BC64A275DA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A996-4793-A397-E1BC64A275DA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A996-4793-A397-E1BC64A275DA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996-4793-A397-E1BC64A275DA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996-4793-A397-E1BC64A275DA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996-4793-A397-E1BC64A275DA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996-4793-A397-E1BC64A275DA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996-4793-A397-E1BC64A275DA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996-4793-A397-E1BC64A275DA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996-4793-A397-E1BC64A275DA}"/>
                </c:ext>
              </c:extLst>
            </c:dLbl>
            <c:dLbl>
              <c:idx val="51"/>
              <c:layout>
                <c:manualLayout>
                  <c:x val="1.2044084510485413E-2"/>
                  <c:y val="8.6674045259230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A996-4793-A397-E1BC64A275DA}"/>
                </c:ext>
              </c:extLst>
            </c:dLbl>
            <c:dLbl>
              <c:idx val="5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A996-4793-A397-E1BC64A275DA}"/>
                </c:ext>
              </c:extLst>
            </c:dLbl>
            <c:dLbl>
              <c:idx val="53"/>
              <c:layout>
                <c:manualLayout>
                  <c:x val="2.0578438534009487E-2"/>
                  <c:y val="3.2507511362831018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A996-4793-A397-E1BC64A27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20 apr.22'!$I$31:$BJ$31</c:f>
              <c:strCache>
                <c:ptCount val="54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3">
                  <c:v>23.05</c:v>
                </c:pt>
              </c:strCache>
            </c:strRef>
          </c:cat>
          <c:val>
            <c:numRef>
              <c:f>'dal 15 gennaio al 20 apr.22'!$I$34:$BJ$34</c:f>
              <c:numCache>
                <c:formatCode>General</c:formatCode>
                <c:ptCount val="54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A996-4793-A397-E1BC64A27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76298454982111E-3"/>
          <c:y val="0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20 apr.22'!$H$17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apr.22'!$I$16:$AS$16</c:f>
              <c:strCache>
                <c:ptCount val="3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6">
                  <c:v>23 mag.</c:v>
                </c:pt>
              </c:strCache>
            </c:strRef>
          </c:cat>
          <c:val>
            <c:numRef>
              <c:f>'dal 15 gennaio al 20 apr.22'!$I$17:$AS$17</c:f>
              <c:numCache>
                <c:formatCode>General</c:formatCode>
                <c:ptCount val="37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4-4605-B4CA-A99F71777102}"/>
            </c:ext>
          </c:extLst>
        </c:ser>
        <c:ser>
          <c:idx val="1"/>
          <c:order val="1"/>
          <c:tx>
            <c:strRef>
              <c:f>'dal 15 gennaio al 20 apr.22'!$H$18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apr.22'!$I$16:$AS$16</c:f>
              <c:strCache>
                <c:ptCount val="3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6">
                  <c:v>23 mag.</c:v>
                </c:pt>
              </c:strCache>
            </c:strRef>
          </c:cat>
          <c:val>
            <c:numRef>
              <c:f>'dal 15 gennaio al 20 apr.22'!$I$18:$AS$18</c:f>
              <c:numCache>
                <c:formatCode>General</c:formatCode>
                <c:ptCount val="37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34-4605-B4CA-A99F71777102}"/>
            </c:ext>
          </c:extLst>
        </c:ser>
        <c:ser>
          <c:idx val="2"/>
          <c:order val="2"/>
          <c:tx>
            <c:strRef>
              <c:f>'dal 15 gennaio al 20 apr.22'!$H$19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apr.22'!$I$16:$AS$16</c:f>
              <c:strCache>
                <c:ptCount val="3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6">
                  <c:v>23 mag.</c:v>
                </c:pt>
              </c:strCache>
            </c:strRef>
          </c:cat>
          <c:val>
            <c:numRef>
              <c:f>'dal 15 gennaio al 20 apr.22'!$I$19:$AS$19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34-4605-B4CA-A99F71777102}"/>
            </c:ext>
          </c:extLst>
        </c:ser>
        <c:ser>
          <c:idx val="3"/>
          <c:order val="3"/>
          <c:tx>
            <c:strRef>
              <c:f>'dal 15 gennaio al 20 apr.22'!$H$20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apr.22'!$I$16:$AS$16</c:f>
              <c:strCache>
                <c:ptCount val="3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6">
                  <c:v>23 mag.</c:v>
                </c:pt>
              </c:strCache>
            </c:strRef>
          </c:cat>
          <c:val>
            <c:numRef>
              <c:f>'dal 15 gennaio al 20 apr.22'!$I$20:$AS$20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34-4605-B4CA-A99F71777102}"/>
            </c:ext>
          </c:extLst>
        </c:ser>
        <c:ser>
          <c:idx val="4"/>
          <c:order val="4"/>
          <c:tx>
            <c:strRef>
              <c:f>'dal 15 gennaio al 20 apr.22'!$H$21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apr.22'!$I$16:$AS$16</c:f>
              <c:strCache>
                <c:ptCount val="3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6">
                  <c:v>23 mag.</c:v>
                </c:pt>
              </c:strCache>
            </c:strRef>
          </c:cat>
          <c:val>
            <c:numRef>
              <c:f>'dal 15 gennaio al 20 apr.22'!$I$21:$AS$21</c:f>
              <c:numCache>
                <c:formatCode>General</c:formatCode>
                <c:ptCount val="3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34-4605-B4CA-A99F71777102}"/>
            </c:ext>
          </c:extLst>
        </c:ser>
        <c:ser>
          <c:idx val="5"/>
          <c:order val="5"/>
          <c:tx>
            <c:strRef>
              <c:f>'dal 15 gennaio al 20 apr.22'!$H$22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apr.22'!$I$16:$AS$16</c:f>
              <c:strCache>
                <c:ptCount val="3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6">
                  <c:v>23 mag.</c:v>
                </c:pt>
              </c:strCache>
            </c:strRef>
          </c:cat>
          <c:val>
            <c:numRef>
              <c:f>'dal 15 gennaio al 20 apr.22'!$I$22:$AS$22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34-4605-B4CA-A99F71777102}"/>
            </c:ext>
          </c:extLst>
        </c:ser>
        <c:ser>
          <c:idx val="6"/>
          <c:order val="6"/>
          <c:tx>
            <c:strRef>
              <c:f>'dal 15 gennaio al 20 apr.22'!$H$23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apr.22'!$I$16:$AS$16</c:f>
              <c:strCache>
                <c:ptCount val="3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6">
                  <c:v>23 mag.</c:v>
                </c:pt>
              </c:strCache>
            </c:strRef>
          </c:cat>
          <c:val>
            <c:numRef>
              <c:f>'dal 15 gennaio al 20 apr.22'!$I$23:$AS$23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34-4605-B4CA-A99F71777102}"/>
            </c:ext>
          </c:extLst>
        </c:ser>
        <c:ser>
          <c:idx val="7"/>
          <c:order val="7"/>
          <c:tx>
            <c:strRef>
              <c:f>'dal 15 gennaio al 20 apr.22'!$H$24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apr.22'!$I$16:$AS$16</c:f>
              <c:strCache>
                <c:ptCount val="3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6">
                  <c:v>23 mag.</c:v>
                </c:pt>
              </c:strCache>
            </c:strRef>
          </c:cat>
          <c:val>
            <c:numRef>
              <c:f>'dal 15 gennaio al 20 apr.22'!$I$24:$AS$24</c:f>
              <c:numCache>
                <c:formatCode>General</c:formatCode>
                <c:ptCount val="37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34-4605-B4CA-A99F71777102}"/>
            </c:ext>
          </c:extLst>
        </c:ser>
        <c:ser>
          <c:idx val="8"/>
          <c:order val="8"/>
          <c:tx>
            <c:strRef>
              <c:f>'dal 15 gennaio al 20 apr.22'!$H$25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20 apr.22'!$I$16:$AS$16</c:f>
              <c:strCache>
                <c:ptCount val="3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6">
                  <c:v>23 mag.</c:v>
                </c:pt>
              </c:strCache>
            </c:strRef>
          </c:cat>
          <c:val>
            <c:numRef>
              <c:f>'dal 15 gennaio al 20 apr.22'!$I$25:$AS$25</c:f>
              <c:numCache>
                <c:formatCode>General</c:formatCode>
                <c:ptCount val="37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34-4605-B4CA-A99F71777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90535009965294244"/>
          <c:w val="0.71054508759014012"/>
          <c:h val="3.1549236594376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Foglio1!$A$3:$A$39</c:f>
              <c:strCache>
                <c:ptCount val="3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</c:strCache>
            </c:strRef>
          </c:cat>
          <c:val>
            <c:numRef>
              <c:f>Foglio1!$B$3:$B$39</c:f>
              <c:numCache>
                <c:formatCode>General</c:formatCode>
                <c:ptCount val="37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B-4973-ADCE-62F7ADF7EE02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Foglio1!$A$3:$A$39</c:f>
              <c:strCache>
                <c:ptCount val="3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</c:strCache>
            </c:strRef>
          </c:cat>
          <c:val>
            <c:numRef>
              <c:f>Foglio1!$C$3:$C$39</c:f>
              <c:numCache>
                <c:formatCode>General</c:formatCode>
                <c:ptCount val="3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6B-4973-ADCE-62F7ADF7EE02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Foglio1!$A$3:$A$39</c:f>
              <c:strCache>
                <c:ptCount val="3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</c:strCache>
            </c:strRef>
          </c:cat>
          <c:val>
            <c:numRef>
              <c:f>Foglio1!$D$3:$D$39</c:f>
              <c:numCache>
                <c:formatCode>General</c:formatCode>
                <c:ptCount val="3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6B-4973-ADCE-62F7ADF7EE02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6B-4973-ADCE-62F7ADF7EE02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6B-4973-ADCE-62F7ADF7EE02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6B-4973-ADCE-62F7ADF7EE02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6B-4973-ADCE-62F7ADF7EE02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6B-4973-ADCE-62F7ADF7EE02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6B-4973-ADCE-62F7ADF7EE02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Foglio1!$A$3:$A$39</c:f>
              <c:strCache>
                <c:ptCount val="37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</c:strCache>
            </c:strRef>
          </c:cat>
          <c:val>
            <c:numRef>
              <c:f>Foglio1!$E$3:$E$39</c:f>
              <c:numCache>
                <c:formatCode>General</c:formatCode>
                <c:ptCount val="37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36B-4973-ADCE-62F7ADF7E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0.83721</cdr:x>
      <cdr:y>0.49658</cdr:y>
    </cdr:from>
    <cdr:to>
      <cdr:x>0.85976</cdr:x>
      <cdr:y>0.54027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5890485" y="5457133"/>
          <a:ext cx="428005" cy="480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196</a:t>
          </a:r>
        </a:p>
      </cdr:txBody>
    </cdr:sp>
  </cdr:relSizeAnchor>
  <cdr:relSizeAnchor xmlns:cdr="http://schemas.openxmlformats.org/drawingml/2006/chartDrawing">
    <cdr:from>
      <cdr:x>0.81081</cdr:x>
      <cdr:y>0.22112</cdr:y>
    </cdr:from>
    <cdr:to>
      <cdr:x>0.83996</cdr:x>
      <cdr:y>0.26291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5389431" y="2429980"/>
          <a:ext cx="553275" cy="459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0.88121</cdr:x>
      <cdr:y>0.3123</cdr:y>
    </cdr:from>
    <cdr:to>
      <cdr:x>0.90651</cdr:x>
      <cdr:y>0.3617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6725628" y="3432005"/>
          <a:ext cx="480201" cy="542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23 </a:t>
            </a:r>
            <a:r>
              <a:rPr lang="it-IT" sz="2800" b="1" dirty="0" smtClean="0"/>
              <a:t>maggio </a:t>
            </a:r>
            <a:r>
              <a:rPr lang="it-IT" sz="2800" b="1" dirty="0" smtClean="0"/>
              <a:t>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829711"/>
              </p:ext>
            </p:extLst>
          </p:nvPr>
        </p:nvGraphicFramePr>
        <p:xfrm>
          <a:off x="164584" y="896112"/>
          <a:ext cx="11814055" cy="5890284"/>
        </p:xfrm>
        <a:graphic>
          <a:graphicData uri="http://schemas.openxmlformats.org/drawingml/2006/table">
            <a:tbl>
              <a:tblPr/>
              <a:tblGrid>
                <a:gridCol w="61491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4871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08891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12484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06043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3093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6283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293390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90883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45854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362847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46249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06413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420266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32278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52006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72437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441758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74267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86540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327231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79405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75060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75060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75060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75060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75060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75060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75060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75060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75060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23</a:t>
            </a:r>
            <a:r>
              <a:rPr lang="it-IT" b="1" dirty="0" smtClean="0"/>
              <a:t> </a:t>
            </a:r>
            <a:r>
              <a:rPr lang="it-IT" b="1" dirty="0" smtClean="0"/>
              <a:t>maggio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485882"/>
              </p:ext>
            </p:extLst>
          </p:nvPr>
        </p:nvGraphicFramePr>
        <p:xfrm>
          <a:off x="-153964" y="607137"/>
          <a:ext cx="12960167" cy="625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23</a:t>
            </a:r>
            <a:r>
              <a:rPr lang="it-IT" b="1" dirty="0" smtClean="0"/>
              <a:t> </a:t>
            </a:r>
            <a:r>
              <a:rPr lang="it-IT" b="1" dirty="0" smtClean="0"/>
              <a:t>maggio 2022</a:t>
            </a:r>
            <a:endParaRPr lang="it-IT" b="1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802053"/>
              </p:ext>
            </p:extLst>
          </p:nvPr>
        </p:nvGraphicFramePr>
        <p:xfrm>
          <a:off x="362411" y="1309404"/>
          <a:ext cx="11794556" cy="5612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216840"/>
              </p:ext>
            </p:extLst>
          </p:nvPr>
        </p:nvGraphicFramePr>
        <p:xfrm>
          <a:off x="354564" y="634483"/>
          <a:ext cx="11265548" cy="5950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477</Words>
  <Application>Microsoft Office PowerPoint</Application>
  <PresentationFormat>Widescreen</PresentationFormat>
  <Paragraphs>340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211</cp:revision>
  <dcterms:created xsi:type="dcterms:W3CDTF">2021-02-16T11:24:19Z</dcterms:created>
  <dcterms:modified xsi:type="dcterms:W3CDTF">2022-05-23T14:25:34Z</dcterms:modified>
</cp:coreProperties>
</file>