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>
        <p:scale>
          <a:sx n="65" d="100"/>
          <a:sy n="65" d="100"/>
        </p:scale>
        <p:origin x="734" y="475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02.05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02.05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20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20 apr.22'!$I$31:$BH$31</c:f>
              <c:strCache>
                <c:ptCount val="5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1">
                  <c:v>02.05</c:v>
                </c:pt>
              </c:strCache>
            </c:strRef>
          </c:cat>
          <c:val>
            <c:numRef>
              <c:f>'dal 15 gennaio al 20 apr.22'!$I$32:$BH$32</c:f>
              <c:numCache>
                <c:formatCode>General</c:formatCode>
                <c:ptCount val="52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F6-4FAC-B56B-7214E82B4FB5}"/>
            </c:ext>
          </c:extLst>
        </c:ser>
        <c:ser>
          <c:idx val="1"/>
          <c:order val="1"/>
          <c:tx>
            <c:strRef>
              <c:f>'dal 15 gennaio al 20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20 apr.22'!$I$31:$BH$31</c:f>
              <c:strCache>
                <c:ptCount val="5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1">
                  <c:v>02.05</c:v>
                </c:pt>
              </c:strCache>
            </c:strRef>
          </c:cat>
          <c:val>
            <c:numRef>
              <c:f>'dal 15 gennaio al 20 apr.22'!$I$33:$BH$33</c:f>
              <c:numCache>
                <c:formatCode>General</c:formatCode>
                <c:ptCount val="52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F6-4FAC-B56B-7214E82B4FB5}"/>
            </c:ext>
          </c:extLst>
        </c:ser>
        <c:ser>
          <c:idx val="2"/>
          <c:order val="2"/>
          <c:tx>
            <c:strRef>
              <c:f>'dal 15 gennaio al 20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7FF6-4FAC-B56B-7214E82B4FB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FF6-4FAC-B56B-7214E82B4FB5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7FF6-4FAC-B56B-7214E82B4FB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FF6-4FAC-B56B-7214E82B4FB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FF6-4FAC-B56B-7214E82B4FB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7FF6-4FAC-B56B-7214E82B4FB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7FF6-4FAC-B56B-7214E82B4FB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7FF6-4FAC-B56B-7214E82B4FB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7FF6-4FAC-B56B-7214E82B4FB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7FF6-4FAC-B56B-7214E82B4FB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7FF6-4FAC-B56B-7214E82B4FB5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7FF6-4FAC-B56B-7214E82B4FB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7FF6-4FAC-B56B-7214E82B4FB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7FF6-4FAC-B56B-7214E82B4FB5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7FF6-4FAC-B56B-7214E82B4FB5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7FF6-4FAC-B56B-7214E82B4FB5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7FF6-4FAC-B56B-7214E82B4FB5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7FF6-4FAC-B56B-7214E82B4FB5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7FF6-4FAC-B56B-7214E82B4FB5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7FF6-4FAC-B56B-7214E82B4FB5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7FF6-4FAC-B56B-7214E82B4FB5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7FF6-4FAC-B56B-7214E82B4FB5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7FF6-4FAC-B56B-7214E82B4FB5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7FF6-4FAC-B56B-7214E82B4FB5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7FF6-4FAC-B56B-7214E82B4FB5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7FF6-4FAC-B56B-7214E82B4FB5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7FF6-4FAC-B56B-7214E82B4FB5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7FF6-4FAC-B56B-7214E82B4FB5}"/>
                </c:ext>
              </c:extLst>
            </c:dLbl>
            <c:dLbl>
              <c:idx val="51"/>
              <c:layout>
                <c:manualLayout>
                  <c:x val="1.8066126765728122E-2"/>
                  <c:y val="8.66740452592300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E-7FF6-4FAC-B56B-7214E82B4FB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20 apr.22'!$I$31:$BH$31</c:f>
              <c:strCache>
                <c:ptCount val="52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49">
                  <c:v>20.04</c:v>
                </c:pt>
                <c:pt idx="51">
                  <c:v>02.05</c:v>
                </c:pt>
              </c:strCache>
            </c:strRef>
          </c:cat>
          <c:val>
            <c:numRef>
              <c:f>'dal 15 gennaio al 20 apr.22'!$I$34:$BH$34</c:f>
              <c:numCache>
                <c:formatCode>General</c:formatCode>
                <c:ptCount val="52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  <c:pt idx="51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F-7FF6-4FAC-B56B-7214E82B4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6258924357634048E-2"/>
          <c:y val="1.9786122917004226E-2"/>
          <c:w val="0.97747210972063525"/>
          <c:h val="0.6859669823028096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20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apr.22'!$I$17:$AQ$17</c:f>
              <c:numCache>
                <c:formatCode>General</c:formatCode>
                <c:ptCount val="35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  <c:pt idx="34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F7F-440C-909F-B52A6379EE5B}"/>
            </c:ext>
          </c:extLst>
        </c:ser>
        <c:ser>
          <c:idx val="1"/>
          <c:order val="1"/>
          <c:tx>
            <c:strRef>
              <c:f>'dal 15 gennaio al 20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apr.22'!$I$18:$AQ$18</c:f>
              <c:numCache>
                <c:formatCode>General</c:formatCode>
                <c:ptCount val="35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  <c:pt idx="3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F-440C-909F-B52A6379EE5B}"/>
            </c:ext>
          </c:extLst>
        </c:ser>
        <c:ser>
          <c:idx val="2"/>
          <c:order val="2"/>
          <c:tx>
            <c:strRef>
              <c:f>'dal 15 gennaio al 20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apr.22'!$I$19:$AQ$19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  <c:pt idx="3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F7F-440C-909F-B52A6379EE5B}"/>
            </c:ext>
          </c:extLst>
        </c:ser>
        <c:ser>
          <c:idx val="3"/>
          <c:order val="3"/>
          <c:tx>
            <c:strRef>
              <c:f>'dal 15 gennaio al 20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apr.22'!$I$20:$AQ$20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  <c:pt idx="3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F7F-440C-909F-B52A6379EE5B}"/>
            </c:ext>
          </c:extLst>
        </c:ser>
        <c:ser>
          <c:idx val="4"/>
          <c:order val="4"/>
          <c:tx>
            <c:strRef>
              <c:f>'dal 15 gennaio al 20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apr.22'!$I$21:$AQ$21</c:f>
              <c:numCache>
                <c:formatCode>General</c:formatCode>
                <c:ptCount val="35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  <c:pt idx="3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F7F-440C-909F-B52A6379EE5B}"/>
            </c:ext>
          </c:extLst>
        </c:ser>
        <c:ser>
          <c:idx val="5"/>
          <c:order val="5"/>
          <c:tx>
            <c:strRef>
              <c:f>'dal 15 gennaio al 20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apr.22'!$I$22:$AQ$22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  <c:pt idx="3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F7F-440C-909F-B52A6379EE5B}"/>
            </c:ext>
          </c:extLst>
        </c:ser>
        <c:ser>
          <c:idx val="6"/>
          <c:order val="6"/>
          <c:tx>
            <c:strRef>
              <c:f>'dal 15 gennaio al 20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apr.22'!$I$23:$AQ$23</c:f>
              <c:numCache>
                <c:formatCode>General</c:formatCode>
                <c:ptCount val="3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F7F-440C-909F-B52A6379EE5B}"/>
            </c:ext>
          </c:extLst>
        </c:ser>
        <c:ser>
          <c:idx val="7"/>
          <c:order val="7"/>
          <c:tx>
            <c:strRef>
              <c:f>'dal 15 gennaio al 20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apr.22'!$I$24:$AQ$24</c:f>
              <c:numCache>
                <c:formatCode>General</c:formatCode>
                <c:ptCount val="3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  <c:pt idx="34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F7F-440C-909F-B52A6379EE5B}"/>
            </c:ext>
          </c:extLst>
        </c:ser>
        <c:ser>
          <c:idx val="8"/>
          <c:order val="8"/>
          <c:tx>
            <c:strRef>
              <c:f>'dal 15 gennaio al 20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20 apr.22'!$I$16:$AQ$16</c:f>
              <c:strCache>
                <c:ptCount val="35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4">
                  <c:v>2 mag.</c:v>
                </c:pt>
              </c:strCache>
            </c:strRef>
          </c:cat>
          <c:val>
            <c:numRef>
              <c:f>'dal 15 gennaio al 20 apr.22'!$I$25:$AQ$25</c:f>
              <c:numCache>
                <c:formatCode>General</c:formatCode>
                <c:ptCount val="35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  <c:pt idx="34">
                  <c:v>159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F7F-440C-909F-B52A6379EE5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2189345258788861"/>
          <c:y val="0.85539261643324749"/>
          <c:w val="0.71054508759014012"/>
          <c:h val="9.46498203344702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Foglio1!$B$3:$B$36</c:f>
              <c:numCache>
                <c:formatCode>General</c:formatCode>
                <c:ptCount val="34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  <c:pt idx="33" formatCode="_-* #,##0_-;\-* #,##0_-;_-* &quot;-&quot;??_-;_-@_-">
                  <c:v>1208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4F4-41E9-9F96-AE7AB5B39DF5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Foglio1!$C$3:$C$36</c:f>
              <c:numCache>
                <c:formatCode>General</c:formatCode>
                <c:ptCount val="34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4F4-41E9-9F96-AE7AB5B39DF5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Foglio1!$D$3:$D$36</c:f>
              <c:numCache>
                <c:formatCode>General</c:formatCode>
                <c:ptCount val="34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  <c:pt idx="3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4F4-41E9-9F96-AE7AB5B39DF5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4F4-41E9-9F96-AE7AB5B39DF5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14F4-41E9-9F96-AE7AB5B39DF5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4F4-41E9-9F96-AE7AB5B39DF5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4F4-41E9-9F96-AE7AB5B39DF5}"/>
                </c:ext>
              </c:extLst>
            </c:dLbl>
            <c:dLbl>
              <c:idx val="3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4F4-41E9-9F96-AE7AB5B39DF5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Foglio1!$A$3:$A$36</c:f>
              <c:strCache>
                <c:ptCount val="34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  <c:pt idx="33">
                  <c:v>26 apr.</c:v>
                </c:pt>
              </c:strCache>
            </c:strRef>
          </c:cat>
          <c:val>
            <c:numRef>
              <c:f>Foglio1!$E$3:$E$36</c:f>
              <c:numCache>
                <c:formatCode>General</c:formatCode>
                <c:ptCount val="34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  <c:pt idx="33" formatCode="_-* #,##0_-;\-* #,##0_-;_-* &quot;-&quot;??_-;_-@_-">
                  <c:v>1210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4F4-41E9-9F96-AE7AB5B39DF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0.83721</cdr:x>
      <cdr:y>0.49658</cdr:y>
    </cdr:from>
    <cdr:to>
      <cdr:x>0.85976</cdr:x>
      <cdr:y>0.54027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5890485" y="5457133"/>
          <a:ext cx="428005" cy="480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196</a:t>
          </a:r>
        </a:p>
      </cdr:txBody>
    </cdr:sp>
  </cdr:relSizeAnchor>
  <cdr:relSizeAnchor xmlns:cdr="http://schemas.openxmlformats.org/drawingml/2006/chartDrawing">
    <cdr:from>
      <cdr:x>0.81081</cdr:x>
      <cdr:y>0.22112</cdr:y>
    </cdr:from>
    <cdr:to>
      <cdr:x>0.83996</cdr:x>
      <cdr:y>0.26291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15389431" y="2429980"/>
          <a:ext cx="553275" cy="4592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/>
            <a:t>378</a:t>
          </a:r>
        </a:p>
      </cdr:txBody>
    </cdr:sp>
  </cdr:relSizeAnchor>
  <cdr:relSizeAnchor xmlns:cdr="http://schemas.openxmlformats.org/drawingml/2006/chartDrawing">
    <cdr:from>
      <cdr:x>0.88121</cdr:x>
      <cdr:y>0.3123</cdr:y>
    </cdr:from>
    <cdr:to>
      <cdr:x>0.90651</cdr:x>
      <cdr:y>0.3617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6725628" y="3432005"/>
          <a:ext cx="480201" cy="54287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03/05/2022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</a:t>
            </a:r>
            <a:r>
              <a:rPr lang="it-IT" sz="2800" b="1" dirty="0" smtClean="0"/>
              <a:t>2 maggio </a:t>
            </a:r>
            <a:r>
              <a:rPr lang="it-IT" sz="2800" b="1" dirty="0" smtClean="0"/>
              <a:t>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4348772"/>
              </p:ext>
            </p:extLst>
          </p:nvPr>
        </p:nvGraphicFramePr>
        <p:xfrm>
          <a:off x="164584" y="896112"/>
          <a:ext cx="11841488" cy="5890284"/>
        </p:xfrm>
        <a:graphic>
          <a:graphicData uri="http://schemas.openxmlformats.org/drawingml/2006/table">
            <a:tbl>
              <a:tblPr/>
              <a:tblGrid>
                <a:gridCol w="635902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20175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380359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26564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19901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399910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19917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20151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03404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00811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54246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375231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54655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0045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34610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43620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67434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488563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56837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387042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399733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38401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288943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  <a:gridCol w="387862">
                  <a:extLst>
                    <a:ext uri="{9D8B030D-6E8A-4147-A177-3AD203B41FA5}">
                      <a16:colId xmlns:a16="http://schemas.microsoft.com/office/drawing/2014/main" val="1290913195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 mag.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2 maggio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6037483"/>
              </p:ext>
            </p:extLst>
          </p:nvPr>
        </p:nvGraphicFramePr>
        <p:xfrm>
          <a:off x="140677" y="797169"/>
          <a:ext cx="12051323" cy="60608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2 maggio </a:t>
            </a:r>
            <a:r>
              <a:rPr lang="it-IT" b="1" dirty="0" smtClean="0"/>
              <a:t>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7835368"/>
              </p:ext>
            </p:extLst>
          </p:nvPr>
        </p:nvGraphicFramePr>
        <p:xfrm>
          <a:off x="378823" y="1309404"/>
          <a:ext cx="11761731" cy="5338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7982999"/>
              </p:ext>
            </p:extLst>
          </p:nvPr>
        </p:nvGraphicFramePr>
        <p:xfrm>
          <a:off x="813815" y="301751"/>
          <a:ext cx="10905433" cy="6173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1957</TotalTime>
  <Words>464</Words>
  <Application>Microsoft Office PowerPoint</Application>
  <PresentationFormat>Widescreen</PresentationFormat>
  <Paragraphs>328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200</cp:revision>
  <dcterms:created xsi:type="dcterms:W3CDTF">2021-02-16T11:24:19Z</dcterms:created>
  <dcterms:modified xsi:type="dcterms:W3CDTF">2022-05-03T06:22:11Z</dcterms:modified>
</cp:coreProperties>
</file>