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81" d="100"/>
          <a:sy n="81" d="100"/>
        </p:scale>
        <p:origin x="130" y="1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30.05.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30.05.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30 mag'!$H$32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30 mag'!$I$31:$BK$31</c:f>
              <c:strCache>
                <c:ptCount val="55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4">
                  <c:v>30.05</c:v>
                </c:pt>
              </c:strCache>
            </c:strRef>
          </c:cat>
          <c:val>
            <c:numRef>
              <c:f>'dal 15 gennaio al 30 mag'!$I$32:$BK$32</c:f>
              <c:numCache>
                <c:formatCode>General</c:formatCode>
                <c:ptCount val="55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E9-4AB5-A14F-3F44BD767FB4}"/>
            </c:ext>
          </c:extLst>
        </c:ser>
        <c:ser>
          <c:idx val="1"/>
          <c:order val="1"/>
          <c:tx>
            <c:strRef>
              <c:f>'dal 15 gennaio al 30 mag'!$H$33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30 mag'!$I$31:$BK$31</c:f>
              <c:strCache>
                <c:ptCount val="55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4">
                  <c:v>30.05</c:v>
                </c:pt>
              </c:strCache>
            </c:strRef>
          </c:cat>
          <c:val>
            <c:numRef>
              <c:f>'dal 15 gennaio al 30 mag'!$I$33:$BK$33</c:f>
              <c:numCache>
                <c:formatCode>General</c:formatCode>
                <c:ptCount val="55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E9-4AB5-A14F-3F44BD767FB4}"/>
            </c:ext>
          </c:extLst>
        </c:ser>
        <c:ser>
          <c:idx val="2"/>
          <c:order val="2"/>
          <c:tx>
            <c:strRef>
              <c:f>'dal 15 gennaio al 30 mag'!$H$34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-2.6764632245523112E-3"/>
                  <c:y val="3.6980925977271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4E9-4AB5-A14F-3F44BD767FB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E9-4AB5-A14F-3F44BD767FB4}"/>
                </c:ext>
              </c:extLst>
            </c:dLbl>
            <c:dLbl>
              <c:idx val="2"/>
              <c:layout>
                <c:manualLayout>
                  <c:x val="2.63431419739401E-8"/>
                  <c:y val="4.96931192819584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29428240016792E-2"/>
                      <c:h val="4.19445051339698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4E9-4AB5-A14F-3F44BD767FB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E9-4AB5-A14F-3F44BD767FB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E9-4AB5-A14F-3F44BD767FB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E9-4AB5-A14F-3F44BD767FB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E9-4AB5-A14F-3F44BD767FB4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4E9-4AB5-A14F-3F44BD767FB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4E9-4AB5-A14F-3F44BD767FB4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4E9-4AB5-A14F-3F44BD767FB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4E9-4AB5-A14F-3F44BD767FB4}"/>
                </c:ext>
              </c:extLst>
            </c:dLbl>
            <c:dLbl>
              <c:idx val="13"/>
              <c:layout>
                <c:manualLayout>
                  <c:x val="-1.3382316122761571E-3"/>
                  <c:y val="5.316008109232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4E9-4AB5-A14F-3F44BD767FB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4E9-4AB5-A14F-3F44BD767FB4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4E9-4AB5-A14F-3F44BD767FB4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4E9-4AB5-A14F-3F44BD767FB4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4E9-4AB5-A14F-3F44BD767FB4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4E9-4AB5-A14F-3F44BD767FB4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4E9-4AB5-A14F-3F44BD767FB4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4E9-4AB5-A14F-3F44BD767FB4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4E9-4AB5-A14F-3F44BD767FB4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4E9-4AB5-A14F-3F44BD767FB4}"/>
                </c:ext>
              </c:extLst>
            </c:dLbl>
            <c:dLbl>
              <c:idx val="38"/>
              <c:layout>
                <c:manualLayout>
                  <c:x val="6.691158061380785E-3"/>
                  <c:y val="-0.244998634599423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E4E9-4AB5-A14F-3F44BD767FB4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4E9-4AB5-A14F-3F44BD767FB4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4E9-4AB5-A14F-3F44BD767FB4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4E9-4AB5-A14F-3F44BD767FB4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4E9-4AB5-A14F-3F44BD767FB4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4E9-4AB5-A14F-3F44BD767FB4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4E9-4AB5-A14F-3F44BD767FB4}"/>
                </c:ext>
              </c:extLst>
            </c:dLbl>
            <c:dLbl>
              <c:idx val="51"/>
              <c:layout>
                <c:manualLayout>
                  <c:x val="1.2044084510485413E-2"/>
                  <c:y val="8.66740452592300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E4E9-4AB5-A14F-3F44BD767FB4}"/>
                </c:ext>
              </c:extLst>
            </c:dLbl>
            <c:dLbl>
              <c:idx val="5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E4E9-4AB5-A14F-3F44BD767FB4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4E9-4AB5-A14F-3F44BD767FB4}"/>
                </c:ext>
              </c:extLst>
            </c:dLbl>
            <c:dLbl>
              <c:idx val="54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E4E9-4AB5-A14F-3F44BD767F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30 mag'!$I$31:$BK$31</c:f>
              <c:strCache>
                <c:ptCount val="55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4">
                  <c:v>30.05</c:v>
                </c:pt>
              </c:strCache>
            </c:strRef>
          </c:cat>
          <c:val>
            <c:numRef>
              <c:f>'dal 15 gennaio al 30 mag'!$I$34:$BK$34</c:f>
              <c:numCache>
                <c:formatCode>General</c:formatCode>
                <c:ptCount val="55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E4E9-4AB5-A14F-3F44BD767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232899745350617E-3"/>
          <c:y val="0"/>
          <c:w val="0.97747210972063525"/>
          <c:h val="0.712095275994143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30 mag'!$H$17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30 mag'!$I$16:$AT$16</c:f>
              <c:strCache>
                <c:ptCount val="3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7">
                  <c:v>30 mag.</c:v>
                </c:pt>
              </c:strCache>
            </c:strRef>
          </c:cat>
          <c:val>
            <c:numRef>
              <c:f>'dal 15 gennaio al 30 mag'!$I$17:$AT$17</c:f>
              <c:numCache>
                <c:formatCode>General</c:formatCode>
                <c:ptCount val="38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  <c:pt idx="35">
                  <c:v>8</c:v>
                </c:pt>
                <c:pt idx="36">
                  <c:v>3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FD-4271-9B6C-28336E94CE95}"/>
            </c:ext>
          </c:extLst>
        </c:ser>
        <c:ser>
          <c:idx val="1"/>
          <c:order val="1"/>
          <c:tx>
            <c:strRef>
              <c:f>'dal 15 gennaio al 30 mag'!$H$18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30 mag'!$I$16:$AT$16</c:f>
              <c:strCache>
                <c:ptCount val="3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7">
                  <c:v>30 mag.</c:v>
                </c:pt>
              </c:strCache>
            </c:strRef>
          </c:cat>
          <c:val>
            <c:numRef>
              <c:f>'dal 15 gennaio al 30 mag'!$I$18:$AT$18</c:f>
              <c:numCache>
                <c:formatCode>General</c:formatCode>
                <c:ptCount val="38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  <c:pt idx="36">
                  <c:v>2</c:v>
                </c:pt>
                <c:pt idx="3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FD-4271-9B6C-28336E94CE95}"/>
            </c:ext>
          </c:extLst>
        </c:ser>
        <c:ser>
          <c:idx val="2"/>
          <c:order val="2"/>
          <c:tx>
            <c:strRef>
              <c:f>'dal 15 gennaio al 30 mag'!$H$19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30 mag'!$I$16:$AT$16</c:f>
              <c:strCache>
                <c:ptCount val="3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7">
                  <c:v>30 mag.</c:v>
                </c:pt>
              </c:strCache>
            </c:strRef>
          </c:cat>
          <c:val>
            <c:numRef>
              <c:f>'dal 15 gennaio al 30 mag'!$I$19:$AT$19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FD-4271-9B6C-28336E94CE95}"/>
            </c:ext>
          </c:extLst>
        </c:ser>
        <c:ser>
          <c:idx val="3"/>
          <c:order val="3"/>
          <c:tx>
            <c:strRef>
              <c:f>'dal 15 gennaio al 30 mag'!$H$20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30 mag'!$I$16:$AT$16</c:f>
              <c:strCache>
                <c:ptCount val="3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7">
                  <c:v>30 mag.</c:v>
                </c:pt>
              </c:strCache>
            </c:strRef>
          </c:cat>
          <c:val>
            <c:numRef>
              <c:f>'dal 15 gennaio al 30 mag'!$I$20:$AT$20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FD-4271-9B6C-28336E94CE95}"/>
            </c:ext>
          </c:extLst>
        </c:ser>
        <c:ser>
          <c:idx val="4"/>
          <c:order val="4"/>
          <c:tx>
            <c:strRef>
              <c:f>'dal 15 gennaio al 30 mag'!$H$21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mag'!$I$16:$AT$16</c:f>
              <c:strCache>
                <c:ptCount val="3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7">
                  <c:v>30 mag.</c:v>
                </c:pt>
              </c:strCache>
            </c:strRef>
          </c:cat>
          <c:val>
            <c:numRef>
              <c:f>'dal 15 gennaio al 30 mag'!$I$21:$AT$21</c:f>
              <c:numCache>
                <c:formatCode>General</c:formatCode>
                <c:ptCount val="38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  <c:pt idx="35">
                  <c:v>16</c:v>
                </c:pt>
                <c:pt idx="36">
                  <c:v>16</c:v>
                </c:pt>
                <c:pt idx="3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FD-4271-9B6C-28336E94CE95}"/>
            </c:ext>
          </c:extLst>
        </c:ser>
        <c:ser>
          <c:idx val="5"/>
          <c:order val="5"/>
          <c:tx>
            <c:strRef>
              <c:f>'dal 15 gennaio al 30 mag'!$H$22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30 mag'!$I$16:$AT$16</c:f>
              <c:strCache>
                <c:ptCount val="3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7">
                  <c:v>30 mag.</c:v>
                </c:pt>
              </c:strCache>
            </c:strRef>
          </c:cat>
          <c:val>
            <c:numRef>
              <c:f>'dal 15 gennaio al 30 mag'!$I$22:$AT$22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FD-4271-9B6C-28336E94CE95}"/>
            </c:ext>
          </c:extLst>
        </c:ser>
        <c:ser>
          <c:idx val="6"/>
          <c:order val="6"/>
          <c:tx>
            <c:strRef>
              <c:f>'dal 15 gennaio al 30 mag'!$H$23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mag'!$I$16:$AT$16</c:f>
              <c:strCache>
                <c:ptCount val="3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7">
                  <c:v>30 mag.</c:v>
                </c:pt>
              </c:strCache>
            </c:strRef>
          </c:cat>
          <c:val>
            <c:numRef>
              <c:f>'dal 15 gennaio al 30 mag'!$I$23:$AT$23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FD-4271-9B6C-28336E94CE95}"/>
            </c:ext>
          </c:extLst>
        </c:ser>
        <c:ser>
          <c:idx val="7"/>
          <c:order val="7"/>
          <c:tx>
            <c:strRef>
              <c:f>'dal 15 gennaio al 30 mag'!$H$24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mag'!$I$16:$AT$16</c:f>
              <c:strCache>
                <c:ptCount val="3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7">
                  <c:v>30 mag.</c:v>
                </c:pt>
              </c:strCache>
            </c:strRef>
          </c:cat>
          <c:val>
            <c:numRef>
              <c:f>'dal 15 gennaio al 30 mag'!$I$24:$AT$24</c:f>
              <c:numCache>
                <c:formatCode>General</c:formatCode>
                <c:ptCount val="38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  <c:pt idx="35">
                  <c:v>12</c:v>
                </c:pt>
                <c:pt idx="36">
                  <c:v>6</c:v>
                </c:pt>
                <c:pt idx="3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EFD-4271-9B6C-28336E94CE95}"/>
            </c:ext>
          </c:extLst>
        </c:ser>
        <c:ser>
          <c:idx val="8"/>
          <c:order val="8"/>
          <c:tx>
            <c:strRef>
              <c:f>'dal 15 gennaio al 30 mag'!$H$25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30 mag'!$I$16:$AT$16</c:f>
              <c:strCache>
                <c:ptCount val="3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7">
                  <c:v>30 mag.</c:v>
                </c:pt>
              </c:strCache>
            </c:strRef>
          </c:cat>
          <c:val>
            <c:numRef>
              <c:f>'dal 15 gennaio al 30 mag'!$I$25:$AT$25</c:f>
              <c:numCache>
                <c:formatCode>General</c:formatCode>
                <c:ptCount val="38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  <c:pt idx="35">
                  <c:v>45</c:v>
                </c:pt>
                <c:pt idx="36">
                  <c:v>28</c:v>
                </c:pt>
                <c:pt idx="37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EFD-4271-9B6C-28336E94CE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67430859711748"/>
          <c:y val="0.84355069282391459"/>
          <c:w val="0.74129302311446998"/>
          <c:h val="0.118526200141441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Foglio1!$A$3:$A$40</c:f>
              <c:strCache>
                <c:ptCount val="38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</c:strCache>
            </c:strRef>
          </c:cat>
          <c:val>
            <c:numRef>
              <c:f>Foglio1!$B$3:$B$40</c:f>
              <c:numCache>
                <c:formatCode>General</c:formatCode>
                <c:ptCount val="38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BB-478E-8694-35D50E5A847E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Foglio1!$A$3:$A$40</c:f>
              <c:strCache>
                <c:ptCount val="38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</c:strCache>
            </c:strRef>
          </c:cat>
          <c:val>
            <c:numRef>
              <c:f>Foglio1!$C$3:$C$40</c:f>
              <c:numCache>
                <c:formatCode>General</c:formatCode>
                <c:ptCount val="38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BB-478E-8694-35D50E5A847E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Foglio1!$A$3:$A$40</c:f>
              <c:strCache>
                <c:ptCount val="38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</c:strCache>
            </c:strRef>
          </c:cat>
          <c:val>
            <c:numRef>
              <c:f>Foglio1!$D$3:$D$40</c:f>
              <c:numCache>
                <c:formatCode>General</c:formatCode>
                <c:ptCount val="3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BB-478E-8694-35D50E5A847E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BB-478E-8694-35D50E5A847E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BB-478E-8694-35D50E5A847E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BB-478E-8694-35D50E5A847E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BB-478E-8694-35D50E5A847E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BB-478E-8694-35D50E5A847E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BB-478E-8694-35D50E5A847E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BB-478E-8694-35D50E5A847E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Foglio1!$A$3:$A$40</c:f>
              <c:strCache>
                <c:ptCount val="38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</c:strCache>
            </c:strRef>
          </c:cat>
          <c:val>
            <c:numRef>
              <c:f>Foglio1!$E$3:$E$40</c:f>
              <c:numCache>
                <c:formatCode>General</c:formatCode>
                <c:ptCount val="38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BB-478E-8694-35D50E5A84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0.83721</cdr:x>
      <cdr:y>0.49658</cdr:y>
    </cdr:from>
    <cdr:to>
      <cdr:x>0.85976</cdr:x>
      <cdr:y>0.54027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5890485" y="5457133"/>
          <a:ext cx="428005" cy="480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196</a:t>
          </a:r>
        </a:p>
      </cdr:txBody>
    </cdr:sp>
  </cdr:relSizeAnchor>
  <cdr:relSizeAnchor xmlns:cdr="http://schemas.openxmlformats.org/drawingml/2006/chartDrawing">
    <cdr:from>
      <cdr:x>0.81081</cdr:x>
      <cdr:y>0.22112</cdr:y>
    </cdr:from>
    <cdr:to>
      <cdr:x>0.83996</cdr:x>
      <cdr:y>0.26291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15389431" y="2429980"/>
          <a:ext cx="553275" cy="459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/>
            <a:t>378</a:t>
          </a:r>
        </a:p>
      </cdr:txBody>
    </cdr:sp>
  </cdr:relSizeAnchor>
  <cdr:relSizeAnchor xmlns:cdr="http://schemas.openxmlformats.org/drawingml/2006/chartDrawing">
    <cdr:from>
      <cdr:x>0.88121</cdr:x>
      <cdr:y>0.3123</cdr:y>
    </cdr:from>
    <cdr:to>
      <cdr:x>0.90651</cdr:x>
      <cdr:y>0.3617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6725628" y="3432005"/>
          <a:ext cx="480201" cy="542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315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30</a:t>
            </a:r>
            <a:r>
              <a:rPr lang="it-IT" sz="2800" b="1" dirty="0" smtClean="0"/>
              <a:t> </a:t>
            </a:r>
            <a:r>
              <a:rPr lang="it-IT" sz="2800" b="1" dirty="0" smtClean="0"/>
              <a:t>maggio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5319"/>
              </p:ext>
            </p:extLst>
          </p:nvPr>
        </p:nvGraphicFramePr>
        <p:xfrm>
          <a:off x="164584" y="896112"/>
          <a:ext cx="12142532" cy="5917166"/>
        </p:xfrm>
        <a:graphic>
          <a:graphicData uri="http://schemas.openxmlformats.org/drawingml/2006/table">
            <a:tbl>
              <a:tblPr/>
              <a:tblGrid>
                <a:gridCol w="721874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36133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04793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07012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00657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30525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00894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289498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287025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242593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358033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242982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05002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414691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27870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46010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66170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435898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69302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81412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322890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275699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70084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70084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70084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70084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370084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70084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70084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70084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70084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370084">
                  <a:extLst>
                    <a:ext uri="{9D8B030D-6E8A-4147-A177-3AD203B41FA5}">
                      <a16:colId xmlns:a16="http://schemas.microsoft.com/office/drawing/2014/main" val="1143355845"/>
                    </a:ext>
                  </a:extLst>
                </a:gridCol>
              </a:tblGrid>
              <a:tr h="622284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675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3678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319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4801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116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675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6436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18010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95623">
                <a:tc vMerge="1"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075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927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415881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587503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 smtClean="0"/>
              <a:t>30</a:t>
            </a:r>
            <a:r>
              <a:rPr lang="it-IT" b="1" dirty="0" smtClean="0"/>
              <a:t> </a:t>
            </a:r>
            <a:r>
              <a:rPr lang="it-IT" b="1" dirty="0" smtClean="0"/>
              <a:t>maggio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1202894"/>
              </p:ext>
            </p:extLst>
          </p:nvPr>
        </p:nvGraphicFramePr>
        <p:xfrm>
          <a:off x="274320" y="552011"/>
          <a:ext cx="12775437" cy="606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603956" y="248355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30</a:t>
            </a:r>
            <a:r>
              <a:rPr lang="it-IT" b="1" dirty="0" smtClean="0"/>
              <a:t> </a:t>
            </a:r>
            <a:r>
              <a:rPr lang="it-IT" b="1" dirty="0" smtClean="0"/>
              <a:t>maggio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994239"/>
              </p:ext>
            </p:extLst>
          </p:nvPr>
        </p:nvGraphicFramePr>
        <p:xfrm>
          <a:off x="270670" y="1309404"/>
          <a:ext cx="11978038" cy="5548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083715"/>
              </p:ext>
            </p:extLst>
          </p:nvPr>
        </p:nvGraphicFramePr>
        <p:xfrm>
          <a:off x="424206" y="311085"/>
          <a:ext cx="11397006" cy="6268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489</Words>
  <Application>Microsoft Office PowerPoint</Application>
  <PresentationFormat>Widescreen</PresentationFormat>
  <Paragraphs>350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215</cp:revision>
  <dcterms:created xsi:type="dcterms:W3CDTF">2021-02-16T11:24:19Z</dcterms:created>
  <dcterms:modified xsi:type="dcterms:W3CDTF">2022-05-30T15:33:17Z</dcterms:modified>
</cp:coreProperties>
</file>