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5" r:id="rId6"/>
    <p:sldId id="267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85" d="100"/>
          <a:sy n="85" d="100"/>
        </p:scale>
        <p:origin x="42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maggio%20'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ggio%20'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maggio%20'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ggio%20'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maggio%20'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'trend lazio'!$T$79:$AI$79</c:f>
              <c:strCache>
                <c:ptCount val="16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</c:strCache>
            </c:strRef>
          </c:cat>
          <c:val>
            <c:numRef>
              <c:f>'trend lazio'!$T$80:$AI$80</c:f>
              <c:numCache>
                <c:formatCode>_-* #,##0\ _€_-;\-* #,##0\ _€_-;_-* "-"??\ _€_-;_-@_-</c:formatCode>
                <c:ptCount val="16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D-4760-9D12-23024FEA37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Foglio1!$B$3:$B$36</c:f>
              <c:numCache>
                <c:formatCode>General</c:formatCode>
                <c:ptCount val="3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19-4A37-B876-A7463662BE9E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Foglio1!$C$3:$C$36</c:f>
              <c:numCache>
                <c:formatCode>General</c:formatCode>
                <c:ptCount val="3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19-4A37-B876-A7463662BE9E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Foglio1!$D$3:$D$36</c:f>
              <c:numCache>
                <c:formatCode>General</c:formatCode>
                <c:ptCount val="3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19-4A37-B876-A7463662BE9E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19-4A37-B876-A7463662BE9E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19-4A37-B876-A7463662BE9E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19-4A37-B876-A7463662BE9E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19-4A37-B876-A7463662BE9E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19-4A37-B876-A7463662BE9E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Foglio1!$E$3:$E$36</c:f>
              <c:numCache>
                <c:formatCode>General</c:formatCode>
                <c:ptCount val="3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19-4A37-B876-A7463662B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14.769065520945221</c:v>
                </c:pt>
                <c:pt idx="1">
                  <c:v>15.249751902084022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17-456D-985E-C85EE0B02F01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15.717866093805943</c:v>
                </c:pt>
                <c:pt idx="1">
                  <c:v>13.630683280038225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17-456D-985E-C85EE0B02F01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69.351951306838515</c:v>
                </c:pt>
                <c:pt idx="1">
                  <c:v>70.566398353364946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17-456D-985E-C85EE0B02F01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0.1611170784103115</c:v>
                </c:pt>
                <c:pt idx="1">
                  <c:v>0.55316646451280915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17-456D-985E-C85EE0B02F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7588142440823149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2.3357630374082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D1-40DE-998E-5B7F0A7AC6C1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D1-40DE-998E-5B7F0A7AC6C1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3D1-40DE-998E-5B7F0A7AC6C1}"/>
                </c:ext>
              </c:extLst>
            </c:dLbl>
            <c:dLbl>
              <c:idx val="9"/>
              <c:layout>
                <c:manualLayout>
                  <c:x val="-1.4467592592592593E-2"/>
                  <c:y val="-2.8789659298436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D1-40DE-998E-5B7F0A7AC6C1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D1-40DE-998E-5B7F0A7AC6C1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3D1-40DE-998E-5B7F0A7AC6C1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D1-40DE-998E-5B7F0A7AC6C1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trend'!$A$26:$A$43</c:f>
              <c:strCache>
                <c:ptCount val="18"/>
                <c:pt idx="0">
                  <c:v>apr. 21</c:v>
                </c:pt>
                <c:pt idx="4">
                  <c:v>dic. 21</c:v>
                </c:pt>
                <c:pt idx="7">
                  <c:v>set. 21</c:v>
                </c:pt>
                <c:pt idx="9">
                  <c:v>giu 21</c:v>
                </c:pt>
                <c:pt idx="11">
                  <c:v>mar 21</c:v>
                </c:pt>
                <c:pt idx="13">
                  <c:v>dic 20</c:v>
                </c:pt>
                <c:pt idx="15">
                  <c:v>giu 20</c:v>
                </c:pt>
                <c:pt idx="17">
                  <c:v>dic 19</c:v>
                </c:pt>
              </c:strCache>
            </c:strRef>
          </c:cat>
          <c:val>
            <c:numRef>
              <c:f>'in attesa di giudizio trend'!$B$26:$B$43</c:f>
              <c:numCache>
                <c:formatCode>0.0%</c:formatCode>
                <c:ptCount val="18"/>
                <c:pt idx="0">
                  <c:v>0.152</c:v>
                </c:pt>
                <c:pt idx="1">
                  <c:v>0.156</c:v>
                </c:pt>
                <c:pt idx="2">
                  <c:v>0.16</c:v>
                </c:pt>
                <c:pt idx="3">
                  <c:v>0.16</c:v>
                </c:pt>
                <c:pt idx="4">
                  <c:v>0.157</c:v>
                </c:pt>
                <c:pt idx="5">
                  <c:v>0.16200000000000001</c:v>
                </c:pt>
                <c:pt idx="6">
                  <c:v>0.16200000000000001</c:v>
                </c:pt>
                <c:pt idx="7">
                  <c:v>0.16200000000000001</c:v>
                </c:pt>
                <c:pt idx="8">
                  <c:v>0.156</c:v>
                </c:pt>
                <c:pt idx="9">
                  <c:v>0.154</c:v>
                </c:pt>
                <c:pt idx="10">
                  <c:v>0.159</c:v>
                </c:pt>
                <c:pt idx="11">
                  <c:v>0.159</c:v>
                </c:pt>
                <c:pt idx="12">
                  <c:v>0.16500000000000001</c:v>
                </c:pt>
                <c:pt idx="13">
                  <c:v>0.16200000000000001</c:v>
                </c:pt>
                <c:pt idx="14">
                  <c:v>0.17</c:v>
                </c:pt>
                <c:pt idx="15">
                  <c:v>0.16924541331491816</c:v>
                </c:pt>
                <c:pt idx="16">
                  <c:v>0.15335546105175812</c:v>
                </c:pt>
                <c:pt idx="17">
                  <c:v>0.15996643025226678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3D1-40DE-998E-5B7F0A7AC6C1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964712744240303E-3"/>
                  <c:y val="2.0180664521057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3D1-40DE-998E-5B7F0A7AC6C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D1-40DE-998E-5B7F0A7AC6C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D1-40DE-998E-5B7F0A7AC6C1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3D1-40DE-998E-5B7F0A7AC6C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D1-40DE-998E-5B7F0A7AC6C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3D1-40DE-998E-5B7F0A7AC6C1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D1-40DE-998E-5B7F0A7AC6C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D1-40DE-998E-5B7F0A7AC6C1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D1-40DE-998E-5B7F0A7AC6C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3D1-40DE-998E-5B7F0A7AC6C1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3D1-40DE-998E-5B7F0A7AC6C1}"/>
                </c:ext>
              </c:extLst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3D1-40DE-998E-5B7F0A7AC6C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3D1-40DE-998E-5B7F0A7AC6C1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3D1-40DE-998E-5B7F0A7AC6C1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3D1-40DE-998E-5B7F0A7AC6C1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3D1-40DE-998E-5B7F0A7AC6C1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trend'!$A$26:$A$43</c:f>
              <c:strCache>
                <c:ptCount val="18"/>
                <c:pt idx="0">
                  <c:v>apr. 21</c:v>
                </c:pt>
                <c:pt idx="4">
                  <c:v>dic. 21</c:v>
                </c:pt>
                <c:pt idx="7">
                  <c:v>set. 21</c:v>
                </c:pt>
                <c:pt idx="9">
                  <c:v>giu 21</c:v>
                </c:pt>
                <c:pt idx="11">
                  <c:v>mar 21</c:v>
                </c:pt>
                <c:pt idx="13">
                  <c:v>dic 20</c:v>
                </c:pt>
                <c:pt idx="15">
                  <c:v>giu 20</c:v>
                </c:pt>
                <c:pt idx="17">
                  <c:v>dic 19</c:v>
                </c:pt>
              </c:strCache>
            </c:strRef>
          </c:cat>
          <c:val>
            <c:numRef>
              <c:f>'in attesa di giudizio trend'!$C$26:$C$43</c:f>
              <c:numCache>
                <c:formatCode>0.0%</c:formatCode>
                <c:ptCount val="18"/>
                <c:pt idx="0">
                  <c:v>0.14799999999999999</c:v>
                </c:pt>
                <c:pt idx="1">
                  <c:v>0.14599999999999999</c:v>
                </c:pt>
                <c:pt idx="2">
                  <c:v>0.15</c:v>
                </c:pt>
                <c:pt idx="3">
                  <c:v>0.15</c:v>
                </c:pt>
                <c:pt idx="4">
                  <c:v>0.14599999999999999</c:v>
                </c:pt>
                <c:pt idx="5">
                  <c:v>0.14899999999999999</c:v>
                </c:pt>
                <c:pt idx="6">
                  <c:v>0.151</c:v>
                </c:pt>
                <c:pt idx="7">
                  <c:v>0.14799999999999999</c:v>
                </c:pt>
                <c:pt idx="8">
                  <c:v>0.14899999999999999</c:v>
                </c:pt>
                <c:pt idx="9">
                  <c:v>0.155</c:v>
                </c:pt>
                <c:pt idx="10">
                  <c:v>0.157</c:v>
                </c:pt>
                <c:pt idx="11">
                  <c:v>0.16200000000000001</c:v>
                </c:pt>
                <c:pt idx="12">
                  <c:v>0.16700000000000001</c:v>
                </c:pt>
                <c:pt idx="13">
                  <c:v>0.17399999999999999</c:v>
                </c:pt>
                <c:pt idx="14">
                  <c:v>0.18099999999999999</c:v>
                </c:pt>
                <c:pt idx="15">
                  <c:v>0.20340159666782368</c:v>
                </c:pt>
                <c:pt idx="16">
                  <c:v>0.17827208252740168</c:v>
                </c:pt>
                <c:pt idx="17">
                  <c:v>0.18413036856533657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43D1-40DE-998E-5B7F0A7AC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62.817758682420333</c:v>
                </c:pt>
                <c:pt idx="1">
                  <c:v>68.660133711878373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B7-4A0A-BC00-9B2F6EDD9AF1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37.18224131757966</c:v>
                </c:pt>
                <c:pt idx="1">
                  <c:v>31.33986628812162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B7-4A0A-BC00-9B2F6EDD9A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92.678123881131398</c:v>
                </c:pt>
                <c:pt idx="1">
                  <c:v>96.195622309735327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2-439D-A992-751084901E43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7.3218761188686008</c:v>
                </c:pt>
                <c:pt idx="1">
                  <c:v>3.8043776902646762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92-439D-A992-751084901E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04/05/2022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764704"/>
            <a:ext cx="8272800" cy="5678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aprile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858519"/>
              </p:ext>
            </p:extLst>
          </p:nvPr>
        </p:nvGraphicFramePr>
        <p:xfrm>
          <a:off x="323528" y="1340767"/>
          <a:ext cx="8640960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aprile 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585090"/>
              </p:ext>
            </p:extLst>
          </p:nvPr>
        </p:nvGraphicFramePr>
        <p:xfrm>
          <a:off x="179513" y="1124744"/>
          <a:ext cx="8810524" cy="5363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30/04/2022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80023"/>
              </p:ext>
            </p:extLst>
          </p:nvPr>
        </p:nvGraphicFramePr>
        <p:xfrm>
          <a:off x="467544" y="513158"/>
          <a:ext cx="7920880" cy="58218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63757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301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30 aprile 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69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349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1.154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1.357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456  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339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2073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647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86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4096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42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5.158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4.766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5.586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409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2.077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30 aprile 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72719"/>
            <a:ext cx="8930723" cy="46062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319019"/>
            <a:ext cx="5648325" cy="52006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30 aprile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052096"/>
              </p:ext>
            </p:extLst>
          </p:nvPr>
        </p:nvGraphicFramePr>
        <p:xfrm>
          <a:off x="251520" y="692696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950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30 aprile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489024"/>
              </p:ext>
            </p:extLst>
          </p:nvPr>
        </p:nvGraphicFramePr>
        <p:xfrm>
          <a:off x="254317" y="1201102"/>
          <a:ext cx="8635365" cy="4455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2019 ad </a:t>
            </a:r>
            <a:r>
              <a:rPr lang="en-US" sz="2400" b="1" dirty="0" err="1" smtClean="0"/>
              <a:t>aprile</a:t>
            </a:r>
            <a:r>
              <a:rPr lang="en-US" sz="2400" b="1" dirty="0" smtClean="0"/>
              <a:t> 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549095"/>
              </p:ext>
            </p:extLst>
          </p:nvPr>
        </p:nvGraphicFramePr>
        <p:xfrm>
          <a:off x="107504" y="1259632"/>
          <a:ext cx="8856984" cy="5260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aprile 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058968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458</Words>
  <Application>Microsoft Office PowerPoint</Application>
  <PresentationFormat>Presentazione su schermo (4:3)</PresentationFormat>
  <Paragraphs>148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aprile 2022</vt:lpstr>
      <vt:lpstr>Presentazione standard di PowerPoint</vt:lpstr>
      <vt:lpstr>Detenuti per Posizione Giuridica  In Italia e nel Lazio al 30 aprile 2022</vt:lpstr>
      <vt:lpstr>Percentuali di detenuti in attesa di primo giudizio  in Italia e nel Lazio da dicembre 2019 ad aprile 2022 </vt:lpstr>
      <vt:lpstr>Detenuti per Nazionalità In Italia e nel Lazio al 30 aprile 2022</vt:lpstr>
      <vt:lpstr>Detenuti per Genere in Italia e nel Lazio al 30 aprile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224</cp:revision>
  <dcterms:created xsi:type="dcterms:W3CDTF">2020-06-03T15:49:37Z</dcterms:created>
  <dcterms:modified xsi:type="dcterms:W3CDTF">2022-05-04T10:12:03Z</dcterms:modified>
</cp:coreProperties>
</file>