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82" d="100"/>
          <a:sy n="82" d="100"/>
        </p:scale>
        <p:origin x="96" y="11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0.06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0.06.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261853545308105E-3"/>
          <c:y val="1.3927200911414274E-3"/>
          <c:w val="0.97747210972063525"/>
          <c:h val="0.777644808610868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30 mag'!$H$17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mag'!$I$17:$AW$17</c:f>
              <c:numCache>
                <c:formatCode>General</c:formatCode>
                <c:ptCount val="41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AC-4E10-9004-9D4AD68490A0}"/>
            </c:ext>
          </c:extLst>
        </c:ser>
        <c:ser>
          <c:idx val="1"/>
          <c:order val="1"/>
          <c:tx>
            <c:strRef>
              <c:f>'dal 15 gennaio al 30 mag'!$H$18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mag'!$I$18:$AW$18</c:f>
              <c:numCache>
                <c:formatCode>General</c:formatCode>
                <c:ptCount val="41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AC-4E10-9004-9D4AD68490A0}"/>
            </c:ext>
          </c:extLst>
        </c:ser>
        <c:ser>
          <c:idx val="2"/>
          <c:order val="2"/>
          <c:tx>
            <c:strRef>
              <c:f>'dal 15 gennaio al 30 mag'!$H$19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mag'!$I$19:$AW$19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AC-4E10-9004-9D4AD68490A0}"/>
            </c:ext>
          </c:extLst>
        </c:ser>
        <c:ser>
          <c:idx val="3"/>
          <c:order val="3"/>
          <c:tx>
            <c:strRef>
              <c:f>'dal 15 gennaio al 30 mag'!$H$20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mag'!$I$20:$AW$20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AC-4E10-9004-9D4AD68490A0}"/>
            </c:ext>
          </c:extLst>
        </c:ser>
        <c:ser>
          <c:idx val="4"/>
          <c:order val="4"/>
          <c:tx>
            <c:strRef>
              <c:f>'dal 15 gennaio al 30 mag'!$H$21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mag'!$I$21:$AW$21</c:f>
              <c:numCache>
                <c:formatCode>General</c:formatCode>
                <c:ptCount val="41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  <c:pt idx="38">
                  <c:v>3</c:v>
                </c:pt>
                <c:pt idx="39">
                  <c:v>3</c:v>
                </c:pt>
                <c:pt idx="4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AC-4E10-9004-9D4AD68490A0}"/>
            </c:ext>
          </c:extLst>
        </c:ser>
        <c:ser>
          <c:idx val="5"/>
          <c:order val="5"/>
          <c:tx>
            <c:strRef>
              <c:f>'dal 15 gennaio al 30 mag'!$H$22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mag'!$I$22:$AW$22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AC-4E10-9004-9D4AD68490A0}"/>
            </c:ext>
          </c:extLst>
        </c:ser>
        <c:ser>
          <c:idx val="6"/>
          <c:order val="6"/>
          <c:tx>
            <c:strRef>
              <c:f>'dal 15 gennaio al 30 mag'!$H$23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mag'!$I$23:$AW$23</c:f>
              <c:numCache>
                <c:formatCode>General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AC-4E10-9004-9D4AD68490A0}"/>
            </c:ext>
          </c:extLst>
        </c:ser>
        <c:ser>
          <c:idx val="7"/>
          <c:order val="7"/>
          <c:tx>
            <c:strRef>
              <c:f>'dal 15 gennaio al 30 mag'!$H$24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mag'!$I$24:$AW$24</c:f>
              <c:numCache>
                <c:formatCode>General</c:formatCode>
                <c:ptCount val="41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7AC-4E10-9004-9D4AD68490A0}"/>
            </c:ext>
          </c:extLst>
        </c:ser>
        <c:ser>
          <c:idx val="8"/>
          <c:order val="8"/>
          <c:tx>
            <c:strRef>
              <c:f>'dal 15 gennaio al 30 mag'!$H$25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30 mag'!$I$16:$AW$16</c:f>
              <c:strCache>
                <c:ptCount val="41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</c:strCache>
            </c:strRef>
          </c:cat>
          <c:val>
            <c:numRef>
              <c:f>'dal 15 gennaio al 30 mag'!$I$25:$AW$25</c:f>
              <c:numCache>
                <c:formatCode>General</c:formatCode>
                <c:ptCount val="41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  <c:pt idx="38">
                  <c:v>8</c:v>
                </c:pt>
                <c:pt idx="39">
                  <c:v>9</c:v>
                </c:pt>
                <c:pt idx="4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7AC-4E10-9004-9D4AD6849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86349705016226"/>
          <c:y val="0.87240568892824166"/>
          <c:w val="0.71054508759014012"/>
          <c:h val="9.46498549060434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30 mag'!$H$32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30 mag'!$I$31:$BN$31</c:f>
              <c:strCache>
                <c:ptCount val="58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</c:strCache>
            </c:strRef>
          </c:cat>
          <c:val>
            <c:numRef>
              <c:f>'dal 15 gennaio al 30 mag'!$I$32:$BN$32</c:f>
              <c:numCache>
                <c:formatCode>General</c:formatCode>
                <c:ptCount val="58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6-48B2-BE66-75627A930FCD}"/>
            </c:ext>
          </c:extLst>
        </c:ser>
        <c:ser>
          <c:idx val="1"/>
          <c:order val="1"/>
          <c:tx>
            <c:strRef>
              <c:f>'dal 15 gennaio al 30 mag'!$H$33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30 mag'!$I$31:$BN$31</c:f>
              <c:strCache>
                <c:ptCount val="58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</c:strCache>
            </c:strRef>
          </c:cat>
          <c:val>
            <c:numRef>
              <c:f>'dal 15 gennaio al 30 mag'!$I$33:$BN$33</c:f>
              <c:numCache>
                <c:formatCode>General</c:formatCode>
                <c:ptCount val="58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26-48B2-BE66-75627A930FCD}"/>
            </c:ext>
          </c:extLst>
        </c:ser>
        <c:ser>
          <c:idx val="2"/>
          <c:order val="2"/>
          <c:tx>
            <c:strRef>
              <c:f>'dal 15 gennaio al 30 mag'!$H$34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26-48B2-BE66-75627A930FC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26-48B2-BE66-75627A930FCD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126-48B2-BE66-75627A930FC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26-48B2-BE66-75627A930FC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26-48B2-BE66-75627A930FC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26-48B2-BE66-75627A930FC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26-48B2-BE66-75627A930FCD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126-48B2-BE66-75627A930FC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126-48B2-BE66-75627A930FC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26-48B2-BE66-75627A930FC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26-48B2-BE66-75627A930FCD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126-48B2-BE66-75627A930FC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26-48B2-BE66-75627A930FCD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26-48B2-BE66-75627A930FCD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126-48B2-BE66-75627A930FCD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26-48B2-BE66-75627A930FCD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126-48B2-BE66-75627A930FCD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26-48B2-BE66-75627A930FCD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126-48B2-BE66-75627A930FCD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126-48B2-BE66-75627A930FCD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126-48B2-BE66-75627A930FCD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4126-48B2-BE66-75627A930FCD}"/>
                </c:ext>
              </c:extLst>
            </c:dLbl>
            <c:dLbl>
              <c:idx val="33"/>
              <c:layout>
                <c:manualLayout>
                  <c:x val="5.081300813008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4126-48B2-BE66-75627A930FCD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4126-48B2-BE66-75627A930FCD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4126-48B2-BE66-75627A930FCD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126-48B2-BE66-75627A930FCD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126-48B2-BE66-75627A930FCD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126-48B2-BE66-75627A930FCD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126-48B2-BE66-75627A930FCD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126-48B2-BE66-75627A930FCD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126-48B2-BE66-75627A930FCD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126-48B2-BE66-75627A930FCD}"/>
                </c:ext>
              </c:extLst>
            </c:dLbl>
            <c:dLbl>
              <c:idx val="5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4126-48B2-BE66-75627A930FCD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126-48B2-BE66-75627A930FCD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126-48B2-BE66-75627A930FCD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126-48B2-BE66-75627A930FCD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126-48B2-BE66-75627A930FCD}"/>
                </c:ext>
              </c:extLst>
            </c:dLbl>
            <c:dLbl>
              <c:idx val="57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4126-48B2-BE66-75627A930F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30 mag'!$I$31:$BN$31</c:f>
              <c:strCache>
                <c:ptCount val="58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</c:strCache>
            </c:strRef>
          </c:cat>
          <c:val>
            <c:numRef>
              <c:f>'dal 15 gennaio al 30 mag'!$I$34:$BN$34</c:f>
              <c:numCache>
                <c:formatCode>General</c:formatCode>
                <c:ptCount val="58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4126-48B2-BE66-75627A930F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Foglio1!$A$3:$A$43</c:f>
              <c:strCache>
                <c:ptCount val="4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13 giugno</c:v>
                </c:pt>
              </c:strCache>
            </c:strRef>
          </c:cat>
          <c:val>
            <c:numRef>
              <c:f>Foglio1!$B$3:$B$43</c:f>
              <c:numCache>
                <c:formatCode>General</c:formatCode>
                <c:ptCount val="41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3E-4A32-B8F6-88EE64830699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Foglio1!$A$3:$A$43</c:f>
              <c:strCache>
                <c:ptCount val="4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13 giugno</c:v>
                </c:pt>
              </c:strCache>
            </c:strRef>
          </c:cat>
          <c:val>
            <c:numRef>
              <c:f>Foglio1!$C$3:$C$43</c:f>
              <c:numCache>
                <c:formatCode>General</c:formatCode>
                <c:ptCount val="41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3E-4A32-B8F6-88EE64830699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Foglio1!$A$3:$A$43</c:f>
              <c:strCache>
                <c:ptCount val="4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13 giugno</c:v>
                </c:pt>
              </c:strCache>
            </c:strRef>
          </c:cat>
          <c:val>
            <c:numRef>
              <c:f>Foglio1!$D$3:$D$43</c:f>
              <c:numCache>
                <c:formatCode>General</c:formatCode>
                <c:ptCount val="41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3E-4A32-B8F6-88EE64830699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3E-4A32-B8F6-88EE64830699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3E-4A32-B8F6-88EE64830699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3E-4A32-B8F6-88EE64830699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3E-4A32-B8F6-88EE64830699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3E-4A32-B8F6-88EE64830699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3E-4A32-B8F6-88EE64830699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3E-4A32-B8F6-88EE64830699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63E-4A32-B8F6-88EE64830699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63E-4A32-B8F6-88EE64830699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63E-4A32-B8F6-88EE64830699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Foglio1!$A$3:$A$43</c:f>
              <c:strCache>
                <c:ptCount val="4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13 giugno</c:v>
                </c:pt>
              </c:strCache>
            </c:strRef>
          </c:cat>
          <c:val>
            <c:numRef>
              <c:f>Foglio1!$E$3:$E$43</c:f>
              <c:numCache>
                <c:formatCode>General</c:formatCode>
                <c:ptCount val="41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3E-4A32-B8F6-88EE64830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0.83176</cdr:x>
      <cdr:y>0.76598</cdr:y>
    </cdr:from>
    <cdr:to>
      <cdr:x>0.86024</cdr:x>
      <cdr:y>0.81574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0394303" y="4306305"/>
          <a:ext cx="355972" cy="2797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 smtClean="0"/>
            <a:t>28</a:t>
          </a:r>
          <a:endParaRPr lang="it-IT" sz="2000" b="1" dirty="0"/>
        </a:p>
      </cdr:txBody>
    </cdr:sp>
  </cdr:relSizeAnchor>
  <cdr:relSizeAnchor xmlns:cdr="http://schemas.openxmlformats.org/drawingml/2006/chartDrawing">
    <cdr:from>
      <cdr:x>0.70402</cdr:x>
      <cdr:y>0.21603</cdr:y>
    </cdr:from>
    <cdr:to>
      <cdr:x>0.73317</cdr:x>
      <cdr:y>0.25678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3911141" y="2487459"/>
          <a:ext cx="575994" cy="469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0.79172</cdr:x>
      <cdr:y>0.31739</cdr:y>
    </cdr:from>
    <cdr:to>
      <cdr:x>0.81702</cdr:x>
      <cdr:y>0.36679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5644191" y="3654618"/>
          <a:ext cx="499920" cy="5688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20/06/2022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6 giugno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916955"/>
              </p:ext>
            </p:extLst>
          </p:nvPr>
        </p:nvGraphicFramePr>
        <p:xfrm>
          <a:off x="164584" y="896112"/>
          <a:ext cx="11777424" cy="5930071"/>
        </p:xfrm>
        <a:graphic>
          <a:graphicData uri="http://schemas.openxmlformats.org/drawingml/2006/table">
            <a:tbl>
              <a:tblPr/>
              <a:tblGrid>
                <a:gridCol w="745353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6657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62369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372587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46196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28262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8945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00809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258000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25088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334031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38534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60515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50075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81314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33391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33450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1143355845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2592042209"/>
                    </a:ext>
                  </a:extLst>
                </a:gridCol>
                <a:gridCol w="382120">
                  <a:extLst>
                    <a:ext uri="{9D8B030D-6E8A-4147-A177-3AD203B41FA5}">
                      <a16:colId xmlns:a16="http://schemas.microsoft.com/office/drawing/2014/main" val="126158875"/>
                    </a:ext>
                  </a:extLst>
                </a:gridCol>
              </a:tblGrid>
              <a:tr h="622284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3678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319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480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1166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675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6436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4757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</a:t>
                      </a:r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5075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927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415881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58750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20 </a:t>
            </a:r>
            <a:r>
              <a:rPr lang="it-IT" b="1" dirty="0" smtClean="0"/>
              <a:t>giugno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047755"/>
              </p:ext>
            </p:extLst>
          </p:nvPr>
        </p:nvGraphicFramePr>
        <p:xfrm>
          <a:off x="198120" y="1075541"/>
          <a:ext cx="11993880" cy="5782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20</a:t>
            </a:r>
            <a:r>
              <a:rPr lang="it-IT" b="1" dirty="0" smtClean="0"/>
              <a:t> </a:t>
            </a:r>
            <a:r>
              <a:rPr lang="it-IT" b="1" dirty="0" smtClean="0"/>
              <a:t>giugno 2022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255437"/>
              </p:ext>
            </p:extLst>
          </p:nvPr>
        </p:nvGraphicFramePr>
        <p:xfrm>
          <a:off x="0" y="778879"/>
          <a:ext cx="11915422" cy="5621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849756"/>
              </p:ext>
            </p:extLst>
          </p:nvPr>
        </p:nvGraphicFramePr>
        <p:xfrm>
          <a:off x="214604" y="307909"/>
          <a:ext cx="11821886" cy="6382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458</Words>
  <Application>Microsoft Office PowerPoint</Application>
  <PresentationFormat>Widescreen</PresentationFormat>
  <Paragraphs>315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232</cp:revision>
  <dcterms:created xsi:type="dcterms:W3CDTF">2021-02-16T11:24:19Z</dcterms:created>
  <dcterms:modified xsi:type="dcterms:W3CDTF">2022-06-20T15:03:59Z</dcterms:modified>
</cp:coreProperties>
</file>