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drawings/drawing1.xml" ContentType="application/vnd.openxmlformats-officedocument.drawingml.chartshapes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38B0D"/>
    <a:srgbClr val="F98C07"/>
    <a:srgbClr val="F30DA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Stile medio 2 - Colore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1E4AEA4-8DFA-4A89-87EB-49C32662AFE0}" styleName="Stile medio 2 - Color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Stile medio 2 - Colore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293" autoAdjust="0"/>
    <p:restoredTop sz="94660"/>
  </p:normalViewPr>
  <p:slideViewPr>
    <p:cSldViewPr snapToGrid="0">
      <p:cViewPr>
        <p:scale>
          <a:sx n="69" d="100"/>
          <a:sy n="69" d="100"/>
        </p:scale>
        <p:origin x="610" y="403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orenzo\Dropbox\GARANTE%20DETENUTI\Covid%20lazio\aggiornamento%2027.06.2022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orenzo\Dropbox\GARANTE%20DETENUTI\Covid%20lazio\aggiornamento%2027.06.2022.xlsx" TargetMode="Externa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chartUserShapes" Target="../drawings/drawing1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orenzo\Dropbox\GARANTE%20DETENUTI\Covid%20lazio\covid%20italia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6258924357634048E-2"/>
          <c:y val="1.9786122917004226E-2"/>
          <c:w val="0.97747210972063525"/>
          <c:h val="0.69730574505042386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'dal 15 gennaio al 30 mag'!$H$17</c:f>
              <c:strCache>
                <c:ptCount val="1"/>
                <c:pt idx="0">
                  <c:v>Regina Coeli 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  <a:effectLst/>
          </c:spPr>
          <c:invertIfNegative val="0"/>
          <c:cat>
            <c:strRef>
              <c:f>'dal 15 gennaio al 30 mag'!$I$16:$AX$16</c:f>
              <c:strCache>
                <c:ptCount val="42"/>
                <c:pt idx="0">
                  <c:v>15
 gen</c:v>
                </c:pt>
                <c:pt idx="3">
                  <c:v>1 
mar</c:v>
                </c:pt>
                <c:pt idx="5">
                  <c:v>29 
mar</c:v>
                </c:pt>
                <c:pt idx="8">
                  <c:v>10 
mag</c:v>
                </c:pt>
                <c:pt idx="10">
                  <c:v>7 
giu</c:v>
                </c:pt>
                <c:pt idx="12">
                  <c:v>12
lug</c:v>
                </c:pt>
                <c:pt idx="15">
                  <c:v> 22 nov.</c:v>
                </c:pt>
                <c:pt idx="18">
                  <c:v>27 dic.</c:v>
                </c:pt>
                <c:pt idx="22">
                  <c:v>31 genn.</c:v>
                </c:pt>
                <c:pt idx="25">
                  <c:v>21 feb.</c:v>
                </c:pt>
                <c:pt idx="28">
                  <c:v>21 mar</c:v>
                </c:pt>
                <c:pt idx="33">
                  <c:v>26.04</c:v>
                </c:pt>
                <c:pt idx="37">
                  <c:v>23 mag</c:v>
                </c:pt>
                <c:pt idx="41">
                  <c:v>27 giu</c:v>
                </c:pt>
              </c:strCache>
            </c:strRef>
          </c:cat>
          <c:val>
            <c:numRef>
              <c:f>'dal 15 gennaio al 30 mag'!$I$17:$AX$17</c:f>
              <c:numCache>
                <c:formatCode>General</c:formatCode>
                <c:ptCount val="42"/>
                <c:pt idx="0">
                  <c:v>14</c:v>
                </c:pt>
                <c:pt idx="1">
                  <c:v>3</c:v>
                </c:pt>
                <c:pt idx="2">
                  <c:v>1</c:v>
                </c:pt>
                <c:pt idx="3">
                  <c:v>0</c:v>
                </c:pt>
                <c:pt idx="4">
                  <c:v>10</c:v>
                </c:pt>
                <c:pt idx="5">
                  <c:v>3</c:v>
                </c:pt>
                <c:pt idx="6">
                  <c:v>6</c:v>
                </c:pt>
                <c:pt idx="7">
                  <c:v>0</c:v>
                </c:pt>
                <c:pt idx="8">
                  <c:v>0</c:v>
                </c:pt>
                <c:pt idx="9">
                  <c:v>1</c:v>
                </c:pt>
                <c:pt idx="10">
                  <c:v>1</c:v>
                </c:pt>
                <c:pt idx="11">
                  <c:v>0</c:v>
                </c:pt>
                <c:pt idx="12">
                  <c:v>0</c:v>
                </c:pt>
                <c:pt idx="14">
                  <c:v>0</c:v>
                </c:pt>
                <c:pt idx="15">
                  <c:v>1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1</c:v>
                </c:pt>
                <c:pt idx="20">
                  <c:v>10</c:v>
                </c:pt>
                <c:pt idx="21">
                  <c:v>61</c:v>
                </c:pt>
                <c:pt idx="22">
                  <c:v>219</c:v>
                </c:pt>
                <c:pt idx="23">
                  <c:v>155</c:v>
                </c:pt>
                <c:pt idx="24">
                  <c:v>76</c:v>
                </c:pt>
                <c:pt idx="25">
                  <c:v>20</c:v>
                </c:pt>
                <c:pt idx="26">
                  <c:v>5</c:v>
                </c:pt>
                <c:pt idx="27">
                  <c:v>2</c:v>
                </c:pt>
                <c:pt idx="28">
                  <c:v>6</c:v>
                </c:pt>
                <c:pt idx="29">
                  <c:v>2</c:v>
                </c:pt>
                <c:pt idx="30">
                  <c:v>32</c:v>
                </c:pt>
                <c:pt idx="31">
                  <c:v>133</c:v>
                </c:pt>
                <c:pt idx="32">
                  <c:v>211</c:v>
                </c:pt>
                <c:pt idx="33">
                  <c:v>240</c:v>
                </c:pt>
                <c:pt idx="34">
                  <c:v>103</c:v>
                </c:pt>
                <c:pt idx="35">
                  <c:v>8</c:v>
                </c:pt>
                <c:pt idx="36">
                  <c:v>3</c:v>
                </c:pt>
                <c:pt idx="37">
                  <c:v>0</c:v>
                </c:pt>
                <c:pt idx="38">
                  <c:v>2</c:v>
                </c:pt>
                <c:pt idx="39">
                  <c:v>1</c:v>
                </c:pt>
                <c:pt idx="40">
                  <c:v>1</c:v>
                </c:pt>
                <c:pt idx="41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DE1-4283-BBFA-9C21026A9F35}"/>
            </c:ext>
          </c:extLst>
        </c:ser>
        <c:ser>
          <c:idx val="1"/>
          <c:order val="1"/>
          <c:tx>
            <c:strRef>
              <c:f>'dal 15 gennaio al 30 mag'!$H$18</c:f>
              <c:strCache>
                <c:ptCount val="1"/>
                <c:pt idx="0">
                  <c:v>Rebibbia (4 II.PP.)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'dal 15 gennaio al 30 mag'!$I$16:$AX$16</c:f>
              <c:strCache>
                <c:ptCount val="42"/>
                <c:pt idx="0">
                  <c:v>15
 gen</c:v>
                </c:pt>
                <c:pt idx="3">
                  <c:v>1 
mar</c:v>
                </c:pt>
                <c:pt idx="5">
                  <c:v>29 
mar</c:v>
                </c:pt>
                <c:pt idx="8">
                  <c:v>10 
mag</c:v>
                </c:pt>
                <c:pt idx="10">
                  <c:v>7 
giu</c:v>
                </c:pt>
                <c:pt idx="12">
                  <c:v>12
lug</c:v>
                </c:pt>
                <c:pt idx="15">
                  <c:v> 22 nov.</c:v>
                </c:pt>
                <c:pt idx="18">
                  <c:v>27 dic.</c:v>
                </c:pt>
                <c:pt idx="22">
                  <c:v>31 genn.</c:v>
                </c:pt>
                <c:pt idx="25">
                  <c:v>21 feb.</c:v>
                </c:pt>
                <c:pt idx="28">
                  <c:v>21 mar</c:v>
                </c:pt>
                <c:pt idx="33">
                  <c:v>26.04</c:v>
                </c:pt>
                <c:pt idx="37">
                  <c:v>23 mag</c:v>
                </c:pt>
                <c:pt idx="41">
                  <c:v>27 giu</c:v>
                </c:pt>
              </c:strCache>
            </c:strRef>
          </c:cat>
          <c:val>
            <c:numRef>
              <c:f>'dal 15 gennaio al 30 mag'!$I$18:$AX$18</c:f>
              <c:numCache>
                <c:formatCode>General</c:formatCode>
                <c:ptCount val="42"/>
                <c:pt idx="0">
                  <c:v>46</c:v>
                </c:pt>
                <c:pt idx="1">
                  <c:v>83</c:v>
                </c:pt>
                <c:pt idx="2">
                  <c:v>41</c:v>
                </c:pt>
                <c:pt idx="3">
                  <c:v>17</c:v>
                </c:pt>
                <c:pt idx="4">
                  <c:v>3</c:v>
                </c:pt>
                <c:pt idx="5">
                  <c:v>34</c:v>
                </c:pt>
                <c:pt idx="6">
                  <c:v>71</c:v>
                </c:pt>
                <c:pt idx="7">
                  <c:v>40</c:v>
                </c:pt>
                <c:pt idx="8">
                  <c:v>14</c:v>
                </c:pt>
                <c:pt idx="9">
                  <c:v>16</c:v>
                </c:pt>
                <c:pt idx="10">
                  <c:v>14</c:v>
                </c:pt>
                <c:pt idx="11">
                  <c:v>3</c:v>
                </c:pt>
                <c:pt idx="12">
                  <c:v>0</c:v>
                </c:pt>
                <c:pt idx="14">
                  <c:v>2</c:v>
                </c:pt>
                <c:pt idx="15">
                  <c:v>4</c:v>
                </c:pt>
                <c:pt idx="16">
                  <c:v>1</c:v>
                </c:pt>
                <c:pt idx="17">
                  <c:v>1</c:v>
                </c:pt>
                <c:pt idx="18">
                  <c:v>2</c:v>
                </c:pt>
                <c:pt idx="19">
                  <c:v>12</c:v>
                </c:pt>
                <c:pt idx="20">
                  <c:v>23</c:v>
                </c:pt>
                <c:pt idx="21">
                  <c:v>40</c:v>
                </c:pt>
                <c:pt idx="22">
                  <c:v>70</c:v>
                </c:pt>
                <c:pt idx="23">
                  <c:v>47</c:v>
                </c:pt>
                <c:pt idx="24">
                  <c:v>37</c:v>
                </c:pt>
                <c:pt idx="25">
                  <c:v>34</c:v>
                </c:pt>
                <c:pt idx="26">
                  <c:v>48</c:v>
                </c:pt>
                <c:pt idx="27">
                  <c:v>147</c:v>
                </c:pt>
                <c:pt idx="28">
                  <c:v>239</c:v>
                </c:pt>
                <c:pt idx="29">
                  <c:v>141</c:v>
                </c:pt>
                <c:pt idx="30">
                  <c:v>100</c:v>
                </c:pt>
                <c:pt idx="31">
                  <c:v>38</c:v>
                </c:pt>
                <c:pt idx="32">
                  <c:v>22</c:v>
                </c:pt>
                <c:pt idx="33">
                  <c:v>4</c:v>
                </c:pt>
                <c:pt idx="34">
                  <c:v>2</c:v>
                </c:pt>
                <c:pt idx="35">
                  <c:v>3</c:v>
                </c:pt>
                <c:pt idx="36">
                  <c:v>2</c:v>
                </c:pt>
                <c:pt idx="37">
                  <c:v>1</c:v>
                </c:pt>
                <c:pt idx="38">
                  <c:v>3</c:v>
                </c:pt>
                <c:pt idx="39">
                  <c:v>3</c:v>
                </c:pt>
                <c:pt idx="40">
                  <c:v>3</c:v>
                </c:pt>
                <c:pt idx="41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DE1-4283-BBFA-9C21026A9F35}"/>
            </c:ext>
          </c:extLst>
        </c:ser>
        <c:ser>
          <c:idx val="2"/>
          <c:order val="2"/>
          <c:tx>
            <c:strRef>
              <c:f>'dal 15 gennaio al 30 mag'!$H$19</c:f>
              <c:strCache>
                <c:ptCount val="1"/>
                <c:pt idx="0">
                  <c:v>Civitavecchia (2 II.PP.)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'dal 15 gennaio al 30 mag'!$I$16:$AX$16</c:f>
              <c:strCache>
                <c:ptCount val="42"/>
                <c:pt idx="0">
                  <c:v>15
 gen</c:v>
                </c:pt>
                <c:pt idx="3">
                  <c:v>1 
mar</c:v>
                </c:pt>
                <c:pt idx="5">
                  <c:v>29 
mar</c:v>
                </c:pt>
                <c:pt idx="8">
                  <c:v>10 
mag</c:v>
                </c:pt>
                <c:pt idx="10">
                  <c:v>7 
giu</c:v>
                </c:pt>
                <c:pt idx="12">
                  <c:v>12
lug</c:v>
                </c:pt>
                <c:pt idx="15">
                  <c:v> 22 nov.</c:v>
                </c:pt>
                <c:pt idx="18">
                  <c:v>27 dic.</c:v>
                </c:pt>
                <c:pt idx="22">
                  <c:v>31 genn.</c:v>
                </c:pt>
                <c:pt idx="25">
                  <c:v>21 feb.</c:v>
                </c:pt>
                <c:pt idx="28">
                  <c:v>21 mar</c:v>
                </c:pt>
                <c:pt idx="33">
                  <c:v>26.04</c:v>
                </c:pt>
                <c:pt idx="37">
                  <c:v>23 mag</c:v>
                </c:pt>
                <c:pt idx="41">
                  <c:v>27 giu</c:v>
                </c:pt>
              </c:strCache>
            </c:strRef>
          </c:cat>
          <c:val>
            <c:numRef>
              <c:f>'dal 15 gennaio al 30 mag'!$I$19:$AX$19</c:f>
              <c:numCache>
                <c:formatCode>General</c:formatCode>
                <c:ptCount val="42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2</c:v>
                </c:pt>
                <c:pt idx="4">
                  <c:v>0</c:v>
                </c:pt>
                <c:pt idx="5">
                  <c:v>2</c:v>
                </c:pt>
                <c:pt idx="6">
                  <c:v>11</c:v>
                </c:pt>
                <c:pt idx="7">
                  <c:v>11</c:v>
                </c:pt>
                <c:pt idx="8">
                  <c:v>1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4">
                  <c:v>1</c:v>
                </c:pt>
                <c:pt idx="15">
                  <c:v>2</c:v>
                </c:pt>
                <c:pt idx="16">
                  <c:v>0</c:v>
                </c:pt>
                <c:pt idx="18">
                  <c:v>1</c:v>
                </c:pt>
                <c:pt idx="19">
                  <c:v>1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4</c:v>
                </c:pt>
                <c:pt idx="24">
                  <c:v>23</c:v>
                </c:pt>
                <c:pt idx="25">
                  <c:v>57</c:v>
                </c:pt>
                <c:pt idx="26">
                  <c:v>15</c:v>
                </c:pt>
                <c:pt idx="27">
                  <c:v>4</c:v>
                </c:pt>
                <c:pt idx="28">
                  <c:v>14</c:v>
                </c:pt>
                <c:pt idx="29">
                  <c:v>35</c:v>
                </c:pt>
                <c:pt idx="30">
                  <c:v>40</c:v>
                </c:pt>
                <c:pt idx="31">
                  <c:v>9</c:v>
                </c:pt>
                <c:pt idx="32">
                  <c:v>0</c:v>
                </c:pt>
                <c:pt idx="33">
                  <c:v>3</c:v>
                </c:pt>
                <c:pt idx="34">
                  <c:v>2</c:v>
                </c:pt>
                <c:pt idx="35">
                  <c:v>1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2</c:v>
                </c:pt>
                <c:pt idx="41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DE1-4283-BBFA-9C21026A9F35}"/>
            </c:ext>
          </c:extLst>
        </c:ser>
        <c:ser>
          <c:idx val="3"/>
          <c:order val="3"/>
          <c:tx>
            <c:strRef>
              <c:f>'dal 15 gennaio al 30 mag'!$H$20</c:f>
              <c:strCache>
                <c:ptCount val="1"/>
                <c:pt idx="0">
                  <c:v>Velletri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'dal 15 gennaio al 30 mag'!$I$16:$AX$16</c:f>
              <c:strCache>
                <c:ptCount val="42"/>
                <c:pt idx="0">
                  <c:v>15
 gen</c:v>
                </c:pt>
                <c:pt idx="3">
                  <c:v>1 
mar</c:v>
                </c:pt>
                <c:pt idx="5">
                  <c:v>29 
mar</c:v>
                </c:pt>
                <c:pt idx="8">
                  <c:v>10 
mag</c:v>
                </c:pt>
                <c:pt idx="10">
                  <c:v>7 
giu</c:v>
                </c:pt>
                <c:pt idx="12">
                  <c:v>12
lug</c:v>
                </c:pt>
                <c:pt idx="15">
                  <c:v> 22 nov.</c:v>
                </c:pt>
                <c:pt idx="18">
                  <c:v>27 dic.</c:v>
                </c:pt>
                <c:pt idx="22">
                  <c:v>31 genn.</c:v>
                </c:pt>
                <c:pt idx="25">
                  <c:v>21 feb.</c:v>
                </c:pt>
                <c:pt idx="28">
                  <c:v>21 mar</c:v>
                </c:pt>
                <c:pt idx="33">
                  <c:v>26.04</c:v>
                </c:pt>
                <c:pt idx="37">
                  <c:v>23 mag</c:v>
                </c:pt>
                <c:pt idx="41">
                  <c:v>27 giu</c:v>
                </c:pt>
              </c:strCache>
            </c:strRef>
          </c:cat>
          <c:val>
            <c:numRef>
              <c:f>'dal 15 gennaio al 30 mag'!$I$20:$AX$20</c:f>
              <c:numCache>
                <c:formatCode>General</c:formatCode>
                <c:ptCount val="42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1</c:v>
                </c:pt>
                <c:pt idx="19">
                  <c:v>0</c:v>
                </c:pt>
                <c:pt idx="20">
                  <c:v>1</c:v>
                </c:pt>
                <c:pt idx="21">
                  <c:v>2</c:v>
                </c:pt>
                <c:pt idx="22">
                  <c:v>2</c:v>
                </c:pt>
                <c:pt idx="23">
                  <c:v>5</c:v>
                </c:pt>
                <c:pt idx="24">
                  <c:v>14</c:v>
                </c:pt>
                <c:pt idx="25">
                  <c:v>22</c:v>
                </c:pt>
                <c:pt idx="26">
                  <c:v>13</c:v>
                </c:pt>
                <c:pt idx="27">
                  <c:v>13</c:v>
                </c:pt>
                <c:pt idx="28">
                  <c:v>5</c:v>
                </c:pt>
                <c:pt idx="29">
                  <c:v>1</c:v>
                </c:pt>
                <c:pt idx="30">
                  <c:v>2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7</c:v>
                </c:pt>
                <c:pt idx="35">
                  <c:v>4</c:v>
                </c:pt>
                <c:pt idx="36">
                  <c:v>1</c:v>
                </c:pt>
                <c:pt idx="37">
                  <c:v>0</c:v>
                </c:pt>
                <c:pt idx="38">
                  <c:v>0</c:v>
                </c:pt>
                <c:pt idx="39">
                  <c:v>1</c:v>
                </c:pt>
                <c:pt idx="40">
                  <c:v>1</c:v>
                </c:pt>
                <c:pt idx="41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FDE1-4283-BBFA-9C21026A9F35}"/>
            </c:ext>
          </c:extLst>
        </c:ser>
        <c:ser>
          <c:idx val="4"/>
          <c:order val="4"/>
          <c:tx>
            <c:strRef>
              <c:f>'dal 15 gennaio al 30 mag'!$H$21</c:f>
              <c:strCache>
                <c:ptCount val="1"/>
                <c:pt idx="0">
                  <c:v>Frosinone/Cassino/Paliano: (3 II.PP.)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'dal 15 gennaio al 30 mag'!$I$16:$AX$16</c:f>
              <c:strCache>
                <c:ptCount val="42"/>
                <c:pt idx="0">
                  <c:v>15
 gen</c:v>
                </c:pt>
                <c:pt idx="3">
                  <c:v>1 
mar</c:v>
                </c:pt>
                <c:pt idx="5">
                  <c:v>29 
mar</c:v>
                </c:pt>
                <c:pt idx="8">
                  <c:v>10 
mag</c:v>
                </c:pt>
                <c:pt idx="10">
                  <c:v>7 
giu</c:v>
                </c:pt>
                <c:pt idx="12">
                  <c:v>12
lug</c:v>
                </c:pt>
                <c:pt idx="15">
                  <c:v> 22 nov.</c:v>
                </c:pt>
                <c:pt idx="18">
                  <c:v>27 dic.</c:v>
                </c:pt>
                <c:pt idx="22">
                  <c:v>31 genn.</c:v>
                </c:pt>
                <c:pt idx="25">
                  <c:v>21 feb.</c:v>
                </c:pt>
                <c:pt idx="28">
                  <c:v>21 mar</c:v>
                </c:pt>
                <c:pt idx="33">
                  <c:v>26.04</c:v>
                </c:pt>
                <c:pt idx="37">
                  <c:v>23 mag</c:v>
                </c:pt>
                <c:pt idx="41">
                  <c:v>27 giu</c:v>
                </c:pt>
              </c:strCache>
            </c:strRef>
          </c:cat>
          <c:val>
            <c:numRef>
              <c:f>'dal 15 gennaio al 30 mag'!$I$21:$AX$21</c:f>
              <c:numCache>
                <c:formatCode>General</c:formatCode>
                <c:ptCount val="42"/>
                <c:pt idx="0">
                  <c:v>5</c:v>
                </c:pt>
                <c:pt idx="1">
                  <c:v>1</c:v>
                </c:pt>
                <c:pt idx="2">
                  <c:v>1</c:v>
                </c:pt>
                <c:pt idx="3">
                  <c:v>4</c:v>
                </c:pt>
                <c:pt idx="4">
                  <c:v>2</c:v>
                </c:pt>
                <c:pt idx="5">
                  <c:v>0</c:v>
                </c:pt>
                <c:pt idx="6">
                  <c:v>0</c:v>
                </c:pt>
                <c:pt idx="7">
                  <c:v>1</c:v>
                </c:pt>
                <c:pt idx="8">
                  <c:v>0</c:v>
                </c:pt>
                <c:pt idx="9">
                  <c:v>1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20</c:v>
                </c:pt>
                <c:pt idx="22">
                  <c:v>35</c:v>
                </c:pt>
                <c:pt idx="23">
                  <c:v>32</c:v>
                </c:pt>
                <c:pt idx="24">
                  <c:v>7</c:v>
                </c:pt>
                <c:pt idx="25">
                  <c:v>3</c:v>
                </c:pt>
                <c:pt idx="26">
                  <c:v>1</c:v>
                </c:pt>
                <c:pt idx="27">
                  <c:v>1</c:v>
                </c:pt>
                <c:pt idx="28">
                  <c:v>5</c:v>
                </c:pt>
                <c:pt idx="29">
                  <c:v>3</c:v>
                </c:pt>
                <c:pt idx="30">
                  <c:v>2</c:v>
                </c:pt>
                <c:pt idx="31">
                  <c:v>1</c:v>
                </c:pt>
                <c:pt idx="32">
                  <c:v>28</c:v>
                </c:pt>
                <c:pt idx="33">
                  <c:v>40</c:v>
                </c:pt>
                <c:pt idx="34">
                  <c:v>20</c:v>
                </c:pt>
                <c:pt idx="35">
                  <c:v>16</c:v>
                </c:pt>
                <c:pt idx="36">
                  <c:v>16</c:v>
                </c:pt>
                <c:pt idx="37">
                  <c:v>13</c:v>
                </c:pt>
                <c:pt idx="38">
                  <c:v>3</c:v>
                </c:pt>
                <c:pt idx="39">
                  <c:v>3</c:v>
                </c:pt>
                <c:pt idx="40">
                  <c:v>0</c:v>
                </c:pt>
                <c:pt idx="41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FDE1-4283-BBFA-9C21026A9F35}"/>
            </c:ext>
          </c:extLst>
        </c:ser>
        <c:ser>
          <c:idx val="5"/>
          <c:order val="5"/>
          <c:tx>
            <c:strRef>
              <c:f>'dal 15 gennaio al 30 mag'!$H$22</c:f>
              <c:strCache>
                <c:ptCount val="1"/>
                <c:pt idx="0">
                  <c:v>Latina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cat>
            <c:strRef>
              <c:f>'dal 15 gennaio al 30 mag'!$I$16:$AX$16</c:f>
              <c:strCache>
                <c:ptCount val="42"/>
                <c:pt idx="0">
                  <c:v>15
 gen</c:v>
                </c:pt>
                <c:pt idx="3">
                  <c:v>1 
mar</c:v>
                </c:pt>
                <c:pt idx="5">
                  <c:v>29 
mar</c:v>
                </c:pt>
                <c:pt idx="8">
                  <c:v>10 
mag</c:v>
                </c:pt>
                <c:pt idx="10">
                  <c:v>7 
giu</c:v>
                </c:pt>
                <c:pt idx="12">
                  <c:v>12
lug</c:v>
                </c:pt>
                <c:pt idx="15">
                  <c:v> 22 nov.</c:v>
                </c:pt>
                <c:pt idx="18">
                  <c:v>27 dic.</c:v>
                </c:pt>
                <c:pt idx="22">
                  <c:v>31 genn.</c:v>
                </c:pt>
                <c:pt idx="25">
                  <c:v>21 feb.</c:v>
                </c:pt>
                <c:pt idx="28">
                  <c:v>21 mar</c:v>
                </c:pt>
                <c:pt idx="33">
                  <c:v>26.04</c:v>
                </c:pt>
                <c:pt idx="37">
                  <c:v>23 mag</c:v>
                </c:pt>
                <c:pt idx="41">
                  <c:v>27 giu</c:v>
                </c:pt>
              </c:strCache>
            </c:strRef>
          </c:cat>
          <c:val>
            <c:numRef>
              <c:f>'dal 15 gennaio al 30 mag'!$I$22:$AX$22</c:f>
              <c:numCache>
                <c:formatCode>General</c:formatCode>
                <c:ptCount val="42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1</c:v>
                </c:pt>
                <c:pt idx="22">
                  <c:v>2</c:v>
                </c:pt>
                <c:pt idx="23">
                  <c:v>6</c:v>
                </c:pt>
                <c:pt idx="24">
                  <c:v>5</c:v>
                </c:pt>
                <c:pt idx="25">
                  <c:v>0</c:v>
                </c:pt>
                <c:pt idx="26">
                  <c:v>0</c:v>
                </c:pt>
                <c:pt idx="27">
                  <c:v>1</c:v>
                </c:pt>
                <c:pt idx="28">
                  <c:v>3</c:v>
                </c:pt>
                <c:pt idx="29">
                  <c:v>0</c:v>
                </c:pt>
                <c:pt idx="30">
                  <c:v>0</c:v>
                </c:pt>
                <c:pt idx="31">
                  <c:v>1</c:v>
                </c:pt>
                <c:pt idx="32">
                  <c:v>0</c:v>
                </c:pt>
                <c:pt idx="33">
                  <c:v>6</c:v>
                </c:pt>
                <c:pt idx="34">
                  <c:v>2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1</c:v>
                </c:pt>
                <c:pt idx="40">
                  <c:v>2</c:v>
                </c:pt>
                <c:pt idx="41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FDE1-4283-BBFA-9C21026A9F35}"/>
            </c:ext>
          </c:extLst>
        </c:ser>
        <c:ser>
          <c:idx val="6"/>
          <c:order val="6"/>
          <c:tx>
            <c:strRef>
              <c:f>'dal 15 gennaio al 30 mag'!$H$23</c:f>
              <c:strCache>
                <c:ptCount val="1"/>
                <c:pt idx="0">
                  <c:v>Rieti</c:v>
                </c:pt>
              </c:strCache>
            </c:strRef>
          </c:tx>
          <c:spPr>
            <a:solidFill>
              <a:schemeClr val="accent1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'dal 15 gennaio al 30 mag'!$I$16:$AX$16</c:f>
              <c:strCache>
                <c:ptCount val="42"/>
                <c:pt idx="0">
                  <c:v>15
 gen</c:v>
                </c:pt>
                <c:pt idx="3">
                  <c:v>1 
mar</c:v>
                </c:pt>
                <c:pt idx="5">
                  <c:v>29 
mar</c:v>
                </c:pt>
                <c:pt idx="8">
                  <c:v>10 
mag</c:v>
                </c:pt>
                <c:pt idx="10">
                  <c:v>7 
giu</c:v>
                </c:pt>
                <c:pt idx="12">
                  <c:v>12
lug</c:v>
                </c:pt>
                <c:pt idx="15">
                  <c:v> 22 nov.</c:v>
                </c:pt>
                <c:pt idx="18">
                  <c:v>27 dic.</c:v>
                </c:pt>
                <c:pt idx="22">
                  <c:v>31 genn.</c:v>
                </c:pt>
                <c:pt idx="25">
                  <c:v>21 feb.</c:v>
                </c:pt>
                <c:pt idx="28">
                  <c:v>21 mar</c:v>
                </c:pt>
                <c:pt idx="33">
                  <c:v>26.04</c:v>
                </c:pt>
                <c:pt idx="37">
                  <c:v>23 mag</c:v>
                </c:pt>
                <c:pt idx="41">
                  <c:v>27 giu</c:v>
                </c:pt>
              </c:strCache>
            </c:strRef>
          </c:cat>
          <c:val>
            <c:numRef>
              <c:f>'dal 15 gennaio al 30 mag'!$I$23:$AX$23</c:f>
              <c:numCache>
                <c:formatCode>General</c:formatCode>
                <c:ptCount val="42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20</c:v>
                </c:pt>
                <c:pt idx="4">
                  <c:v>14</c:v>
                </c:pt>
                <c:pt idx="5">
                  <c:v>0</c:v>
                </c:pt>
                <c:pt idx="6">
                  <c:v>1</c:v>
                </c:pt>
                <c:pt idx="7">
                  <c:v>0</c:v>
                </c:pt>
                <c:pt idx="8">
                  <c:v>2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1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18</c:v>
                </c:pt>
                <c:pt idx="25">
                  <c:v>57</c:v>
                </c:pt>
                <c:pt idx="26">
                  <c:v>52</c:v>
                </c:pt>
                <c:pt idx="27">
                  <c:v>48</c:v>
                </c:pt>
                <c:pt idx="28">
                  <c:v>101</c:v>
                </c:pt>
                <c:pt idx="29">
                  <c:v>54</c:v>
                </c:pt>
                <c:pt idx="30">
                  <c:v>15</c:v>
                </c:pt>
                <c:pt idx="31">
                  <c:v>1</c:v>
                </c:pt>
                <c:pt idx="32">
                  <c:v>2</c:v>
                </c:pt>
                <c:pt idx="33">
                  <c:v>1</c:v>
                </c:pt>
                <c:pt idx="34">
                  <c:v>1</c:v>
                </c:pt>
                <c:pt idx="35">
                  <c:v>1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FDE1-4283-BBFA-9C21026A9F35}"/>
            </c:ext>
          </c:extLst>
        </c:ser>
        <c:ser>
          <c:idx val="7"/>
          <c:order val="7"/>
          <c:tx>
            <c:strRef>
              <c:f>'dal 15 gennaio al 30 mag'!$H$24</c:f>
              <c:strCache>
                <c:ptCount val="1"/>
                <c:pt idx="0">
                  <c:v>Viterbo</c:v>
                </c:pt>
              </c:strCache>
            </c:strRef>
          </c:tx>
          <c:spPr>
            <a:solidFill>
              <a:schemeClr val="accent2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'dal 15 gennaio al 30 mag'!$I$16:$AX$16</c:f>
              <c:strCache>
                <c:ptCount val="42"/>
                <c:pt idx="0">
                  <c:v>15
 gen</c:v>
                </c:pt>
                <c:pt idx="3">
                  <c:v>1 
mar</c:v>
                </c:pt>
                <c:pt idx="5">
                  <c:v>29 
mar</c:v>
                </c:pt>
                <c:pt idx="8">
                  <c:v>10 
mag</c:v>
                </c:pt>
                <c:pt idx="10">
                  <c:v>7 
giu</c:v>
                </c:pt>
                <c:pt idx="12">
                  <c:v>12
lug</c:v>
                </c:pt>
                <c:pt idx="15">
                  <c:v> 22 nov.</c:v>
                </c:pt>
                <c:pt idx="18">
                  <c:v>27 dic.</c:v>
                </c:pt>
                <c:pt idx="22">
                  <c:v>31 genn.</c:v>
                </c:pt>
                <c:pt idx="25">
                  <c:v>21 feb.</c:v>
                </c:pt>
                <c:pt idx="28">
                  <c:v>21 mar</c:v>
                </c:pt>
                <c:pt idx="33">
                  <c:v>26.04</c:v>
                </c:pt>
                <c:pt idx="37">
                  <c:v>23 mag</c:v>
                </c:pt>
                <c:pt idx="41">
                  <c:v>27 giu</c:v>
                </c:pt>
              </c:strCache>
            </c:strRef>
          </c:cat>
          <c:val>
            <c:numRef>
              <c:f>'dal 15 gennaio al 30 mag'!$I$24:$AX$24</c:f>
              <c:numCache>
                <c:formatCode>General</c:formatCode>
                <c:ptCount val="42"/>
                <c:pt idx="0">
                  <c:v>3</c:v>
                </c:pt>
                <c:pt idx="1">
                  <c:v>3</c:v>
                </c:pt>
                <c:pt idx="2">
                  <c:v>2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4">
                  <c:v>0</c:v>
                </c:pt>
                <c:pt idx="15">
                  <c:v>1</c:v>
                </c:pt>
                <c:pt idx="16">
                  <c:v>1</c:v>
                </c:pt>
                <c:pt idx="17">
                  <c:v>0</c:v>
                </c:pt>
                <c:pt idx="18">
                  <c:v>0</c:v>
                </c:pt>
                <c:pt idx="19">
                  <c:v>2</c:v>
                </c:pt>
                <c:pt idx="20">
                  <c:v>1</c:v>
                </c:pt>
                <c:pt idx="21">
                  <c:v>0</c:v>
                </c:pt>
                <c:pt idx="22">
                  <c:v>1</c:v>
                </c:pt>
                <c:pt idx="23">
                  <c:v>2</c:v>
                </c:pt>
                <c:pt idx="24">
                  <c:v>2</c:v>
                </c:pt>
                <c:pt idx="25">
                  <c:v>2</c:v>
                </c:pt>
                <c:pt idx="26">
                  <c:v>0</c:v>
                </c:pt>
                <c:pt idx="27">
                  <c:v>0</c:v>
                </c:pt>
                <c:pt idx="28">
                  <c:v>5</c:v>
                </c:pt>
                <c:pt idx="29">
                  <c:v>17</c:v>
                </c:pt>
                <c:pt idx="30">
                  <c:v>17</c:v>
                </c:pt>
                <c:pt idx="31">
                  <c:v>13</c:v>
                </c:pt>
                <c:pt idx="32">
                  <c:v>2</c:v>
                </c:pt>
                <c:pt idx="33">
                  <c:v>21</c:v>
                </c:pt>
                <c:pt idx="34">
                  <c:v>22</c:v>
                </c:pt>
                <c:pt idx="35">
                  <c:v>12</c:v>
                </c:pt>
                <c:pt idx="36">
                  <c:v>6</c:v>
                </c:pt>
                <c:pt idx="37">
                  <c:v>3</c:v>
                </c:pt>
                <c:pt idx="38">
                  <c:v>0</c:v>
                </c:pt>
                <c:pt idx="39">
                  <c:v>0</c:v>
                </c:pt>
                <c:pt idx="40">
                  <c:v>1</c:v>
                </c:pt>
                <c:pt idx="41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FDE1-4283-BBFA-9C21026A9F35}"/>
            </c:ext>
          </c:extLst>
        </c:ser>
        <c:ser>
          <c:idx val="8"/>
          <c:order val="8"/>
          <c:tx>
            <c:strRef>
              <c:f>'dal 15 gennaio al 30 mag'!$H$25</c:f>
              <c:strCache>
                <c:ptCount val="1"/>
                <c:pt idx="0">
                  <c:v>Totale</c:v>
                </c:pt>
              </c:strCache>
            </c:strRef>
          </c:tx>
          <c:spPr>
            <a:noFill/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'dal 15 gennaio al 30 mag'!$I$16:$AX$16</c:f>
              <c:strCache>
                <c:ptCount val="42"/>
                <c:pt idx="0">
                  <c:v>15
 gen</c:v>
                </c:pt>
                <c:pt idx="3">
                  <c:v>1 
mar</c:v>
                </c:pt>
                <c:pt idx="5">
                  <c:v>29 
mar</c:v>
                </c:pt>
                <c:pt idx="8">
                  <c:v>10 
mag</c:v>
                </c:pt>
                <c:pt idx="10">
                  <c:v>7 
giu</c:v>
                </c:pt>
                <c:pt idx="12">
                  <c:v>12
lug</c:v>
                </c:pt>
                <c:pt idx="15">
                  <c:v> 22 nov.</c:v>
                </c:pt>
                <c:pt idx="18">
                  <c:v>27 dic.</c:v>
                </c:pt>
                <c:pt idx="22">
                  <c:v>31 genn.</c:v>
                </c:pt>
                <c:pt idx="25">
                  <c:v>21 feb.</c:v>
                </c:pt>
                <c:pt idx="28">
                  <c:v>21 mar</c:v>
                </c:pt>
                <c:pt idx="33">
                  <c:v>26.04</c:v>
                </c:pt>
                <c:pt idx="37">
                  <c:v>23 mag</c:v>
                </c:pt>
                <c:pt idx="41">
                  <c:v>27 giu</c:v>
                </c:pt>
              </c:strCache>
            </c:strRef>
          </c:cat>
          <c:val>
            <c:numRef>
              <c:f>'dal 15 gennaio al 30 mag'!$I$25:$AX$25</c:f>
              <c:numCache>
                <c:formatCode>General</c:formatCode>
                <c:ptCount val="42"/>
                <c:pt idx="0">
                  <c:v>68</c:v>
                </c:pt>
                <c:pt idx="1">
                  <c:v>90</c:v>
                </c:pt>
                <c:pt idx="2">
                  <c:v>45</c:v>
                </c:pt>
                <c:pt idx="3">
                  <c:v>43</c:v>
                </c:pt>
                <c:pt idx="4">
                  <c:v>29</c:v>
                </c:pt>
                <c:pt idx="5">
                  <c:v>39</c:v>
                </c:pt>
                <c:pt idx="6">
                  <c:v>89</c:v>
                </c:pt>
                <c:pt idx="7">
                  <c:v>52</c:v>
                </c:pt>
                <c:pt idx="8">
                  <c:v>17</c:v>
                </c:pt>
                <c:pt idx="9">
                  <c:v>18</c:v>
                </c:pt>
                <c:pt idx="10">
                  <c:v>15</c:v>
                </c:pt>
                <c:pt idx="11">
                  <c:v>3</c:v>
                </c:pt>
                <c:pt idx="12">
                  <c:v>1</c:v>
                </c:pt>
                <c:pt idx="14">
                  <c:v>3</c:v>
                </c:pt>
                <c:pt idx="15">
                  <c:v>8</c:v>
                </c:pt>
                <c:pt idx="16">
                  <c:v>2</c:v>
                </c:pt>
                <c:pt idx="17">
                  <c:v>1</c:v>
                </c:pt>
                <c:pt idx="18">
                  <c:v>4</c:v>
                </c:pt>
                <c:pt idx="19">
                  <c:v>16</c:v>
                </c:pt>
                <c:pt idx="20">
                  <c:v>35</c:v>
                </c:pt>
                <c:pt idx="21">
                  <c:v>124</c:v>
                </c:pt>
                <c:pt idx="22">
                  <c:v>329</c:v>
                </c:pt>
                <c:pt idx="23">
                  <c:v>251</c:v>
                </c:pt>
                <c:pt idx="24">
                  <c:v>182</c:v>
                </c:pt>
                <c:pt idx="25">
                  <c:v>195</c:v>
                </c:pt>
                <c:pt idx="26">
                  <c:v>134</c:v>
                </c:pt>
                <c:pt idx="27">
                  <c:v>216</c:v>
                </c:pt>
                <c:pt idx="28">
                  <c:v>378</c:v>
                </c:pt>
                <c:pt idx="29">
                  <c:v>253</c:v>
                </c:pt>
                <c:pt idx="30">
                  <c:v>208</c:v>
                </c:pt>
                <c:pt idx="31">
                  <c:v>196</c:v>
                </c:pt>
                <c:pt idx="32">
                  <c:v>265</c:v>
                </c:pt>
                <c:pt idx="33">
                  <c:v>315</c:v>
                </c:pt>
                <c:pt idx="34">
                  <c:v>159</c:v>
                </c:pt>
                <c:pt idx="35">
                  <c:v>45</c:v>
                </c:pt>
                <c:pt idx="36">
                  <c:v>28</c:v>
                </c:pt>
                <c:pt idx="37">
                  <c:v>17</c:v>
                </c:pt>
                <c:pt idx="38">
                  <c:v>8</c:v>
                </c:pt>
                <c:pt idx="39">
                  <c:v>9</c:v>
                </c:pt>
                <c:pt idx="40">
                  <c:v>10</c:v>
                </c:pt>
                <c:pt idx="41">
                  <c:v>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FDE1-4283-BBFA-9C21026A9F3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09942528"/>
        <c:axId val="145325376"/>
      </c:barChart>
      <c:catAx>
        <c:axId val="2099425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45325376"/>
        <c:crosses val="autoZero"/>
        <c:auto val="1"/>
        <c:lblAlgn val="ctr"/>
        <c:lblOffset val="100"/>
        <c:noMultiLvlLbl val="0"/>
      </c:catAx>
      <c:valAx>
        <c:axId val="145325376"/>
        <c:scaling>
          <c:orientation val="minMax"/>
          <c:max val="500"/>
          <c:min val="0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crossAx val="20994252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4174825060721761"/>
          <c:y val="0.82836346883358725"/>
          <c:w val="0.71054508759014012"/>
          <c:h val="0.108535968781978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3.8169199591332886E-2"/>
          <c:y val="4.0889049098940318E-2"/>
          <c:w val="0.86304086989126361"/>
          <c:h val="0.82171188672929596"/>
        </c:manualLayout>
      </c:layout>
      <c:areaChart>
        <c:grouping val="stacked"/>
        <c:varyColors val="0"/>
        <c:ser>
          <c:idx val="0"/>
          <c:order val="0"/>
          <c:tx>
            <c:strRef>
              <c:f>'dal 15 gennaio al 30 mag'!$H$32</c:f>
              <c:strCache>
                <c:ptCount val="1"/>
                <c:pt idx="0">
                  <c:v>positivi asintomatici o paucisintomatici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cat>
            <c:strRef>
              <c:f>'dal 15 gennaio al 30 mag'!$I$31:$BO$31</c:f>
              <c:strCache>
                <c:ptCount val="59"/>
                <c:pt idx="0">
                  <c:v>15.01</c:v>
                </c:pt>
                <c:pt idx="2">
                  <c:v>29.01</c:v>
                </c:pt>
                <c:pt idx="7">
                  <c:v>01.03</c:v>
                </c:pt>
                <c:pt idx="10">
                  <c:v>22.03</c:v>
                </c:pt>
                <c:pt idx="13">
                  <c:v>12.04</c:v>
                </c:pt>
                <c:pt idx="17">
                  <c:v>10.05</c:v>
                </c:pt>
                <c:pt idx="21">
                  <c:v>07.06</c:v>
                </c:pt>
                <c:pt idx="26">
                  <c:v>12.07</c:v>
                </c:pt>
                <c:pt idx="31">
                  <c:v>21.11</c:v>
                </c:pt>
                <c:pt idx="34">
                  <c:v>13.12</c:v>
                </c:pt>
                <c:pt idx="36">
                  <c:v>10.01</c:v>
                </c:pt>
                <c:pt idx="39">
                  <c:v>31.01</c:v>
                </c:pt>
                <c:pt idx="45">
                  <c:v>13.03</c:v>
                </c:pt>
                <c:pt idx="50">
                  <c:v>26.04</c:v>
                </c:pt>
                <c:pt idx="53">
                  <c:v>17.05</c:v>
                </c:pt>
                <c:pt idx="58">
                  <c:v>27.07</c:v>
                </c:pt>
              </c:strCache>
            </c:strRef>
          </c:cat>
          <c:val>
            <c:numRef>
              <c:f>'dal 15 gennaio al 30 mag'!$I$32:$BO$32</c:f>
              <c:numCache>
                <c:formatCode>General</c:formatCode>
                <c:ptCount val="59"/>
                <c:pt idx="0">
                  <c:v>68</c:v>
                </c:pt>
                <c:pt idx="1">
                  <c:v>47</c:v>
                </c:pt>
                <c:pt idx="2">
                  <c:v>80</c:v>
                </c:pt>
                <c:pt idx="3">
                  <c:v>63</c:v>
                </c:pt>
                <c:pt idx="4">
                  <c:v>47</c:v>
                </c:pt>
                <c:pt idx="5">
                  <c:v>37</c:v>
                </c:pt>
                <c:pt idx="6">
                  <c:v>34</c:v>
                </c:pt>
                <c:pt idx="7">
                  <c:v>42</c:v>
                </c:pt>
                <c:pt idx="8">
                  <c:v>21</c:v>
                </c:pt>
                <c:pt idx="9">
                  <c:v>28</c:v>
                </c:pt>
                <c:pt idx="10">
                  <c:v>19</c:v>
                </c:pt>
                <c:pt idx="11">
                  <c:v>39</c:v>
                </c:pt>
                <c:pt idx="12">
                  <c:v>84</c:v>
                </c:pt>
                <c:pt idx="13">
                  <c:v>89</c:v>
                </c:pt>
                <c:pt idx="14">
                  <c:v>77</c:v>
                </c:pt>
                <c:pt idx="15">
                  <c:v>52</c:v>
                </c:pt>
                <c:pt idx="16">
                  <c:v>40</c:v>
                </c:pt>
                <c:pt idx="17">
                  <c:v>17</c:v>
                </c:pt>
                <c:pt idx="18">
                  <c:v>8</c:v>
                </c:pt>
                <c:pt idx="19">
                  <c:v>18</c:v>
                </c:pt>
                <c:pt idx="20">
                  <c:v>16</c:v>
                </c:pt>
                <c:pt idx="21">
                  <c:v>15</c:v>
                </c:pt>
                <c:pt idx="22">
                  <c:v>11</c:v>
                </c:pt>
                <c:pt idx="23">
                  <c:v>3</c:v>
                </c:pt>
                <c:pt idx="24">
                  <c:v>2</c:v>
                </c:pt>
                <c:pt idx="25">
                  <c:v>1</c:v>
                </c:pt>
                <c:pt idx="26">
                  <c:v>1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3</c:v>
                </c:pt>
                <c:pt idx="31">
                  <c:v>8</c:v>
                </c:pt>
                <c:pt idx="32">
                  <c:v>2</c:v>
                </c:pt>
                <c:pt idx="33">
                  <c:v>1</c:v>
                </c:pt>
                <c:pt idx="34">
                  <c:v>1</c:v>
                </c:pt>
                <c:pt idx="35">
                  <c:v>4</c:v>
                </c:pt>
                <c:pt idx="36">
                  <c:v>16</c:v>
                </c:pt>
                <c:pt idx="37">
                  <c:v>35</c:v>
                </c:pt>
                <c:pt idx="38">
                  <c:v>124</c:v>
                </c:pt>
                <c:pt idx="39">
                  <c:v>329</c:v>
                </c:pt>
                <c:pt idx="40">
                  <c:v>251</c:v>
                </c:pt>
                <c:pt idx="41">
                  <c:v>182</c:v>
                </c:pt>
                <c:pt idx="42">
                  <c:v>195</c:v>
                </c:pt>
                <c:pt idx="43">
                  <c:v>133</c:v>
                </c:pt>
                <c:pt idx="44">
                  <c:v>216</c:v>
                </c:pt>
                <c:pt idx="45">
                  <c:v>378</c:v>
                </c:pt>
                <c:pt idx="46">
                  <c:v>253</c:v>
                </c:pt>
                <c:pt idx="47">
                  <c:v>208</c:v>
                </c:pt>
                <c:pt idx="48">
                  <c:v>195</c:v>
                </c:pt>
                <c:pt idx="49">
                  <c:v>265</c:v>
                </c:pt>
                <c:pt idx="50">
                  <c:v>315</c:v>
                </c:pt>
                <c:pt idx="51">
                  <c:v>159</c:v>
                </c:pt>
                <c:pt idx="52">
                  <c:v>45</c:v>
                </c:pt>
                <c:pt idx="53">
                  <c:v>28</c:v>
                </c:pt>
                <c:pt idx="54">
                  <c:v>17</c:v>
                </c:pt>
                <c:pt idx="55">
                  <c:v>8</c:v>
                </c:pt>
                <c:pt idx="56">
                  <c:v>9</c:v>
                </c:pt>
                <c:pt idx="57">
                  <c:v>10</c:v>
                </c:pt>
                <c:pt idx="58">
                  <c:v>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407-4DD5-966F-183C83A80441}"/>
            </c:ext>
          </c:extLst>
        </c:ser>
        <c:ser>
          <c:idx val="1"/>
          <c:order val="1"/>
          <c:tx>
            <c:strRef>
              <c:f>'dal 15 gennaio al 30 mag'!$H$33</c:f>
              <c:strCache>
                <c:ptCount val="1"/>
                <c:pt idx="0">
                  <c:v>ricoverati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cat>
            <c:strRef>
              <c:f>'dal 15 gennaio al 30 mag'!$I$31:$BO$31</c:f>
              <c:strCache>
                <c:ptCount val="59"/>
                <c:pt idx="0">
                  <c:v>15.01</c:v>
                </c:pt>
                <c:pt idx="2">
                  <c:v>29.01</c:v>
                </c:pt>
                <c:pt idx="7">
                  <c:v>01.03</c:v>
                </c:pt>
                <c:pt idx="10">
                  <c:v>22.03</c:v>
                </c:pt>
                <c:pt idx="13">
                  <c:v>12.04</c:v>
                </c:pt>
                <c:pt idx="17">
                  <c:v>10.05</c:v>
                </c:pt>
                <c:pt idx="21">
                  <c:v>07.06</c:v>
                </c:pt>
                <c:pt idx="26">
                  <c:v>12.07</c:v>
                </c:pt>
                <c:pt idx="31">
                  <c:v>21.11</c:v>
                </c:pt>
                <c:pt idx="34">
                  <c:v>13.12</c:v>
                </c:pt>
                <c:pt idx="36">
                  <c:v>10.01</c:v>
                </c:pt>
                <c:pt idx="39">
                  <c:v>31.01</c:v>
                </c:pt>
                <c:pt idx="45">
                  <c:v>13.03</c:v>
                </c:pt>
                <c:pt idx="50">
                  <c:v>26.04</c:v>
                </c:pt>
                <c:pt idx="53">
                  <c:v>17.05</c:v>
                </c:pt>
                <c:pt idx="58">
                  <c:v>27.07</c:v>
                </c:pt>
              </c:strCache>
            </c:strRef>
          </c:cat>
          <c:val>
            <c:numRef>
              <c:f>'dal 15 gennaio al 30 mag'!$I$33:$BO$33</c:f>
              <c:numCache>
                <c:formatCode>General</c:formatCode>
                <c:ptCount val="59"/>
                <c:pt idx="0">
                  <c:v>0</c:v>
                </c:pt>
                <c:pt idx="1">
                  <c:v>4</c:v>
                </c:pt>
                <c:pt idx="2">
                  <c:v>10</c:v>
                </c:pt>
                <c:pt idx="3">
                  <c:v>9</c:v>
                </c:pt>
                <c:pt idx="4">
                  <c:v>8</c:v>
                </c:pt>
                <c:pt idx="5">
                  <c:v>8</c:v>
                </c:pt>
                <c:pt idx="6">
                  <c:v>2</c:v>
                </c:pt>
                <c:pt idx="7">
                  <c:v>1</c:v>
                </c:pt>
                <c:pt idx="8">
                  <c:v>1</c:v>
                </c:pt>
                <c:pt idx="9">
                  <c:v>1</c:v>
                </c:pt>
                <c:pt idx="10">
                  <c:v>0</c:v>
                </c:pt>
                <c:pt idx="11">
                  <c:v>0</c:v>
                </c:pt>
                <c:pt idx="43">
                  <c:v>1</c:v>
                </c:pt>
                <c:pt idx="48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407-4DD5-966F-183C83A80441}"/>
            </c:ext>
          </c:extLst>
        </c:ser>
        <c:ser>
          <c:idx val="2"/>
          <c:order val="2"/>
          <c:tx>
            <c:strRef>
              <c:f>'dal 15 gennaio al 30 mag'!$H$34</c:f>
              <c:strCache>
                <c:ptCount val="1"/>
                <c:pt idx="0">
                  <c:v>totale</c:v>
                </c:pt>
              </c:strCache>
            </c:strRef>
          </c:tx>
          <c:spPr>
            <a:noFill/>
            <a:ln w="25400">
              <a:noFill/>
            </a:ln>
            <a:effectLst/>
          </c:spPr>
          <c:dLbls>
            <c:dLbl>
              <c:idx val="0"/>
              <c:layout>
                <c:manualLayout>
                  <c:x val="-2.6764632245523112E-3"/>
                  <c:y val="3.6980925977271387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400" b="1" i="0" u="none" strike="noStrike" kern="1200" baseline="0">
                      <a:solidFill>
                        <a:sysClr val="windowText" lastClr="00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6407-4DD5-966F-183C83A80441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6407-4DD5-966F-183C83A80441}"/>
                </c:ext>
              </c:extLst>
            </c:dLbl>
            <c:dLbl>
              <c:idx val="2"/>
              <c:layout>
                <c:manualLayout>
                  <c:x val="2.63431419739401E-8"/>
                  <c:y val="4.9693119281958457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24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2.029428240016792E-2"/>
                      <c:h val="4.1944505133969863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4-6407-4DD5-966F-183C83A80441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6407-4DD5-966F-183C83A80441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6407-4DD5-966F-183C83A80441}"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6407-4DD5-966F-183C83A80441}"/>
                </c:ext>
              </c:extLst>
            </c:dLbl>
            <c:dLbl>
              <c:idx val="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6407-4DD5-966F-183C83A80441}"/>
                </c:ext>
              </c:extLst>
            </c:dLbl>
            <c:dLbl>
              <c:idx val="7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400" b="1" i="0" u="none" strike="noStrike" kern="1200" baseline="0">
                      <a:solidFill>
                        <a:sysClr val="windowText" lastClr="00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9-6407-4DD5-966F-183C83A80441}"/>
                </c:ext>
              </c:extLst>
            </c:dLbl>
            <c:dLbl>
              <c:idx val="8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6407-4DD5-966F-183C83A80441}"/>
                </c:ext>
              </c:extLst>
            </c:dLbl>
            <c:dLbl>
              <c:idx val="9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6407-4DD5-966F-183C83A80441}"/>
                </c:ext>
              </c:extLst>
            </c:dLbl>
            <c:dLbl>
              <c:idx val="1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6407-4DD5-966F-183C83A80441}"/>
                </c:ext>
              </c:extLst>
            </c:dLbl>
            <c:dLbl>
              <c:idx val="13"/>
              <c:layout>
                <c:manualLayout>
                  <c:x val="-1.3382316122761571E-3"/>
                  <c:y val="5.316008109232774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D-6407-4DD5-966F-183C83A80441}"/>
                </c:ext>
              </c:extLst>
            </c:dLbl>
            <c:dLbl>
              <c:idx val="1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6407-4DD5-966F-183C83A80441}"/>
                </c:ext>
              </c:extLst>
            </c:dLbl>
            <c:dLbl>
              <c:idx val="1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6407-4DD5-966F-183C83A80441}"/>
                </c:ext>
              </c:extLst>
            </c:dLbl>
            <c:dLbl>
              <c:idx val="2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6407-4DD5-966F-183C83A80441}"/>
                </c:ext>
              </c:extLst>
            </c:dLbl>
            <c:dLbl>
              <c:idx val="2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6407-4DD5-966F-183C83A80441}"/>
                </c:ext>
              </c:extLst>
            </c:dLbl>
            <c:dLbl>
              <c:idx val="2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6407-4DD5-966F-183C83A80441}"/>
                </c:ext>
              </c:extLst>
            </c:dLbl>
            <c:dLbl>
              <c:idx val="2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6407-4DD5-966F-183C83A80441}"/>
                </c:ext>
              </c:extLst>
            </c:dLbl>
            <c:dLbl>
              <c:idx val="2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6407-4DD5-966F-183C83A80441}"/>
                </c:ext>
              </c:extLst>
            </c:dLbl>
            <c:dLbl>
              <c:idx val="28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6407-4DD5-966F-183C83A80441}"/>
                </c:ext>
              </c:extLst>
            </c:dLbl>
            <c:dLbl>
              <c:idx val="3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6-6407-4DD5-966F-183C83A80441}"/>
                </c:ext>
              </c:extLst>
            </c:dLbl>
            <c:dLbl>
              <c:idx val="33"/>
              <c:delete val="1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27-6407-4DD5-966F-183C83A80441}"/>
                </c:ext>
              </c:extLst>
            </c:dLbl>
            <c:dLbl>
              <c:idx val="38"/>
              <c:layout>
                <c:manualLayout>
                  <c:x val="6.691158061380785E-3"/>
                  <c:y val="-0.24499863459942353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2000" b="1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/>
                      <a:t>329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0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7-6407-4DD5-966F-183C83A80441}"/>
                </c:ext>
              </c:extLst>
            </c:dLbl>
            <c:dLbl>
              <c:idx val="4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8-6407-4DD5-966F-183C83A80441}"/>
                </c:ext>
              </c:extLst>
            </c:dLbl>
            <c:dLbl>
              <c:idx val="4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9-6407-4DD5-966F-183C83A80441}"/>
                </c:ext>
              </c:extLst>
            </c:dLbl>
            <c:dLbl>
              <c:idx val="4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A-6407-4DD5-966F-183C83A80441}"/>
                </c:ext>
              </c:extLst>
            </c:dLbl>
            <c:dLbl>
              <c:idx val="4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B-6407-4DD5-966F-183C83A80441}"/>
                </c:ext>
              </c:extLst>
            </c:dLbl>
            <c:dLbl>
              <c:idx val="47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C-6407-4DD5-966F-183C83A80441}"/>
                </c:ext>
              </c:extLst>
            </c:dLbl>
            <c:dLbl>
              <c:idx val="48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D-6407-4DD5-966F-183C83A80441}"/>
                </c:ext>
              </c:extLst>
            </c:dLbl>
            <c:dLbl>
              <c:idx val="5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E-6407-4DD5-966F-183C83A80441}"/>
                </c:ext>
              </c:extLst>
            </c:dLbl>
            <c:dLbl>
              <c:idx val="52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0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F-6407-4DD5-966F-183C83A80441}"/>
                </c:ext>
              </c:extLst>
            </c:dLbl>
            <c:dLbl>
              <c:idx val="5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0-6407-4DD5-966F-183C83A80441}"/>
                </c:ext>
              </c:extLst>
            </c:dLbl>
            <c:dLbl>
              <c:idx val="5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1-6407-4DD5-966F-183C83A80441}"/>
                </c:ext>
              </c:extLst>
            </c:dLbl>
            <c:dLbl>
              <c:idx val="5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2-6407-4DD5-966F-183C83A80441}"/>
                </c:ext>
              </c:extLst>
            </c:dLbl>
            <c:dLbl>
              <c:idx val="5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3-6407-4DD5-966F-183C83A80441}"/>
                </c:ext>
              </c:extLst>
            </c:dLbl>
            <c:dLbl>
              <c:idx val="57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4-6407-4DD5-966F-183C83A80441}"/>
                </c:ext>
              </c:extLst>
            </c:dLbl>
            <c:dLbl>
              <c:idx val="58"/>
              <c:spPr>
                <a:solidFill>
                  <a:schemeClr val="accent1">
                    <a:lumMod val="20000"/>
                    <a:lumOff val="80000"/>
                  </a:schemeClr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4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5-6407-4DD5-966F-183C83A8044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'dal 15 gennaio al 30 mag'!$I$31:$BO$31</c:f>
              <c:strCache>
                <c:ptCount val="59"/>
                <c:pt idx="0">
                  <c:v>15.01</c:v>
                </c:pt>
                <c:pt idx="2">
                  <c:v>29.01</c:v>
                </c:pt>
                <c:pt idx="7">
                  <c:v>01.03</c:v>
                </c:pt>
                <c:pt idx="10">
                  <c:v>22.03</c:v>
                </c:pt>
                <c:pt idx="13">
                  <c:v>12.04</c:v>
                </c:pt>
                <c:pt idx="17">
                  <c:v>10.05</c:v>
                </c:pt>
                <c:pt idx="21">
                  <c:v>07.06</c:v>
                </c:pt>
                <c:pt idx="26">
                  <c:v>12.07</c:v>
                </c:pt>
                <c:pt idx="31">
                  <c:v>21.11</c:v>
                </c:pt>
                <c:pt idx="34">
                  <c:v>13.12</c:v>
                </c:pt>
                <c:pt idx="36">
                  <c:v>10.01</c:v>
                </c:pt>
                <c:pt idx="39">
                  <c:v>31.01</c:v>
                </c:pt>
                <c:pt idx="45">
                  <c:v>13.03</c:v>
                </c:pt>
                <c:pt idx="50">
                  <c:v>26.04</c:v>
                </c:pt>
                <c:pt idx="53">
                  <c:v>17.05</c:v>
                </c:pt>
                <c:pt idx="58">
                  <c:v>27.07</c:v>
                </c:pt>
              </c:strCache>
            </c:strRef>
          </c:cat>
          <c:val>
            <c:numRef>
              <c:f>'dal 15 gennaio al 30 mag'!$I$34:$BO$34</c:f>
              <c:numCache>
                <c:formatCode>General</c:formatCode>
                <c:ptCount val="59"/>
                <c:pt idx="0">
                  <c:v>68</c:v>
                </c:pt>
                <c:pt idx="1">
                  <c:v>51</c:v>
                </c:pt>
                <c:pt idx="2">
                  <c:v>90</c:v>
                </c:pt>
                <c:pt idx="3">
                  <c:v>72</c:v>
                </c:pt>
                <c:pt idx="4">
                  <c:v>55</c:v>
                </c:pt>
                <c:pt idx="5">
                  <c:v>45</c:v>
                </c:pt>
                <c:pt idx="6">
                  <c:v>36</c:v>
                </c:pt>
                <c:pt idx="7">
                  <c:v>43</c:v>
                </c:pt>
                <c:pt idx="8">
                  <c:v>22</c:v>
                </c:pt>
                <c:pt idx="9">
                  <c:v>29</c:v>
                </c:pt>
                <c:pt idx="10">
                  <c:v>19</c:v>
                </c:pt>
                <c:pt idx="11">
                  <c:v>39</c:v>
                </c:pt>
                <c:pt idx="12">
                  <c:v>84</c:v>
                </c:pt>
                <c:pt idx="13">
                  <c:v>89</c:v>
                </c:pt>
                <c:pt idx="14">
                  <c:v>77</c:v>
                </c:pt>
                <c:pt idx="15">
                  <c:v>52</c:v>
                </c:pt>
                <c:pt idx="16">
                  <c:v>40</c:v>
                </c:pt>
                <c:pt idx="17">
                  <c:v>17</c:v>
                </c:pt>
                <c:pt idx="18">
                  <c:v>8</c:v>
                </c:pt>
                <c:pt idx="19">
                  <c:v>18</c:v>
                </c:pt>
                <c:pt idx="20">
                  <c:v>16</c:v>
                </c:pt>
                <c:pt idx="21">
                  <c:v>15</c:v>
                </c:pt>
                <c:pt idx="22">
                  <c:v>11</c:v>
                </c:pt>
                <c:pt idx="23">
                  <c:v>3</c:v>
                </c:pt>
                <c:pt idx="24">
                  <c:v>2</c:v>
                </c:pt>
                <c:pt idx="25">
                  <c:v>1</c:v>
                </c:pt>
                <c:pt idx="26">
                  <c:v>1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8</c:v>
                </c:pt>
                <c:pt idx="32">
                  <c:v>2</c:v>
                </c:pt>
                <c:pt idx="33">
                  <c:v>1</c:v>
                </c:pt>
                <c:pt idx="34">
                  <c:v>1</c:v>
                </c:pt>
                <c:pt idx="35">
                  <c:v>4</c:v>
                </c:pt>
                <c:pt idx="36">
                  <c:v>16</c:v>
                </c:pt>
                <c:pt idx="37">
                  <c:v>35</c:v>
                </c:pt>
                <c:pt idx="38">
                  <c:v>124</c:v>
                </c:pt>
                <c:pt idx="39">
                  <c:v>329</c:v>
                </c:pt>
                <c:pt idx="40">
                  <c:v>251</c:v>
                </c:pt>
                <c:pt idx="41">
                  <c:v>182</c:v>
                </c:pt>
                <c:pt idx="42">
                  <c:v>195</c:v>
                </c:pt>
                <c:pt idx="43">
                  <c:v>134</c:v>
                </c:pt>
                <c:pt idx="44">
                  <c:v>216</c:v>
                </c:pt>
                <c:pt idx="45">
                  <c:v>378</c:v>
                </c:pt>
                <c:pt idx="46">
                  <c:v>253</c:v>
                </c:pt>
                <c:pt idx="47">
                  <c:v>208</c:v>
                </c:pt>
                <c:pt idx="48">
                  <c:v>196</c:v>
                </c:pt>
                <c:pt idx="49">
                  <c:v>265</c:v>
                </c:pt>
                <c:pt idx="50">
                  <c:v>315</c:v>
                </c:pt>
                <c:pt idx="51">
                  <c:v>159</c:v>
                </c:pt>
                <c:pt idx="52">
                  <c:v>45</c:v>
                </c:pt>
                <c:pt idx="53">
                  <c:v>28</c:v>
                </c:pt>
                <c:pt idx="54">
                  <c:v>17</c:v>
                </c:pt>
                <c:pt idx="55">
                  <c:v>8</c:v>
                </c:pt>
                <c:pt idx="56">
                  <c:v>9</c:v>
                </c:pt>
                <c:pt idx="57">
                  <c:v>10</c:v>
                </c:pt>
                <c:pt idx="58">
                  <c:v>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26-6407-4DD5-966F-183C83A8044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09943040"/>
        <c:axId val="219604672"/>
      </c:areaChart>
      <c:catAx>
        <c:axId val="20994304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1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219604672"/>
        <c:crosses val="autoZero"/>
        <c:auto val="1"/>
        <c:lblAlgn val="ctr"/>
        <c:lblOffset val="100"/>
        <c:noMultiLvlLbl val="0"/>
      </c:catAx>
      <c:valAx>
        <c:axId val="219604672"/>
        <c:scaling>
          <c:orientation val="minMax"/>
          <c:max val="500"/>
          <c:min val="0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crossAx val="209943040"/>
        <c:crosses val="autoZero"/>
        <c:crossBetween val="midCat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4764655499644744"/>
          <c:y val="0.94842665244777857"/>
          <c:w val="0.39378755482506295"/>
          <c:h val="3.983866560550579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  <c:userShapes r:id="rId4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cap="none" spc="20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pPr>
            <a:r>
              <a:rPr lang="it-IT">
                <a:solidFill>
                  <a:schemeClr val="lt1"/>
                </a:solidFill>
                <a:latin typeface="+mn-lt"/>
                <a:ea typeface="+mn-ea"/>
                <a:cs typeface="+mn-cs"/>
              </a:rPr>
              <a:t>Persone detenute positive al Covid-19 in Italia</a:t>
            </a:r>
            <a:endParaRPr lang="it-IT">
              <a:solidFill>
                <a:sysClr val="windowText" lastClr="000000"/>
              </a:solidFill>
            </a:endParaRPr>
          </a:p>
        </c:rich>
      </c:tx>
      <c:layout/>
      <c:overlay val="0"/>
      <c:spPr>
        <a:solidFill>
          <a:schemeClr val="accent6">
            <a:lumMod val="60000"/>
            <a:lumOff val="40000"/>
          </a:schemeClr>
        </a:solidFill>
        <a:ln w="12700" cap="flat" cmpd="sng" algn="ctr">
          <a:solidFill>
            <a:schemeClr val="accent3">
              <a:shade val="50000"/>
            </a:schemeClr>
          </a:solidFill>
          <a:prstDash val="solid"/>
          <a:miter lim="800000"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cap="none" spc="20" baseline="0">
              <a:solidFill>
                <a:schemeClr val="lt1"/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Foglio1!$B$2</c:f>
              <c:strCache>
                <c:ptCount val="1"/>
                <c:pt idx="0">
                  <c:v>Asintomatici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lumMod val="110000"/>
                    <a:satMod val="105000"/>
                    <a:tint val="67000"/>
                  </a:schemeClr>
                </a:gs>
                <a:gs pos="50000">
                  <a:schemeClr val="accent1">
                    <a:lumMod val="105000"/>
                    <a:satMod val="103000"/>
                    <a:tint val="73000"/>
                  </a:schemeClr>
                </a:gs>
                <a:gs pos="100000">
                  <a:schemeClr val="accent1">
                    <a:lumMod val="105000"/>
                    <a:satMod val="109000"/>
                    <a:tint val="81000"/>
                  </a:schemeClr>
                </a:gs>
              </a:gsLst>
              <a:lin ang="5400000" scaled="0"/>
            </a:gradFill>
            <a:ln w="9525" cap="flat" cmpd="sng" algn="ctr">
              <a:solidFill>
                <a:schemeClr val="accent1">
                  <a:shade val="95000"/>
                </a:schemeClr>
              </a:solidFill>
              <a:round/>
            </a:ln>
            <a:effectLst/>
          </c:spPr>
          <c:invertIfNegative val="0"/>
          <c:cat>
            <c:strRef>
              <c:f>Foglio1!$A$3:$A$44</c:f>
              <c:strCache>
                <c:ptCount val="42"/>
                <c:pt idx="0">
                  <c:v>30 ago.</c:v>
                </c:pt>
                <c:pt idx="1">
                  <c:v>6 sett.</c:v>
                </c:pt>
                <c:pt idx="2">
                  <c:v>13 sett.</c:v>
                </c:pt>
                <c:pt idx="3">
                  <c:v>20 sett.</c:v>
                </c:pt>
                <c:pt idx="4">
                  <c:v>27 sett.</c:v>
                </c:pt>
                <c:pt idx="5">
                  <c:v>4 ott.</c:v>
                </c:pt>
                <c:pt idx="6">
                  <c:v>11 ott.</c:v>
                </c:pt>
                <c:pt idx="7">
                  <c:v>18 ott.</c:v>
                </c:pt>
                <c:pt idx="8">
                  <c:v>25 ott.</c:v>
                </c:pt>
                <c:pt idx="9">
                  <c:v>1 nov.</c:v>
                </c:pt>
                <c:pt idx="10">
                  <c:v>8 nov.</c:v>
                </c:pt>
                <c:pt idx="11">
                  <c:v>15 nov.</c:v>
                </c:pt>
                <c:pt idx="12">
                  <c:v>22 nov.</c:v>
                </c:pt>
                <c:pt idx="13">
                  <c:v>29 nov.</c:v>
                </c:pt>
                <c:pt idx="14">
                  <c:v>6 dic.</c:v>
                </c:pt>
                <c:pt idx="15">
                  <c:v>13 dic.</c:v>
                </c:pt>
                <c:pt idx="16">
                  <c:v>20. dic.</c:v>
                </c:pt>
                <c:pt idx="17">
                  <c:v>27 dic.</c:v>
                </c:pt>
                <c:pt idx="18">
                  <c:v>3 gen.</c:v>
                </c:pt>
                <c:pt idx="19">
                  <c:v>10 gen.</c:v>
                </c:pt>
                <c:pt idx="20">
                  <c:v>17 gen.</c:v>
                </c:pt>
                <c:pt idx="21">
                  <c:v>24 gen.</c:v>
                </c:pt>
                <c:pt idx="22">
                  <c:v>31. gen.</c:v>
                </c:pt>
                <c:pt idx="23">
                  <c:v>7 feb.</c:v>
                </c:pt>
                <c:pt idx="24">
                  <c:v>14 feb.</c:v>
                </c:pt>
                <c:pt idx="25">
                  <c:v>21 feb.</c:v>
                </c:pt>
                <c:pt idx="26">
                  <c:v>28 feb.</c:v>
                </c:pt>
                <c:pt idx="27">
                  <c:v> 7 mar.</c:v>
                </c:pt>
                <c:pt idx="28">
                  <c:v>21 mar.</c:v>
                </c:pt>
                <c:pt idx="29">
                  <c:v>29 mar.</c:v>
                </c:pt>
                <c:pt idx="30">
                  <c:v>5 apr.</c:v>
                </c:pt>
                <c:pt idx="31">
                  <c:v>12 apr.</c:v>
                </c:pt>
                <c:pt idx="32">
                  <c:v>19 apr.</c:v>
                </c:pt>
                <c:pt idx="33">
                  <c:v>26 apr.</c:v>
                </c:pt>
                <c:pt idx="34">
                  <c:v>3 mag.</c:v>
                </c:pt>
                <c:pt idx="35">
                  <c:v>10 mag.</c:v>
                </c:pt>
                <c:pt idx="36">
                  <c:v>16 mag.</c:v>
                </c:pt>
                <c:pt idx="37">
                  <c:v>24 mag.</c:v>
                </c:pt>
                <c:pt idx="38">
                  <c:v>31 mag.</c:v>
                </c:pt>
                <c:pt idx="39">
                  <c:v>7 giugno</c:v>
                </c:pt>
                <c:pt idx="40">
                  <c:v>14 giugno</c:v>
                </c:pt>
                <c:pt idx="41">
                  <c:v>21 giugno</c:v>
                </c:pt>
              </c:strCache>
            </c:strRef>
          </c:cat>
          <c:val>
            <c:numRef>
              <c:f>Foglio1!$B$3:$B$44</c:f>
              <c:numCache>
                <c:formatCode>General</c:formatCode>
                <c:ptCount val="42"/>
                <c:pt idx="0">
                  <c:v>75</c:v>
                </c:pt>
                <c:pt idx="1">
                  <c:v>66</c:v>
                </c:pt>
                <c:pt idx="2">
                  <c:v>71</c:v>
                </c:pt>
                <c:pt idx="3">
                  <c:v>76</c:v>
                </c:pt>
                <c:pt idx="4">
                  <c:v>100</c:v>
                </c:pt>
                <c:pt idx="5">
                  <c:v>93</c:v>
                </c:pt>
                <c:pt idx="6">
                  <c:v>100</c:v>
                </c:pt>
                <c:pt idx="7">
                  <c:v>90</c:v>
                </c:pt>
                <c:pt idx="8">
                  <c:v>71</c:v>
                </c:pt>
                <c:pt idx="9">
                  <c:v>74</c:v>
                </c:pt>
                <c:pt idx="10">
                  <c:v>81</c:v>
                </c:pt>
                <c:pt idx="11">
                  <c:v>98</c:v>
                </c:pt>
                <c:pt idx="12">
                  <c:v>146</c:v>
                </c:pt>
                <c:pt idx="13">
                  <c:v>158</c:v>
                </c:pt>
                <c:pt idx="14">
                  <c:v>193</c:v>
                </c:pt>
                <c:pt idx="15">
                  <c:v>236</c:v>
                </c:pt>
                <c:pt idx="16">
                  <c:v>339</c:v>
                </c:pt>
                <c:pt idx="17">
                  <c:v>501</c:v>
                </c:pt>
                <c:pt idx="18">
                  <c:v>786</c:v>
                </c:pt>
                <c:pt idx="19" formatCode="_-* #,##0_-;\-* #,##0_-;_-* &quot;-&quot;??_-;_-@_-">
                  <c:v>1511</c:v>
                </c:pt>
                <c:pt idx="20" formatCode="_-* #,##0_-;\-* #,##0_-;_-* &quot;-&quot;??_-;_-@_-">
                  <c:v>2586</c:v>
                </c:pt>
                <c:pt idx="21" formatCode="_-* #,##0_-;\-* #,##0_-;_-* &quot;-&quot;??_-;_-@_-">
                  <c:v>3448</c:v>
                </c:pt>
                <c:pt idx="22" formatCode="_-* #,##0_-;\-* #,##0_-;_-* &quot;-&quot;??_-;_-@_-">
                  <c:v>3859</c:v>
                </c:pt>
                <c:pt idx="23" formatCode="_-* #,##0_-;\-* #,##0_-;_-* &quot;-&quot;??_-;_-@_-">
                  <c:v>2953</c:v>
                </c:pt>
                <c:pt idx="24" formatCode="_-* #,##0_-;\-* #,##0_-;_-* &quot;-&quot;??_-;_-@_-">
                  <c:v>2181</c:v>
                </c:pt>
                <c:pt idx="25" formatCode="_-* #,##0_-;\-* #,##0_-;_-* &quot;-&quot;??_-;_-@_-">
                  <c:v>1510</c:v>
                </c:pt>
                <c:pt idx="26" formatCode="_-* #,##0_-;\-* #,##0_-;_-* &quot;-&quot;??_-;_-@_-">
                  <c:v>1138</c:v>
                </c:pt>
                <c:pt idx="27" formatCode="_-* #,##0_-;\-* #,##0_-;_-* &quot;-&quot;??_-;_-@_-">
                  <c:v>1040</c:v>
                </c:pt>
                <c:pt idx="28" formatCode="_-* #,##0_-;\-* #,##0_-;_-* &quot;-&quot;??_-;_-@_-">
                  <c:v>1322</c:v>
                </c:pt>
                <c:pt idx="29" formatCode="_-* #,##0_-;\-* #,##0_-;_-* &quot;-&quot;??_-;_-@_-">
                  <c:v>1199</c:v>
                </c:pt>
                <c:pt idx="30" formatCode="_-* #,##0_-;\-* #,##0_-;_-* &quot;-&quot;??_-;_-@_-">
                  <c:v>1232</c:v>
                </c:pt>
                <c:pt idx="31" formatCode="_-* #,##0_-;\-* #,##0_-;_-* &quot;-&quot;??_-;_-@_-">
                  <c:v>1078</c:v>
                </c:pt>
                <c:pt idx="32" formatCode="_-* #,##0_-;\-* #,##0_-;_-* &quot;-&quot;??_-;_-@_-">
                  <c:v>1068</c:v>
                </c:pt>
                <c:pt idx="33" formatCode="_-* #,##0_-;\-* #,##0_-;_-* &quot;-&quot;??_-;_-@_-">
                  <c:v>1208</c:v>
                </c:pt>
                <c:pt idx="34" formatCode="_-* #,##0_-;\-* #,##0_-;_-* &quot;-&quot;??_-;_-@_-">
                  <c:v>1020</c:v>
                </c:pt>
                <c:pt idx="35" formatCode="_-* #,##0_-;\-* #,##0_-;_-* &quot;-&quot;??_-;_-@_-">
                  <c:v>707</c:v>
                </c:pt>
                <c:pt idx="36" formatCode="_-* #,##0_-;\-* #,##0_-;_-* &quot;-&quot;??_-;_-@_-">
                  <c:v>417</c:v>
                </c:pt>
                <c:pt idx="37" formatCode="_-* #,##0_-;\-* #,##0_-;_-* &quot;-&quot;??_-;_-@_-">
                  <c:v>300</c:v>
                </c:pt>
                <c:pt idx="38" formatCode="_-* #,##0_-;\-* #,##0_-;_-* &quot;-&quot;??_-;_-@_-">
                  <c:v>254</c:v>
                </c:pt>
                <c:pt idx="39" formatCode="_-* #,##0_-;\-* #,##0_-;_-* &quot;-&quot;??_-;_-@_-">
                  <c:v>164</c:v>
                </c:pt>
                <c:pt idx="40" formatCode="_-* #,##0_-;\-* #,##0_-;_-* &quot;-&quot;??_-;_-@_-">
                  <c:v>130</c:v>
                </c:pt>
                <c:pt idx="41" formatCode="_-* #,##0_-;\-* #,##0_-;_-* &quot;-&quot;??_-;_-@_-">
                  <c:v>177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821-44CC-8016-F55F6E6AC6A9}"/>
            </c:ext>
          </c:extLst>
        </c:ser>
        <c:ser>
          <c:idx val="1"/>
          <c:order val="1"/>
          <c:tx>
            <c:strRef>
              <c:f>Foglio1!$C$2</c:f>
              <c:strCache>
                <c:ptCount val="1"/>
                <c:pt idx="0">
                  <c:v>Sintomatici all'interno degli IIPP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lumMod val="110000"/>
                    <a:satMod val="105000"/>
                    <a:tint val="67000"/>
                  </a:schemeClr>
                </a:gs>
                <a:gs pos="50000">
                  <a:schemeClr val="accent2">
                    <a:lumMod val="105000"/>
                    <a:satMod val="103000"/>
                    <a:tint val="73000"/>
                  </a:schemeClr>
                </a:gs>
                <a:gs pos="100000">
                  <a:schemeClr val="accent2">
                    <a:lumMod val="105000"/>
                    <a:satMod val="109000"/>
                    <a:tint val="81000"/>
                  </a:schemeClr>
                </a:gs>
              </a:gsLst>
              <a:lin ang="5400000" scaled="0"/>
            </a:gradFill>
            <a:ln w="9525" cap="flat" cmpd="sng" algn="ctr">
              <a:solidFill>
                <a:schemeClr val="accent2">
                  <a:shade val="95000"/>
                </a:schemeClr>
              </a:solidFill>
              <a:round/>
            </a:ln>
            <a:effectLst/>
          </c:spPr>
          <c:invertIfNegative val="0"/>
          <c:cat>
            <c:strRef>
              <c:f>Foglio1!$A$3:$A$44</c:f>
              <c:strCache>
                <c:ptCount val="42"/>
                <c:pt idx="0">
                  <c:v>30 ago.</c:v>
                </c:pt>
                <c:pt idx="1">
                  <c:v>6 sett.</c:v>
                </c:pt>
                <c:pt idx="2">
                  <c:v>13 sett.</c:v>
                </c:pt>
                <c:pt idx="3">
                  <c:v>20 sett.</c:v>
                </c:pt>
                <c:pt idx="4">
                  <c:v>27 sett.</c:v>
                </c:pt>
                <c:pt idx="5">
                  <c:v>4 ott.</c:v>
                </c:pt>
                <c:pt idx="6">
                  <c:v>11 ott.</c:v>
                </c:pt>
                <c:pt idx="7">
                  <c:v>18 ott.</c:v>
                </c:pt>
                <c:pt idx="8">
                  <c:v>25 ott.</c:v>
                </c:pt>
                <c:pt idx="9">
                  <c:v>1 nov.</c:v>
                </c:pt>
                <c:pt idx="10">
                  <c:v>8 nov.</c:v>
                </c:pt>
                <c:pt idx="11">
                  <c:v>15 nov.</c:v>
                </c:pt>
                <c:pt idx="12">
                  <c:v>22 nov.</c:v>
                </c:pt>
                <c:pt idx="13">
                  <c:v>29 nov.</c:v>
                </c:pt>
                <c:pt idx="14">
                  <c:v>6 dic.</c:v>
                </c:pt>
                <c:pt idx="15">
                  <c:v>13 dic.</c:v>
                </c:pt>
                <c:pt idx="16">
                  <c:v>20. dic.</c:v>
                </c:pt>
                <c:pt idx="17">
                  <c:v>27 dic.</c:v>
                </c:pt>
                <c:pt idx="18">
                  <c:v>3 gen.</c:v>
                </c:pt>
                <c:pt idx="19">
                  <c:v>10 gen.</c:v>
                </c:pt>
                <c:pt idx="20">
                  <c:v>17 gen.</c:v>
                </c:pt>
                <c:pt idx="21">
                  <c:v>24 gen.</c:v>
                </c:pt>
                <c:pt idx="22">
                  <c:v>31. gen.</c:v>
                </c:pt>
                <c:pt idx="23">
                  <c:v>7 feb.</c:v>
                </c:pt>
                <c:pt idx="24">
                  <c:v>14 feb.</c:v>
                </c:pt>
                <c:pt idx="25">
                  <c:v>21 feb.</c:v>
                </c:pt>
                <c:pt idx="26">
                  <c:v>28 feb.</c:v>
                </c:pt>
                <c:pt idx="27">
                  <c:v> 7 mar.</c:v>
                </c:pt>
                <c:pt idx="28">
                  <c:v>21 mar.</c:v>
                </c:pt>
                <c:pt idx="29">
                  <c:v>29 mar.</c:v>
                </c:pt>
                <c:pt idx="30">
                  <c:v>5 apr.</c:v>
                </c:pt>
                <c:pt idx="31">
                  <c:v>12 apr.</c:v>
                </c:pt>
                <c:pt idx="32">
                  <c:v>19 apr.</c:v>
                </c:pt>
                <c:pt idx="33">
                  <c:v>26 apr.</c:v>
                </c:pt>
                <c:pt idx="34">
                  <c:v>3 mag.</c:v>
                </c:pt>
                <c:pt idx="35">
                  <c:v>10 mag.</c:v>
                </c:pt>
                <c:pt idx="36">
                  <c:v>16 mag.</c:v>
                </c:pt>
                <c:pt idx="37">
                  <c:v>24 mag.</c:v>
                </c:pt>
                <c:pt idx="38">
                  <c:v>31 mag.</c:v>
                </c:pt>
                <c:pt idx="39">
                  <c:v>7 giugno</c:v>
                </c:pt>
                <c:pt idx="40">
                  <c:v>14 giugno</c:v>
                </c:pt>
                <c:pt idx="41">
                  <c:v>21 giugno</c:v>
                </c:pt>
              </c:strCache>
            </c:strRef>
          </c:cat>
          <c:val>
            <c:numRef>
              <c:f>Foglio1!$C$3:$C$44</c:f>
              <c:numCache>
                <c:formatCode>General</c:formatCode>
                <c:ptCount val="42"/>
                <c:pt idx="0">
                  <c:v>3</c:v>
                </c:pt>
                <c:pt idx="1">
                  <c:v>3</c:v>
                </c:pt>
                <c:pt idx="2">
                  <c:v>4</c:v>
                </c:pt>
                <c:pt idx="3">
                  <c:v>5</c:v>
                </c:pt>
                <c:pt idx="4">
                  <c:v>5</c:v>
                </c:pt>
                <c:pt idx="5">
                  <c:v>4</c:v>
                </c:pt>
                <c:pt idx="6">
                  <c:v>4</c:v>
                </c:pt>
                <c:pt idx="7">
                  <c:v>3</c:v>
                </c:pt>
                <c:pt idx="8">
                  <c:v>3</c:v>
                </c:pt>
                <c:pt idx="9">
                  <c:v>3</c:v>
                </c:pt>
                <c:pt idx="10">
                  <c:v>3</c:v>
                </c:pt>
                <c:pt idx="11">
                  <c:v>3</c:v>
                </c:pt>
                <c:pt idx="12">
                  <c:v>2</c:v>
                </c:pt>
                <c:pt idx="13">
                  <c:v>2</c:v>
                </c:pt>
                <c:pt idx="14">
                  <c:v>2</c:v>
                </c:pt>
                <c:pt idx="15">
                  <c:v>2</c:v>
                </c:pt>
                <c:pt idx="16">
                  <c:v>2</c:v>
                </c:pt>
                <c:pt idx="17">
                  <c:v>3</c:v>
                </c:pt>
                <c:pt idx="18">
                  <c:v>12</c:v>
                </c:pt>
                <c:pt idx="19">
                  <c:v>20</c:v>
                </c:pt>
                <c:pt idx="20">
                  <c:v>25</c:v>
                </c:pt>
                <c:pt idx="21">
                  <c:v>22</c:v>
                </c:pt>
                <c:pt idx="22">
                  <c:v>12</c:v>
                </c:pt>
                <c:pt idx="23">
                  <c:v>9</c:v>
                </c:pt>
                <c:pt idx="24">
                  <c:v>5</c:v>
                </c:pt>
                <c:pt idx="25">
                  <c:v>3</c:v>
                </c:pt>
                <c:pt idx="26">
                  <c:v>3</c:v>
                </c:pt>
                <c:pt idx="27">
                  <c:v>4</c:v>
                </c:pt>
                <c:pt idx="28">
                  <c:v>6</c:v>
                </c:pt>
                <c:pt idx="29">
                  <c:v>5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3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821-44CC-8016-F55F6E6AC6A9}"/>
            </c:ext>
          </c:extLst>
        </c:ser>
        <c:ser>
          <c:idx val="2"/>
          <c:order val="2"/>
          <c:tx>
            <c:strRef>
              <c:f>Foglio1!$D$2</c:f>
              <c:strCache>
                <c:ptCount val="1"/>
                <c:pt idx="0">
                  <c:v>Ricoverati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lumMod val="110000"/>
                    <a:satMod val="105000"/>
                    <a:tint val="67000"/>
                  </a:schemeClr>
                </a:gs>
                <a:gs pos="50000">
                  <a:schemeClr val="accent3">
                    <a:lumMod val="105000"/>
                    <a:satMod val="103000"/>
                    <a:tint val="73000"/>
                  </a:schemeClr>
                </a:gs>
                <a:gs pos="100000">
                  <a:schemeClr val="accent3">
                    <a:lumMod val="105000"/>
                    <a:satMod val="109000"/>
                    <a:tint val="81000"/>
                  </a:schemeClr>
                </a:gs>
              </a:gsLst>
              <a:lin ang="5400000" scaled="0"/>
            </a:gradFill>
            <a:ln w="9525" cap="flat" cmpd="sng" algn="ctr">
              <a:solidFill>
                <a:schemeClr val="accent3">
                  <a:shade val="95000"/>
                </a:schemeClr>
              </a:solidFill>
              <a:round/>
            </a:ln>
            <a:effectLst/>
          </c:spPr>
          <c:invertIfNegative val="0"/>
          <c:cat>
            <c:strRef>
              <c:f>Foglio1!$A$3:$A$44</c:f>
              <c:strCache>
                <c:ptCount val="42"/>
                <c:pt idx="0">
                  <c:v>30 ago.</c:v>
                </c:pt>
                <c:pt idx="1">
                  <c:v>6 sett.</c:v>
                </c:pt>
                <c:pt idx="2">
                  <c:v>13 sett.</c:v>
                </c:pt>
                <c:pt idx="3">
                  <c:v>20 sett.</c:v>
                </c:pt>
                <c:pt idx="4">
                  <c:v>27 sett.</c:v>
                </c:pt>
                <c:pt idx="5">
                  <c:v>4 ott.</c:v>
                </c:pt>
                <c:pt idx="6">
                  <c:v>11 ott.</c:v>
                </c:pt>
                <c:pt idx="7">
                  <c:v>18 ott.</c:v>
                </c:pt>
                <c:pt idx="8">
                  <c:v>25 ott.</c:v>
                </c:pt>
                <c:pt idx="9">
                  <c:v>1 nov.</c:v>
                </c:pt>
                <c:pt idx="10">
                  <c:v>8 nov.</c:v>
                </c:pt>
                <c:pt idx="11">
                  <c:v>15 nov.</c:v>
                </c:pt>
                <c:pt idx="12">
                  <c:v>22 nov.</c:v>
                </c:pt>
                <c:pt idx="13">
                  <c:v>29 nov.</c:v>
                </c:pt>
                <c:pt idx="14">
                  <c:v>6 dic.</c:v>
                </c:pt>
                <c:pt idx="15">
                  <c:v>13 dic.</c:v>
                </c:pt>
                <c:pt idx="16">
                  <c:v>20. dic.</c:v>
                </c:pt>
                <c:pt idx="17">
                  <c:v>27 dic.</c:v>
                </c:pt>
                <c:pt idx="18">
                  <c:v>3 gen.</c:v>
                </c:pt>
                <c:pt idx="19">
                  <c:v>10 gen.</c:v>
                </c:pt>
                <c:pt idx="20">
                  <c:v>17 gen.</c:v>
                </c:pt>
                <c:pt idx="21">
                  <c:v>24 gen.</c:v>
                </c:pt>
                <c:pt idx="22">
                  <c:v>31. gen.</c:v>
                </c:pt>
                <c:pt idx="23">
                  <c:v>7 feb.</c:v>
                </c:pt>
                <c:pt idx="24">
                  <c:v>14 feb.</c:v>
                </c:pt>
                <c:pt idx="25">
                  <c:v>21 feb.</c:v>
                </c:pt>
                <c:pt idx="26">
                  <c:v>28 feb.</c:v>
                </c:pt>
                <c:pt idx="27">
                  <c:v> 7 mar.</c:v>
                </c:pt>
                <c:pt idx="28">
                  <c:v>21 mar.</c:v>
                </c:pt>
                <c:pt idx="29">
                  <c:v>29 mar.</c:v>
                </c:pt>
                <c:pt idx="30">
                  <c:v>5 apr.</c:v>
                </c:pt>
                <c:pt idx="31">
                  <c:v>12 apr.</c:v>
                </c:pt>
                <c:pt idx="32">
                  <c:v>19 apr.</c:v>
                </c:pt>
                <c:pt idx="33">
                  <c:v>26 apr.</c:v>
                </c:pt>
                <c:pt idx="34">
                  <c:v>3 mag.</c:v>
                </c:pt>
                <c:pt idx="35">
                  <c:v>10 mag.</c:v>
                </c:pt>
                <c:pt idx="36">
                  <c:v>16 mag.</c:v>
                </c:pt>
                <c:pt idx="37">
                  <c:v>24 mag.</c:v>
                </c:pt>
                <c:pt idx="38">
                  <c:v>31 mag.</c:v>
                </c:pt>
                <c:pt idx="39">
                  <c:v>7 giugno</c:v>
                </c:pt>
                <c:pt idx="40">
                  <c:v>14 giugno</c:v>
                </c:pt>
                <c:pt idx="41">
                  <c:v>21 giugno</c:v>
                </c:pt>
              </c:strCache>
            </c:strRef>
          </c:cat>
          <c:val>
            <c:numRef>
              <c:f>Foglio1!$D$3:$D$44</c:f>
              <c:numCache>
                <c:formatCode>General</c:formatCode>
                <c:ptCount val="42"/>
                <c:pt idx="0">
                  <c:v>2</c:v>
                </c:pt>
                <c:pt idx="1">
                  <c:v>1</c:v>
                </c:pt>
                <c:pt idx="2">
                  <c:v>1</c:v>
                </c:pt>
                <c:pt idx="3">
                  <c:v>2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2</c:v>
                </c:pt>
                <c:pt idx="8">
                  <c:v>2</c:v>
                </c:pt>
                <c:pt idx="9">
                  <c:v>2</c:v>
                </c:pt>
                <c:pt idx="10">
                  <c:v>2</c:v>
                </c:pt>
                <c:pt idx="11">
                  <c:v>2</c:v>
                </c:pt>
                <c:pt idx="12">
                  <c:v>2</c:v>
                </c:pt>
                <c:pt idx="13">
                  <c:v>2</c:v>
                </c:pt>
                <c:pt idx="14">
                  <c:v>1</c:v>
                </c:pt>
                <c:pt idx="15">
                  <c:v>1</c:v>
                </c:pt>
                <c:pt idx="16">
                  <c:v>3</c:v>
                </c:pt>
                <c:pt idx="17">
                  <c:v>6</c:v>
                </c:pt>
                <c:pt idx="18">
                  <c:v>6</c:v>
                </c:pt>
                <c:pt idx="19">
                  <c:v>11</c:v>
                </c:pt>
                <c:pt idx="20">
                  <c:v>14</c:v>
                </c:pt>
                <c:pt idx="21">
                  <c:v>17</c:v>
                </c:pt>
                <c:pt idx="22">
                  <c:v>24</c:v>
                </c:pt>
                <c:pt idx="23">
                  <c:v>25</c:v>
                </c:pt>
                <c:pt idx="24">
                  <c:v>23</c:v>
                </c:pt>
                <c:pt idx="25">
                  <c:v>16</c:v>
                </c:pt>
                <c:pt idx="26">
                  <c:v>19</c:v>
                </c:pt>
                <c:pt idx="27">
                  <c:v>18</c:v>
                </c:pt>
                <c:pt idx="28">
                  <c:v>13</c:v>
                </c:pt>
                <c:pt idx="29">
                  <c:v>4</c:v>
                </c:pt>
                <c:pt idx="30">
                  <c:v>2</c:v>
                </c:pt>
                <c:pt idx="31">
                  <c:v>2</c:v>
                </c:pt>
                <c:pt idx="32">
                  <c:v>1</c:v>
                </c:pt>
                <c:pt idx="33">
                  <c:v>2</c:v>
                </c:pt>
                <c:pt idx="34">
                  <c:v>2</c:v>
                </c:pt>
                <c:pt idx="35">
                  <c:v>3</c:v>
                </c:pt>
                <c:pt idx="36">
                  <c:v>3</c:v>
                </c:pt>
                <c:pt idx="37">
                  <c:v>2</c:v>
                </c:pt>
                <c:pt idx="38">
                  <c:v>2</c:v>
                </c:pt>
                <c:pt idx="39">
                  <c:v>0</c:v>
                </c:pt>
                <c:pt idx="40">
                  <c:v>0</c:v>
                </c:pt>
                <c:pt idx="41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821-44CC-8016-F55F6E6AC6A9}"/>
            </c:ext>
          </c:extLst>
        </c:ser>
        <c:ser>
          <c:idx val="3"/>
          <c:order val="3"/>
          <c:tx>
            <c:strRef>
              <c:f>Foglio1!$E$2</c:f>
              <c:strCache>
                <c:ptCount val="1"/>
                <c:pt idx="0">
                  <c:v>Totale</c:v>
                </c:pt>
              </c:strCache>
            </c:strRef>
          </c:tx>
          <c:spPr>
            <a:noFill/>
            <a:ln w="9525" cap="flat" cmpd="sng" algn="ctr">
              <a:noFill/>
              <a:round/>
            </a:ln>
            <a:effectLst/>
          </c:spPr>
          <c:invertIfNegative val="0"/>
          <c:dLbls>
            <c:dLbl>
              <c:idx val="2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F821-44CC-8016-F55F6E6AC6A9}"/>
                </c:ext>
              </c:extLst>
            </c:dLbl>
            <c:dLbl>
              <c:idx val="28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F821-44CC-8016-F55F6E6AC6A9}"/>
                </c:ext>
              </c:extLst>
            </c:dLbl>
            <c:dLbl>
              <c:idx val="29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F821-44CC-8016-F55F6E6AC6A9}"/>
                </c:ext>
              </c:extLst>
            </c:dLbl>
            <c:dLbl>
              <c:idx val="3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F821-44CC-8016-F55F6E6AC6A9}"/>
                </c:ext>
              </c:extLst>
            </c:dLbl>
            <c:dLbl>
              <c:idx val="3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F821-44CC-8016-F55F6E6AC6A9}"/>
                </c:ext>
              </c:extLst>
            </c:dLbl>
            <c:dLbl>
              <c:idx val="3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F821-44CC-8016-F55F6E6AC6A9}"/>
                </c:ext>
              </c:extLst>
            </c:dLbl>
            <c:dLbl>
              <c:idx val="3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F821-44CC-8016-F55F6E6AC6A9}"/>
                </c:ext>
              </c:extLst>
            </c:dLbl>
            <c:dLbl>
              <c:idx val="37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F821-44CC-8016-F55F6E6AC6A9}"/>
                </c:ext>
              </c:extLst>
            </c:dLbl>
            <c:dLbl>
              <c:idx val="38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F821-44CC-8016-F55F6E6AC6A9}"/>
                </c:ext>
              </c:extLst>
            </c:dLbl>
            <c:dLbl>
              <c:idx val="39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F821-44CC-8016-F55F6E6AC6A9}"/>
                </c:ext>
              </c:extLst>
            </c:dLbl>
            <c:dLbl>
              <c:idx val="40"/>
              <c:delete val="1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E-F821-44CC-8016-F55F6E6AC6A9}"/>
                </c:ext>
              </c:extLst>
            </c:dLbl>
            <c:spPr>
              <a:solidFill>
                <a:schemeClr val="lt1"/>
              </a:solidFill>
              <a:ln w="12700" cap="flat" cmpd="sng" algn="ctr">
                <a:solidFill>
                  <a:schemeClr val="dk1"/>
                </a:solidFill>
                <a:prstDash val="solid"/>
                <a:miter lim="800000"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1" i="0" u="none" strike="noStrike" kern="1200" baseline="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Foglio1!$A$3:$A$44</c:f>
              <c:strCache>
                <c:ptCount val="42"/>
                <c:pt idx="0">
                  <c:v>30 ago.</c:v>
                </c:pt>
                <c:pt idx="1">
                  <c:v>6 sett.</c:v>
                </c:pt>
                <c:pt idx="2">
                  <c:v>13 sett.</c:v>
                </c:pt>
                <c:pt idx="3">
                  <c:v>20 sett.</c:v>
                </c:pt>
                <c:pt idx="4">
                  <c:v>27 sett.</c:v>
                </c:pt>
                <c:pt idx="5">
                  <c:v>4 ott.</c:v>
                </c:pt>
                <c:pt idx="6">
                  <c:v>11 ott.</c:v>
                </c:pt>
                <c:pt idx="7">
                  <c:v>18 ott.</c:v>
                </c:pt>
                <c:pt idx="8">
                  <c:v>25 ott.</c:v>
                </c:pt>
                <c:pt idx="9">
                  <c:v>1 nov.</c:v>
                </c:pt>
                <c:pt idx="10">
                  <c:v>8 nov.</c:v>
                </c:pt>
                <c:pt idx="11">
                  <c:v>15 nov.</c:v>
                </c:pt>
                <c:pt idx="12">
                  <c:v>22 nov.</c:v>
                </c:pt>
                <c:pt idx="13">
                  <c:v>29 nov.</c:v>
                </c:pt>
                <c:pt idx="14">
                  <c:v>6 dic.</c:v>
                </c:pt>
                <c:pt idx="15">
                  <c:v>13 dic.</c:v>
                </c:pt>
                <c:pt idx="16">
                  <c:v>20. dic.</c:v>
                </c:pt>
                <c:pt idx="17">
                  <c:v>27 dic.</c:v>
                </c:pt>
                <c:pt idx="18">
                  <c:v>3 gen.</c:v>
                </c:pt>
                <c:pt idx="19">
                  <c:v>10 gen.</c:v>
                </c:pt>
                <c:pt idx="20">
                  <c:v>17 gen.</c:v>
                </c:pt>
                <c:pt idx="21">
                  <c:v>24 gen.</c:v>
                </c:pt>
                <c:pt idx="22">
                  <c:v>31. gen.</c:v>
                </c:pt>
                <c:pt idx="23">
                  <c:v>7 feb.</c:v>
                </c:pt>
                <c:pt idx="24">
                  <c:v>14 feb.</c:v>
                </c:pt>
                <c:pt idx="25">
                  <c:v>21 feb.</c:v>
                </c:pt>
                <c:pt idx="26">
                  <c:v>28 feb.</c:v>
                </c:pt>
                <c:pt idx="27">
                  <c:v> 7 mar.</c:v>
                </c:pt>
                <c:pt idx="28">
                  <c:v>21 mar.</c:v>
                </c:pt>
                <c:pt idx="29">
                  <c:v>29 mar.</c:v>
                </c:pt>
                <c:pt idx="30">
                  <c:v>5 apr.</c:v>
                </c:pt>
                <c:pt idx="31">
                  <c:v>12 apr.</c:v>
                </c:pt>
                <c:pt idx="32">
                  <c:v>19 apr.</c:v>
                </c:pt>
                <c:pt idx="33">
                  <c:v>26 apr.</c:v>
                </c:pt>
                <c:pt idx="34">
                  <c:v>3 mag.</c:v>
                </c:pt>
                <c:pt idx="35">
                  <c:v>10 mag.</c:v>
                </c:pt>
                <c:pt idx="36">
                  <c:v>16 mag.</c:v>
                </c:pt>
                <c:pt idx="37">
                  <c:v>24 mag.</c:v>
                </c:pt>
                <c:pt idx="38">
                  <c:v>31 mag.</c:v>
                </c:pt>
                <c:pt idx="39">
                  <c:v>7 giugno</c:v>
                </c:pt>
                <c:pt idx="40">
                  <c:v>14 giugno</c:v>
                </c:pt>
                <c:pt idx="41">
                  <c:v>21 giugno</c:v>
                </c:pt>
              </c:strCache>
            </c:strRef>
          </c:cat>
          <c:val>
            <c:numRef>
              <c:f>Foglio1!$E$3:$E$44</c:f>
              <c:numCache>
                <c:formatCode>General</c:formatCode>
                <c:ptCount val="42"/>
                <c:pt idx="0">
                  <c:v>80</c:v>
                </c:pt>
                <c:pt idx="1">
                  <c:v>70</c:v>
                </c:pt>
                <c:pt idx="2">
                  <c:v>76</c:v>
                </c:pt>
                <c:pt idx="3">
                  <c:v>83</c:v>
                </c:pt>
                <c:pt idx="4">
                  <c:v>105</c:v>
                </c:pt>
                <c:pt idx="5">
                  <c:v>97</c:v>
                </c:pt>
                <c:pt idx="6">
                  <c:v>104</c:v>
                </c:pt>
                <c:pt idx="7">
                  <c:v>95</c:v>
                </c:pt>
                <c:pt idx="8">
                  <c:v>76</c:v>
                </c:pt>
                <c:pt idx="9">
                  <c:v>79</c:v>
                </c:pt>
                <c:pt idx="10">
                  <c:v>86</c:v>
                </c:pt>
                <c:pt idx="11">
                  <c:v>103</c:v>
                </c:pt>
                <c:pt idx="12">
                  <c:v>150</c:v>
                </c:pt>
                <c:pt idx="13">
                  <c:v>162</c:v>
                </c:pt>
                <c:pt idx="14">
                  <c:v>196</c:v>
                </c:pt>
                <c:pt idx="15">
                  <c:v>239</c:v>
                </c:pt>
                <c:pt idx="16">
                  <c:v>344</c:v>
                </c:pt>
                <c:pt idx="17">
                  <c:v>510</c:v>
                </c:pt>
                <c:pt idx="18">
                  <c:v>804</c:v>
                </c:pt>
                <c:pt idx="19" formatCode="_-* #,##0_-;\-* #,##0_-;_-* &quot;-&quot;??_-;_-@_-">
                  <c:v>1542</c:v>
                </c:pt>
                <c:pt idx="20" formatCode="_-* #,##0_-;\-* #,##0_-;_-* &quot;-&quot;??_-;_-@_-">
                  <c:v>2625</c:v>
                </c:pt>
                <c:pt idx="21" formatCode="_-* #,##0_-;\-* #,##0_-;_-* &quot;-&quot;??_-;_-@_-">
                  <c:v>3487</c:v>
                </c:pt>
                <c:pt idx="22" formatCode="_-* #,##0_-;\-* #,##0_-;_-* &quot;-&quot;??_-;_-@_-">
                  <c:v>3895</c:v>
                </c:pt>
                <c:pt idx="23" formatCode="_-* #,##0_-;\-* #,##0_-;_-* &quot;-&quot;??_-;_-@_-">
                  <c:v>2987</c:v>
                </c:pt>
                <c:pt idx="24" formatCode="_-* #,##0_-;\-* #,##0_-;_-* &quot;-&quot;??_-;_-@_-">
                  <c:v>2209</c:v>
                </c:pt>
                <c:pt idx="25" formatCode="_-* #,##0_-;\-* #,##0_-;_-* &quot;-&quot;??_-;_-@_-">
                  <c:v>1529</c:v>
                </c:pt>
                <c:pt idx="26" formatCode="_-* #,##0_-;\-* #,##0_-;_-* &quot;-&quot;??_-;_-@_-">
                  <c:v>1160</c:v>
                </c:pt>
                <c:pt idx="27" formatCode="_-* #,##0_-;\-* #,##0_-;_-* &quot;-&quot;??_-;_-@_-">
                  <c:v>1062</c:v>
                </c:pt>
                <c:pt idx="28" formatCode="_-* #,##0_-;\-* #,##0_-;_-* &quot;-&quot;??_-;_-@_-">
                  <c:v>1341</c:v>
                </c:pt>
                <c:pt idx="29" formatCode="_-* #,##0_-;\-* #,##0_-;_-* &quot;-&quot;??_-;_-@_-">
                  <c:v>1208</c:v>
                </c:pt>
                <c:pt idx="30" formatCode="_-* #,##0_-;\-* #,##0_-;_-* &quot;-&quot;??_-;_-@_-">
                  <c:v>1234</c:v>
                </c:pt>
                <c:pt idx="31" formatCode="_-* #,##0_-;\-* #,##0_-;_-* &quot;-&quot;??_-;_-@_-">
                  <c:v>1080</c:v>
                </c:pt>
                <c:pt idx="32" formatCode="_-* #,##0_-;\-* #,##0_-;_-* &quot;-&quot;??_-;_-@_-">
                  <c:v>1069</c:v>
                </c:pt>
                <c:pt idx="33" formatCode="_-* #,##0_-;\-* #,##0_-;_-* &quot;-&quot;??_-;_-@_-">
                  <c:v>1210</c:v>
                </c:pt>
                <c:pt idx="34" formatCode="_-* #,##0_-;\-* #,##0_-;_-* &quot;-&quot;??_-;_-@_-">
                  <c:v>1022</c:v>
                </c:pt>
                <c:pt idx="35" formatCode="_-* #,##0_-;\-* #,##0_-;_-* &quot;-&quot;??_-;_-@_-">
                  <c:v>713</c:v>
                </c:pt>
                <c:pt idx="36" formatCode="_-* #,##0_-;\-* #,##0_-;_-* &quot;-&quot;??_-;_-@_-">
                  <c:v>420</c:v>
                </c:pt>
                <c:pt idx="37" formatCode="_-* #,##0_-;\-* #,##0_-;_-* &quot;-&quot;??_-;_-@_-">
                  <c:v>302</c:v>
                </c:pt>
                <c:pt idx="38" formatCode="_-* #,##0_-;\-* #,##0_-;_-* &quot;-&quot;??_-;_-@_-">
                  <c:v>256</c:v>
                </c:pt>
                <c:pt idx="39" formatCode="_-* #,##0_-;\-* #,##0_-;_-* &quot;-&quot;??_-;_-@_-">
                  <c:v>164</c:v>
                </c:pt>
                <c:pt idx="40" formatCode="_-* #,##0_-;\-* #,##0_-;_-* &quot;-&quot;??_-;_-@_-">
                  <c:v>130</c:v>
                </c:pt>
                <c:pt idx="41" formatCode="_-* #,##0_-;\-* #,##0_-;_-* &quot;-&quot;??_-;_-@_-">
                  <c:v>178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D-F821-44CC-8016-F55F6E6AC6A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0"/>
        <c:overlap val="100"/>
        <c:axId val="180833632"/>
        <c:axId val="180841120"/>
      </c:barChart>
      <c:catAx>
        <c:axId val="18083363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1" i="0" u="none" strike="noStrike" kern="1200" baseline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80841120"/>
        <c:crosses val="autoZero"/>
        <c:auto val="1"/>
        <c:lblAlgn val="ctr"/>
        <c:lblOffset val="100"/>
        <c:noMultiLvlLbl val="0"/>
      </c:catAx>
      <c:valAx>
        <c:axId val="180841120"/>
        <c:scaling>
          <c:orientation val="minMax"/>
          <c:max val="4000"/>
          <c:min val="0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crossAx val="18083363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50" b="1" i="0" u="none" strike="noStrike" kern="1200" baseline="0">
              <a:solidFill>
                <a:schemeClr val="tx1">
                  <a:lumMod val="50000"/>
                  <a:lumOff val="50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7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301">
  <cs:axisTitle>
    <cs:lnRef idx="0"/>
    <cs:fillRef idx="0"/>
    <cs:effectRef idx="0"/>
    <cs:fontRef idx="minor">
      <a:schemeClr val="tx1">
        <a:lumMod val="50000"/>
        <a:lumOff val="50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>
  <cs:dataPoint3D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3D>
  <cs:dataPointLine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158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Marker>
  <cs:dataPointMarkerLayout symbol="circle" size="4"/>
  <cs:dataPointWirefram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50000"/>
        <a:lumOff val="50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1400" kern="1200" cap="none" spc="20" baseline="0"/>
  </cs:title>
  <cs:trendlin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0.8026</cdr:x>
      <cdr:y>0.49488</cdr:y>
    </cdr:from>
    <cdr:to>
      <cdr:x>0.82515</cdr:x>
      <cdr:y>0.53857</cdr:y>
    </cdr:to>
    <cdr:sp macro="" textlink="">
      <cdr:nvSpPr>
        <cdr:cNvPr id="11" name="CasellaDiTesto 10"/>
        <cdr:cNvSpPr txBox="1"/>
      </cdr:nvSpPr>
      <cdr:spPr>
        <a:xfrm xmlns:a="http://schemas.openxmlformats.org/drawingml/2006/main">
          <a:off x="15859183" y="5698354"/>
          <a:ext cx="445581" cy="50307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it-IT" sz="2000" b="1"/>
            <a:t>196</a:t>
          </a:r>
        </a:p>
      </cdr:txBody>
    </cdr:sp>
  </cdr:relSizeAnchor>
  <cdr:relSizeAnchor xmlns:cdr="http://schemas.openxmlformats.org/drawingml/2006/chartDrawing">
    <cdr:from>
      <cdr:x>0.70402</cdr:x>
      <cdr:y>0.21603</cdr:y>
    </cdr:from>
    <cdr:to>
      <cdr:x>0.73317</cdr:x>
      <cdr:y>0.25678</cdr:y>
    </cdr:to>
    <cdr:sp macro="" textlink="">
      <cdr:nvSpPr>
        <cdr:cNvPr id="12" name="CasellaDiTesto 11"/>
        <cdr:cNvSpPr txBox="1"/>
      </cdr:nvSpPr>
      <cdr:spPr>
        <a:xfrm xmlns:a="http://schemas.openxmlformats.org/drawingml/2006/main">
          <a:off x="13911141" y="2487459"/>
          <a:ext cx="575994" cy="46927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it-IT" sz="1800" b="1"/>
            <a:t>378</a:t>
          </a:r>
        </a:p>
      </cdr:txBody>
    </cdr:sp>
  </cdr:relSizeAnchor>
  <cdr:relSizeAnchor xmlns:cdr="http://schemas.openxmlformats.org/drawingml/2006/chartDrawing">
    <cdr:from>
      <cdr:x>0.79172</cdr:x>
      <cdr:y>0.31739</cdr:y>
    </cdr:from>
    <cdr:to>
      <cdr:x>0.81702</cdr:x>
      <cdr:y>0.36679</cdr:y>
    </cdr:to>
    <cdr:sp macro="" textlink="">
      <cdr:nvSpPr>
        <cdr:cNvPr id="2" name="CasellaDiTesto 1"/>
        <cdr:cNvSpPr txBox="1"/>
      </cdr:nvSpPr>
      <cdr:spPr>
        <a:xfrm xmlns:a="http://schemas.openxmlformats.org/drawingml/2006/main">
          <a:off x="15644191" y="3654618"/>
          <a:ext cx="499920" cy="56882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it-IT" sz="2000" b="1"/>
            <a:t>315</a:t>
          </a:r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27/06/2022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977922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27/06/2022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807967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27/06/2022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380861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27/06/2022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767666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27/06/2022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254538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27/06/2022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163155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27/06/2022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503794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27/06/2022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512214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27/06/2022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542529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27/06/2022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663817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27/06/2022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979005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F7281F-00D8-464F-A07C-DAC407B65616}" type="datetimeFigureOut">
              <a:rPr lang="it-IT" smtClean="0"/>
              <a:t>27/06/2022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323920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0" y="8446"/>
            <a:ext cx="12192001" cy="887666"/>
          </a:xfrm>
          <a:solidFill>
            <a:srgbClr val="C00000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it-IT" sz="2800" b="1" dirty="0" smtClean="0"/>
              <a:t>Situazione della diffusione del Covid-19 tra i detenuti reclusi negli Istituti di Pena del Lazio dal 15 gennaio 2021 al </a:t>
            </a:r>
            <a:r>
              <a:rPr lang="it-IT" sz="2800" b="1" dirty="0" smtClean="0"/>
              <a:t>27 </a:t>
            </a:r>
            <a:r>
              <a:rPr lang="it-IT" sz="2800" b="1" dirty="0" smtClean="0"/>
              <a:t>giugno 2022</a:t>
            </a:r>
            <a:endParaRPr lang="it-IT" sz="2800" b="1" dirty="0"/>
          </a:p>
        </p:txBody>
      </p:sp>
      <p:graphicFrame>
        <p:nvGraphicFramePr>
          <p:cNvPr id="4" name="Tabel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42211006"/>
              </p:ext>
            </p:extLst>
          </p:nvPr>
        </p:nvGraphicFramePr>
        <p:xfrm>
          <a:off x="667504" y="927929"/>
          <a:ext cx="11418586" cy="5930071"/>
        </p:xfrm>
        <a:graphic>
          <a:graphicData uri="http://schemas.openxmlformats.org/drawingml/2006/table">
            <a:tbl>
              <a:tblPr/>
              <a:tblGrid>
                <a:gridCol w="699934">
                  <a:extLst>
                    <a:ext uri="{9D8B030D-6E8A-4147-A177-3AD203B41FA5}">
                      <a16:colId xmlns:a16="http://schemas.microsoft.com/office/drawing/2014/main" val="3678982572"/>
                    </a:ext>
                  </a:extLst>
                </a:gridCol>
                <a:gridCol w="907679">
                  <a:extLst>
                    <a:ext uri="{9D8B030D-6E8A-4147-A177-3AD203B41FA5}">
                      <a16:colId xmlns:a16="http://schemas.microsoft.com/office/drawing/2014/main" val="3694388136"/>
                    </a:ext>
                  </a:extLst>
                </a:gridCol>
                <a:gridCol w="340287">
                  <a:extLst>
                    <a:ext uri="{9D8B030D-6E8A-4147-A177-3AD203B41FA5}">
                      <a16:colId xmlns:a16="http://schemas.microsoft.com/office/drawing/2014/main" val="299421036"/>
                    </a:ext>
                  </a:extLst>
                </a:gridCol>
                <a:gridCol w="349883">
                  <a:extLst>
                    <a:ext uri="{9D8B030D-6E8A-4147-A177-3AD203B41FA5}">
                      <a16:colId xmlns:a16="http://schemas.microsoft.com/office/drawing/2014/main" val="2673930764"/>
                    </a:ext>
                  </a:extLst>
                </a:gridCol>
                <a:gridCol w="419006">
                  <a:extLst>
                    <a:ext uri="{9D8B030D-6E8A-4147-A177-3AD203B41FA5}">
                      <a16:colId xmlns:a16="http://schemas.microsoft.com/office/drawing/2014/main" val="2991445641"/>
                    </a:ext>
                  </a:extLst>
                </a:gridCol>
                <a:gridCol w="265406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299510">
                  <a:extLst>
                    <a:ext uri="{9D8B030D-6E8A-4147-A177-3AD203B41FA5}">
                      <a16:colId xmlns:a16="http://schemas.microsoft.com/office/drawing/2014/main" val="1276950095"/>
                    </a:ext>
                  </a:extLst>
                </a:gridCol>
                <a:gridCol w="282479">
                  <a:extLst>
                    <a:ext uri="{9D8B030D-6E8A-4147-A177-3AD203B41FA5}">
                      <a16:colId xmlns:a16="http://schemas.microsoft.com/office/drawing/2014/main" val="1337673494"/>
                    </a:ext>
                  </a:extLst>
                </a:gridCol>
                <a:gridCol w="242278">
                  <a:extLst>
                    <a:ext uri="{9D8B030D-6E8A-4147-A177-3AD203B41FA5}">
                      <a16:colId xmlns:a16="http://schemas.microsoft.com/office/drawing/2014/main" val="2433801151"/>
                    </a:ext>
                  </a:extLst>
                </a:gridCol>
                <a:gridCol w="117466">
                  <a:extLst>
                    <a:ext uri="{9D8B030D-6E8A-4147-A177-3AD203B41FA5}">
                      <a16:colId xmlns:a16="http://schemas.microsoft.com/office/drawing/2014/main" val="4011647543"/>
                    </a:ext>
                  </a:extLst>
                </a:gridCol>
                <a:gridCol w="313677">
                  <a:extLst>
                    <a:ext uri="{9D8B030D-6E8A-4147-A177-3AD203B41FA5}">
                      <a16:colId xmlns:a16="http://schemas.microsoft.com/office/drawing/2014/main" val="2975630413"/>
                    </a:ext>
                  </a:extLst>
                </a:gridCol>
                <a:gridCol w="317905">
                  <a:extLst>
                    <a:ext uri="{9D8B030D-6E8A-4147-A177-3AD203B41FA5}">
                      <a16:colId xmlns:a16="http://schemas.microsoft.com/office/drawing/2014/main" val="3731406738"/>
                    </a:ext>
                  </a:extLst>
                </a:gridCol>
                <a:gridCol w="432453">
                  <a:extLst>
                    <a:ext uri="{9D8B030D-6E8A-4147-A177-3AD203B41FA5}">
                      <a16:colId xmlns:a16="http://schemas.microsoft.com/office/drawing/2014/main" val="4264862028"/>
                    </a:ext>
                  </a:extLst>
                </a:gridCol>
                <a:gridCol w="422649">
                  <a:extLst>
                    <a:ext uri="{9D8B030D-6E8A-4147-A177-3AD203B41FA5}">
                      <a16:colId xmlns:a16="http://schemas.microsoft.com/office/drawing/2014/main" val="3394909838"/>
                    </a:ext>
                  </a:extLst>
                </a:gridCol>
                <a:gridCol w="358078">
                  <a:extLst>
                    <a:ext uri="{9D8B030D-6E8A-4147-A177-3AD203B41FA5}">
                      <a16:colId xmlns:a16="http://schemas.microsoft.com/office/drawing/2014/main" val="41278569"/>
                    </a:ext>
                  </a:extLst>
                </a:gridCol>
                <a:gridCol w="313075">
                  <a:extLst>
                    <a:ext uri="{9D8B030D-6E8A-4147-A177-3AD203B41FA5}">
                      <a16:colId xmlns:a16="http://schemas.microsoft.com/office/drawing/2014/main" val="1098754098"/>
                    </a:ext>
                  </a:extLst>
                </a:gridCol>
                <a:gridCol w="313131">
                  <a:extLst>
                    <a:ext uri="{9D8B030D-6E8A-4147-A177-3AD203B41FA5}">
                      <a16:colId xmlns:a16="http://schemas.microsoft.com/office/drawing/2014/main" val="167881904"/>
                    </a:ext>
                  </a:extLst>
                </a:gridCol>
                <a:gridCol w="358835">
                  <a:extLst>
                    <a:ext uri="{9D8B030D-6E8A-4147-A177-3AD203B41FA5}">
                      <a16:colId xmlns:a16="http://schemas.microsoft.com/office/drawing/2014/main" val="2154677270"/>
                    </a:ext>
                  </a:extLst>
                </a:gridCol>
                <a:gridCol w="358835">
                  <a:extLst>
                    <a:ext uri="{9D8B030D-6E8A-4147-A177-3AD203B41FA5}">
                      <a16:colId xmlns:a16="http://schemas.microsoft.com/office/drawing/2014/main" val="3620248353"/>
                    </a:ext>
                  </a:extLst>
                </a:gridCol>
                <a:gridCol w="358835">
                  <a:extLst>
                    <a:ext uri="{9D8B030D-6E8A-4147-A177-3AD203B41FA5}">
                      <a16:colId xmlns:a16="http://schemas.microsoft.com/office/drawing/2014/main" val="1537244396"/>
                    </a:ext>
                  </a:extLst>
                </a:gridCol>
                <a:gridCol w="358835">
                  <a:extLst>
                    <a:ext uri="{9D8B030D-6E8A-4147-A177-3AD203B41FA5}">
                      <a16:colId xmlns:a16="http://schemas.microsoft.com/office/drawing/2014/main" val="3681024488"/>
                    </a:ext>
                  </a:extLst>
                </a:gridCol>
                <a:gridCol w="358835">
                  <a:extLst>
                    <a:ext uri="{9D8B030D-6E8A-4147-A177-3AD203B41FA5}">
                      <a16:colId xmlns:a16="http://schemas.microsoft.com/office/drawing/2014/main" val="320153959"/>
                    </a:ext>
                  </a:extLst>
                </a:gridCol>
                <a:gridCol w="358835">
                  <a:extLst>
                    <a:ext uri="{9D8B030D-6E8A-4147-A177-3AD203B41FA5}">
                      <a16:colId xmlns:a16="http://schemas.microsoft.com/office/drawing/2014/main" val="957478879"/>
                    </a:ext>
                  </a:extLst>
                </a:gridCol>
                <a:gridCol w="358835">
                  <a:extLst>
                    <a:ext uri="{9D8B030D-6E8A-4147-A177-3AD203B41FA5}">
                      <a16:colId xmlns:a16="http://schemas.microsoft.com/office/drawing/2014/main" val="1290913195"/>
                    </a:ext>
                  </a:extLst>
                </a:gridCol>
                <a:gridCol w="358835">
                  <a:extLst>
                    <a:ext uri="{9D8B030D-6E8A-4147-A177-3AD203B41FA5}">
                      <a16:colId xmlns:a16="http://schemas.microsoft.com/office/drawing/2014/main" val="2011631773"/>
                    </a:ext>
                  </a:extLst>
                </a:gridCol>
                <a:gridCol w="358835">
                  <a:extLst>
                    <a:ext uri="{9D8B030D-6E8A-4147-A177-3AD203B41FA5}">
                      <a16:colId xmlns:a16="http://schemas.microsoft.com/office/drawing/2014/main" val="2619964102"/>
                    </a:ext>
                  </a:extLst>
                </a:gridCol>
                <a:gridCol w="358835">
                  <a:extLst>
                    <a:ext uri="{9D8B030D-6E8A-4147-A177-3AD203B41FA5}">
                      <a16:colId xmlns:a16="http://schemas.microsoft.com/office/drawing/2014/main" val="1143355845"/>
                    </a:ext>
                  </a:extLst>
                </a:gridCol>
                <a:gridCol w="358835">
                  <a:extLst>
                    <a:ext uri="{9D8B030D-6E8A-4147-A177-3AD203B41FA5}">
                      <a16:colId xmlns:a16="http://schemas.microsoft.com/office/drawing/2014/main" val="3643157894"/>
                    </a:ext>
                  </a:extLst>
                </a:gridCol>
                <a:gridCol w="358835">
                  <a:extLst>
                    <a:ext uri="{9D8B030D-6E8A-4147-A177-3AD203B41FA5}">
                      <a16:colId xmlns:a16="http://schemas.microsoft.com/office/drawing/2014/main" val="2592042209"/>
                    </a:ext>
                  </a:extLst>
                </a:gridCol>
                <a:gridCol w="358835">
                  <a:extLst>
                    <a:ext uri="{9D8B030D-6E8A-4147-A177-3AD203B41FA5}">
                      <a16:colId xmlns:a16="http://schemas.microsoft.com/office/drawing/2014/main" val="126158875"/>
                    </a:ext>
                  </a:extLst>
                </a:gridCol>
                <a:gridCol w="358835">
                  <a:extLst>
                    <a:ext uri="{9D8B030D-6E8A-4147-A177-3AD203B41FA5}">
                      <a16:colId xmlns:a16="http://schemas.microsoft.com/office/drawing/2014/main" val="34845748"/>
                    </a:ext>
                  </a:extLst>
                </a:gridCol>
              </a:tblGrid>
              <a:tr h="622284"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ASL</a:t>
                      </a: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ISTITUTI DI PENA </a:t>
                      </a: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15</a:t>
                      </a:r>
                      <a:r>
                        <a:rPr lang="it-IT" sz="1400" b="1" i="0" u="none" strike="noStrike" baseline="0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it-IT" sz="140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gen</a:t>
                      </a:r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 </a:t>
                      </a:r>
                    </a:p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’21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15</a:t>
                      </a:r>
                    </a:p>
                    <a:p>
                      <a:pPr algn="ctr" rtl="0" fontAlgn="b"/>
                      <a:r>
                        <a:rPr lang="it-IT" sz="140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feb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15</a:t>
                      </a:r>
                    </a:p>
                    <a:p>
                      <a:pPr algn="ctr" rtl="0" fontAlgn="b"/>
                      <a:r>
                        <a:rPr lang="it-IT" sz="1400" b="1" i="0" u="none" strike="noStrike" baseline="0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mar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19</a:t>
                      </a:r>
                    </a:p>
                    <a:p>
                      <a:pPr algn="ctr" rtl="0" fontAlgn="b"/>
                      <a:r>
                        <a:rPr lang="it-IT" sz="140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apr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17</a:t>
                      </a:r>
                    </a:p>
                    <a:p>
                      <a:pPr algn="ctr" rtl="0" fontAlgn="b"/>
                      <a:r>
                        <a:rPr lang="it-IT" sz="140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mag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14</a:t>
                      </a:r>
                    </a:p>
                    <a:p>
                      <a:pPr algn="ctr" rtl="0" fontAlgn="b"/>
                      <a:r>
                        <a:rPr lang="it-IT" sz="140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giu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12</a:t>
                      </a:r>
                    </a:p>
                    <a:p>
                      <a:pPr algn="ctr" rtl="0" fontAlgn="b"/>
                      <a:r>
                        <a:rPr lang="it-IT" sz="140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lug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 rowSpan="13">
                  <a:txBody>
                    <a:bodyPr/>
                    <a:lstStyle/>
                    <a:p>
                      <a:pPr algn="ctr" rtl="0" fontAlgn="b"/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15</a:t>
                      </a:r>
                    </a:p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Nov.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27</a:t>
                      </a:r>
                    </a:p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 dic.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10 </a:t>
                      </a:r>
                    </a:p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gen.</a:t>
                      </a:r>
                      <a:r>
                        <a:rPr lang="it-IT" sz="1400" b="1" i="0" u="none" strike="noStrike" baseline="0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 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24 </a:t>
                      </a:r>
                    </a:p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gen.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31</a:t>
                      </a:r>
                      <a:r>
                        <a:rPr lang="it-IT" sz="1400" b="1" i="0" u="none" strike="noStrike" baseline="0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gen.</a:t>
                      </a: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14 feb.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21 </a:t>
                      </a:r>
                    </a:p>
                    <a:p>
                      <a:pPr algn="ctr" rtl="0" fontAlgn="b"/>
                      <a:r>
                        <a:rPr lang="it-IT" sz="140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feb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8. mar.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21. mar.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4</a:t>
                      </a:r>
                      <a:r>
                        <a:rPr lang="it-IT" sz="1400" b="1" i="0" u="none" strike="noStrike" baseline="0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 </a:t>
                      </a:r>
                    </a:p>
                    <a:p>
                      <a:pPr algn="ctr" rtl="0" fontAlgn="b"/>
                      <a:r>
                        <a:rPr lang="it-IT" sz="1400" b="1" i="0" u="none" strike="noStrike" baseline="0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apr.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11 </a:t>
                      </a:r>
                      <a:r>
                        <a:rPr lang="it-IT" sz="140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apr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20 apr.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26 apr.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2 </a:t>
                      </a:r>
                      <a:r>
                        <a:rPr lang="it-IT" sz="140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mag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16</a:t>
                      </a:r>
                    </a:p>
                    <a:p>
                      <a:pPr algn="ctr" rtl="0" fontAlgn="b"/>
                      <a:r>
                        <a:rPr lang="it-IT" sz="140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mag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23 mag.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30 mag.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6 giu.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13 giu.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20 giu.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27 giu.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4974704"/>
                  </a:ext>
                </a:extLst>
              </a:tr>
              <a:tr h="367567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Roma 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Regina Coeli 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219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76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133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211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240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103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36762"/>
                  </a:ext>
                </a:extLst>
              </a:tr>
              <a:tr h="336786">
                <a:tc rowSpan="2"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Roma 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Rebibbia 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46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41 </a:t>
                      </a:r>
                      <a:endParaRPr lang="it-IT" sz="13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di </a:t>
                      </a:r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cui 5 </a:t>
                      </a:r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ric.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 </a:t>
                      </a:r>
                    </a:p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di cui 1 ric.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62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37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34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147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239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38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22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9052278"/>
                  </a:ext>
                </a:extLst>
              </a:tr>
              <a:tr h="431950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(4 </a:t>
                      </a:r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Istituti)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90736440"/>
                  </a:ext>
                </a:extLst>
              </a:tr>
              <a:tr h="348011">
                <a:tc rowSpan="2"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Roma 4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Civitavecchia 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23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57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0996507"/>
                  </a:ext>
                </a:extLst>
              </a:tr>
              <a:tr h="411662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(2 Istituti </a:t>
                      </a:r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)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31664223"/>
                  </a:ext>
                </a:extLst>
              </a:tr>
              <a:tr h="367567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Roma 6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Velletri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6257765"/>
                  </a:ext>
                </a:extLst>
              </a:tr>
              <a:tr h="643667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Frosinone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Frosinone; Cassino; Paliano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35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28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6621194"/>
                  </a:ext>
                </a:extLst>
              </a:tr>
              <a:tr h="475731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Latina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Latina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 </a:t>
                      </a:r>
                      <a:r>
                        <a:rPr lang="it-IT" sz="1400" b="1" dirty="0" smtClean="0"/>
                        <a:t>1</a:t>
                      </a:r>
                      <a:endParaRPr lang="it-IT" sz="1400" b="1" dirty="0"/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1" dirty="0" smtClean="0"/>
                        <a:t>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marL="185738" indent="0"/>
                      <a:r>
                        <a:rPr lang="it-IT" sz="1400" b="1" dirty="0" smtClean="0"/>
                        <a:t>1</a:t>
                      </a:r>
                      <a:endParaRPr lang="it-IT" sz="1400" b="1" dirty="0"/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38058"/>
                  </a:ext>
                </a:extLst>
              </a:tr>
              <a:tr h="250753">
                <a:tc>
                  <a:txBody>
                    <a:bodyPr/>
                    <a:lstStyle/>
                    <a:p>
                      <a:pPr algn="l" rtl="0" fontAlgn="ctr"/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Rieti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18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57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48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4773011"/>
                  </a:ext>
                </a:extLst>
              </a:tr>
              <a:tr h="592798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Viterbo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Viterbo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 </a:t>
                      </a:r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ric.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 (</a:t>
                      </a:r>
                      <a:r>
                        <a:rPr lang="it-IT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semiliberi)</a:t>
                      </a:r>
                      <a:endParaRPr lang="it-IT" sz="14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  <a:p>
                      <a:pPr algn="ctr" rtl="0" fontAlgn="ctr"/>
                      <a:endParaRPr lang="it-IT" sz="14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17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7618872"/>
                  </a:ext>
                </a:extLst>
              </a:tr>
              <a:tr h="415881">
                <a:tc rowSpan="2" grid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Totale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68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45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29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77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124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329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182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195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216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378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208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196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265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315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159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45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28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17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0590886"/>
                  </a:ext>
                </a:extLst>
              </a:tr>
              <a:tr h="587503">
                <a:tc gridSpan="2"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di cui 7 </a:t>
                      </a:r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ric.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di</a:t>
                      </a:r>
                      <a:r>
                        <a:rPr lang="it-IT" sz="13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cui 1 </a:t>
                      </a:r>
                    </a:p>
                    <a:p>
                      <a:pPr algn="ctr" rtl="0" fontAlgn="ctr"/>
                      <a:r>
                        <a:rPr lang="it-IT" sz="13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ric.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138273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926708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ttotitolo 2"/>
          <p:cNvSpPr txBox="1">
            <a:spLocks/>
          </p:cNvSpPr>
          <p:nvPr/>
        </p:nvSpPr>
        <p:spPr>
          <a:xfrm>
            <a:off x="493775" y="28482"/>
            <a:ext cx="11109960" cy="1047058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it-IT" b="1" dirty="0" smtClean="0"/>
              <a:t>Situazione della diffusione del Covid-19 tra i detenuti reclusi negli istituti di pena del Lazio dal 15 gennaio 2021 al </a:t>
            </a:r>
            <a:r>
              <a:rPr lang="it-IT" b="1" dirty="0" smtClean="0"/>
              <a:t>27 </a:t>
            </a:r>
            <a:r>
              <a:rPr lang="it-IT" b="1" dirty="0" smtClean="0"/>
              <a:t>giugno 2022</a:t>
            </a:r>
            <a:endParaRPr lang="it-IT" b="1" dirty="0"/>
          </a:p>
        </p:txBody>
      </p:sp>
      <p:graphicFrame>
        <p:nvGraphicFramePr>
          <p:cNvPr id="7" name="Grafico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62858800"/>
              </p:ext>
            </p:extLst>
          </p:nvPr>
        </p:nvGraphicFramePr>
        <p:xfrm>
          <a:off x="464836" y="754346"/>
          <a:ext cx="11727164" cy="610365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202598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 txBox="1">
            <a:spLocks/>
          </p:cNvSpPr>
          <p:nvPr/>
        </p:nvSpPr>
        <p:spPr>
          <a:xfrm>
            <a:off x="0" y="0"/>
            <a:ext cx="11311466" cy="1061049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it-IT" b="1" dirty="0" smtClean="0"/>
              <a:t>Andamento della diffusione del Covid-19 tra i detenuti reclusi nell’insieme degli Istituti di Pena del Lazio dal 15 gennaio al </a:t>
            </a:r>
            <a:r>
              <a:rPr lang="it-IT" b="1" dirty="0" smtClean="0"/>
              <a:t>27 </a:t>
            </a:r>
            <a:r>
              <a:rPr lang="it-IT" b="1" dirty="0" smtClean="0"/>
              <a:t>giugno 2022</a:t>
            </a:r>
            <a:endParaRPr lang="it-IT" b="1" dirty="0"/>
          </a:p>
        </p:txBody>
      </p:sp>
      <p:graphicFrame>
        <p:nvGraphicFramePr>
          <p:cNvPr id="5" name="Grafico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43909686"/>
              </p:ext>
            </p:extLst>
          </p:nvPr>
        </p:nvGraphicFramePr>
        <p:xfrm>
          <a:off x="122663" y="1061049"/>
          <a:ext cx="12069337" cy="55485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59268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Grafico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60427547"/>
              </p:ext>
            </p:extLst>
          </p:nvPr>
        </p:nvGraphicFramePr>
        <p:xfrm>
          <a:off x="345688" y="267629"/>
          <a:ext cx="11675328" cy="667958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4030230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2074</TotalTime>
  <Words>478</Words>
  <Application>Microsoft Office PowerPoint</Application>
  <PresentationFormat>Widescreen</PresentationFormat>
  <Paragraphs>333</Paragraphs>
  <Slides>4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Lorenzo</dc:creator>
  <cp:lastModifiedBy>Lorenzo</cp:lastModifiedBy>
  <cp:revision>238</cp:revision>
  <dcterms:created xsi:type="dcterms:W3CDTF">2021-02-16T11:24:19Z</dcterms:created>
  <dcterms:modified xsi:type="dcterms:W3CDTF">2022-06-27T15:01:42Z</dcterms:modified>
</cp:coreProperties>
</file>