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5" r:id="rId6"/>
    <p:sldId id="267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5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giugno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giugno%20'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giugno%20'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giugno%20'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giugno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'trend lazio'!$T$79:$AJ$79</c:f>
              <c:strCache>
                <c:ptCount val="17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</c:strCache>
            </c:strRef>
          </c:cat>
          <c:val>
            <c:numRef>
              <c:f>'trend lazio'!$T$80:$AJ$80</c:f>
              <c:numCache>
                <c:formatCode>_-* #,##0\ _€_-;\-* #,##0\ _€_-;_-* "-"??\ _€_-;_-@_-</c:formatCode>
                <c:ptCount val="17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D6-43F5-B495-25890C5B265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9.9523622294020786E-2"/>
          <c:y val="1.4496106216508669E-2"/>
        </c:manualLayout>
      </c:layout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Foglio1!$A$3:$A$41</c:f>
              <c:strCache>
                <c:ptCount val="3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</c:strCache>
            </c:strRef>
          </c:cat>
          <c:val>
            <c:numRef>
              <c:f>Foglio1!$B$3:$B$41</c:f>
              <c:numCache>
                <c:formatCode>General</c:formatCode>
                <c:ptCount val="39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28-4073-BCCD-8E234475C197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Foglio1!$A$3:$A$41</c:f>
              <c:strCache>
                <c:ptCount val="3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</c:strCache>
            </c:strRef>
          </c:cat>
          <c:val>
            <c:numRef>
              <c:f>Foglio1!$C$3:$C$41</c:f>
              <c:numCache>
                <c:formatCode>General</c:formatCode>
                <c:ptCount val="39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28-4073-BCCD-8E234475C197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Foglio1!$A$3:$A$41</c:f>
              <c:strCache>
                <c:ptCount val="3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</c:strCache>
            </c:strRef>
          </c:cat>
          <c:val>
            <c:numRef>
              <c:f>Foglio1!$D$3:$D$41</c:f>
              <c:numCache>
                <c:formatCode>General</c:formatCode>
                <c:ptCount val="39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28-4073-BCCD-8E234475C197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28-4073-BCCD-8E234475C197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28-4073-BCCD-8E234475C197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28-4073-BCCD-8E234475C197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28-4073-BCCD-8E234475C197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28-4073-BCCD-8E234475C197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28-4073-BCCD-8E234475C197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28-4073-BCCD-8E234475C197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28-4073-BCCD-8E234475C197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Foglio1!$A$3:$A$41</c:f>
              <c:strCache>
                <c:ptCount val="39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</c:strCache>
            </c:strRef>
          </c:cat>
          <c:val>
            <c:numRef>
              <c:f>Foglio1!$E$3:$E$41</c:f>
              <c:numCache>
                <c:formatCode>General</c:formatCode>
                <c:ptCount val="39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428-4073-BCCD-8E234475C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15.301609764726692</c:v>
                </c:pt>
                <c:pt idx="1">
                  <c:v>15.254422961056033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E-421A-AAFB-6F517F43A38D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15.266230320183974</c:v>
                </c:pt>
                <c:pt idx="1">
                  <c:v>13.291705464570667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E-421A-AAFB-6F517F43A38D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69.272952414647094</c:v>
                </c:pt>
                <c:pt idx="1">
                  <c:v>70.880575487027812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E-421A-AAFB-6F517F43A38D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0.15920750044224305</c:v>
                </c:pt>
                <c:pt idx="1">
                  <c:v>0.57329608734549309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BE-421A-AAFB-6F517F43A3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45853892152426E-2"/>
          <c:y val="1.0320874861099807E-4"/>
          <c:w val="0.97878086419753085"/>
          <c:h val="0.77607989267807931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574074074074073E-2"/>
                  <c:y val="-2.577211149083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12-4A68-9EDF-89D348FEFFB3}"/>
                </c:ext>
              </c:extLst>
            </c:dLbl>
            <c:dLbl>
              <c:idx val="2"/>
              <c:layout>
                <c:manualLayout>
                  <c:x val="-3.2084938861770149E-2"/>
                  <c:y val="-2.1685220526171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012-4A68-9EDF-89D348FEFFB3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012-4A68-9EDF-89D348FEFFB3}"/>
                </c:ext>
              </c:extLst>
            </c:dLbl>
            <c:dLbl>
              <c:idx val="8"/>
              <c:layout>
                <c:manualLayout>
                  <c:x val="-2.2319957469057423E-2"/>
                  <c:y val="-3.855150315763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1012-4A68-9EDF-89D348FEFFB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12-4A68-9EDF-89D348FEFFB3}"/>
                </c:ext>
              </c:extLst>
            </c:dLbl>
            <c:dLbl>
              <c:idx val="10"/>
              <c:layout>
                <c:manualLayout>
                  <c:x val="-4.603491227993093E-2"/>
                  <c:y val="3.3732565262932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1012-4A68-9EDF-89D348FEFFB3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1012-4A68-9EDF-89D348FEFFB3}"/>
                </c:ext>
              </c:extLst>
            </c:dLbl>
            <c:dLbl>
              <c:idx val="16"/>
              <c:layout>
                <c:manualLayout>
                  <c:x val="-1.2554976076344799E-2"/>
                  <c:y val="-1.6866282631466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1012-4A68-9EDF-89D348FEFFB3}"/>
                </c:ext>
              </c:extLst>
            </c:dLbl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1012-4A68-9EDF-89D348FEFFB3}"/>
                </c:ext>
              </c:extLst>
            </c:dLbl>
            <c:dLbl>
              <c:idx val="21"/>
              <c:layout>
                <c:manualLayout>
                  <c:x val="-7.1144864432620553E-2"/>
                  <c:y val="3.614203421028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1012-4A68-9EDF-89D348FEFFB3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012-4A68-9EDF-89D348FEFFB3}"/>
                </c:ext>
              </c:extLst>
            </c:dLbl>
            <c:dLbl>
              <c:idx val="2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1012-4A68-9EDF-89D348FEFFB3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trend'!$A$26:$A$52</c:f>
              <c:strCache>
                <c:ptCount val="27"/>
                <c:pt idx="0">
                  <c:v>mag.22</c:v>
                </c:pt>
                <c:pt idx="2">
                  <c:v>mar. 22</c:v>
                </c:pt>
                <c:pt idx="5">
                  <c:v>dic. 21</c:v>
                </c:pt>
                <c:pt idx="8">
                  <c:v>set. 21</c:v>
                </c:pt>
                <c:pt idx="10">
                  <c:v>giu 21</c:v>
                </c:pt>
                <c:pt idx="12">
                  <c:v>mar 21</c:v>
                </c:pt>
                <c:pt idx="14">
                  <c:v>dic 20</c:v>
                </c:pt>
                <c:pt idx="16">
                  <c:v>giu 20</c:v>
                </c:pt>
                <c:pt idx="18">
                  <c:v>dic 19</c:v>
                </c:pt>
                <c:pt idx="22">
                  <c:v>dic 18</c:v>
                </c:pt>
                <c:pt idx="26">
                  <c:v>dic 17</c:v>
                </c:pt>
              </c:strCache>
            </c:strRef>
          </c:cat>
          <c:val>
            <c:numRef>
              <c:f>'in attesa di giudizio trend'!$B$26:$B$52</c:f>
              <c:numCache>
                <c:formatCode>0.0%</c:formatCode>
                <c:ptCount val="27"/>
                <c:pt idx="0">
                  <c:v>0.153</c:v>
                </c:pt>
                <c:pt idx="1">
                  <c:v>0.152</c:v>
                </c:pt>
                <c:pt idx="2">
                  <c:v>0.156</c:v>
                </c:pt>
                <c:pt idx="3">
                  <c:v>0.16</c:v>
                </c:pt>
                <c:pt idx="4">
                  <c:v>0.16</c:v>
                </c:pt>
                <c:pt idx="5">
                  <c:v>0.157</c:v>
                </c:pt>
                <c:pt idx="6">
                  <c:v>0.16200000000000001</c:v>
                </c:pt>
                <c:pt idx="7">
                  <c:v>0.16200000000000001</c:v>
                </c:pt>
                <c:pt idx="8">
                  <c:v>0.16200000000000001</c:v>
                </c:pt>
                <c:pt idx="9">
                  <c:v>0.156</c:v>
                </c:pt>
                <c:pt idx="10">
                  <c:v>0.154</c:v>
                </c:pt>
                <c:pt idx="11">
                  <c:v>0.159</c:v>
                </c:pt>
                <c:pt idx="12">
                  <c:v>0.159</c:v>
                </c:pt>
                <c:pt idx="13">
                  <c:v>0.16500000000000001</c:v>
                </c:pt>
                <c:pt idx="14">
                  <c:v>0.16200000000000001</c:v>
                </c:pt>
                <c:pt idx="15">
                  <c:v>0.17</c:v>
                </c:pt>
                <c:pt idx="16">
                  <c:v>0.16924541331491816</c:v>
                </c:pt>
                <c:pt idx="17">
                  <c:v>0.15335546105175812</c:v>
                </c:pt>
                <c:pt idx="18">
                  <c:v>0.15996643025226678</c:v>
                </c:pt>
                <c:pt idx="19">
                  <c:v>0.16410592768713619</c:v>
                </c:pt>
                <c:pt idx="20">
                  <c:v>0.15843825385810117</c:v>
                </c:pt>
                <c:pt idx="21">
                  <c:v>0.16492055897444358</c:v>
                </c:pt>
                <c:pt idx="22">
                  <c:v>0.16491492749979045</c:v>
                </c:pt>
                <c:pt idx="23">
                  <c:v>0.16955671120177918</c:v>
                </c:pt>
                <c:pt idx="24">
                  <c:v>0.16479177657890706</c:v>
                </c:pt>
                <c:pt idx="25">
                  <c:v>0.16680693196846608</c:v>
                </c:pt>
                <c:pt idx="26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012-4A68-9EDF-89D348FEFFB3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964712744240303E-3"/>
                  <c:y val="2.0180664521057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012-4A68-9EDF-89D348FEFF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12-4A68-9EDF-89D348FEFFB3}"/>
                </c:ext>
              </c:extLst>
            </c:dLbl>
            <c:dLbl>
              <c:idx val="2"/>
              <c:layout>
                <c:manualLayout>
                  <c:x val="-2.0254629629629629E-2"/>
                  <c:y val="2.0324425096368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012-4A68-9EDF-89D348FEFF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012-4A68-9EDF-89D348FEFFB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012-4A68-9EDF-89D348FEFFB3}"/>
                </c:ext>
              </c:extLst>
            </c:dLbl>
            <c:dLbl>
              <c:idx val="5"/>
              <c:layout>
                <c:manualLayout>
                  <c:x val="-3.612351108748281E-2"/>
                  <c:y val="2.0372154810846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1012-4A68-9EDF-89D348FEFFB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012-4A68-9EDF-89D348FEFFB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012-4A68-9EDF-89D348FEFFB3}"/>
                </c:ext>
              </c:extLst>
            </c:dLbl>
            <c:dLbl>
              <c:idx val="8"/>
              <c:layout>
                <c:manualLayout>
                  <c:x val="-3.1938519062034543E-2"/>
                  <c:y val="3.2419499547607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1012-4A68-9EDF-89D348FEFFB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012-4A68-9EDF-89D348FEFFB3}"/>
                </c:ext>
              </c:extLst>
            </c:dLbl>
            <c:dLbl>
              <c:idx val="10"/>
              <c:layout>
                <c:manualLayout>
                  <c:x val="-3.2084938861770045E-2"/>
                  <c:y val="-4.0960972104989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012-4A68-9EDF-89D348FEFFB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1012-4A68-9EDF-89D348FEFFB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012-4A68-9EDF-89D348FEFFB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1012-4A68-9EDF-89D348FEFFB3}"/>
                </c:ext>
              </c:extLst>
            </c:dLbl>
            <c:dLbl>
              <c:idx val="14"/>
              <c:layout>
                <c:manualLayout>
                  <c:x val="-9.6185615929771737E-3"/>
                  <c:y val="-3.0226693083553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1012-4A68-9EDF-89D348FEFFB3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012-4A68-9EDF-89D348FEFFB3}"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1012-4A68-9EDF-89D348FEFFB3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012-4A68-9EDF-89D348FEFFB3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012-4A68-9EDF-89D348FEFFB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012-4A68-9EDF-89D348FEFFB3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1012-4A68-9EDF-89D348FEFFB3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1012-4A68-9EDF-89D348FEFFB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1012-4A68-9EDF-89D348FEFFB3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1012-4A68-9EDF-89D348FEFFB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trend'!$A$26:$A$52</c:f>
              <c:strCache>
                <c:ptCount val="27"/>
                <c:pt idx="0">
                  <c:v>mag.22</c:v>
                </c:pt>
                <c:pt idx="2">
                  <c:v>mar. 22</c:v>
                </c:pt>
                <c:pt idx="5">
                  <c:v>dic. 21</c:v>
                </c:pt>
                <c:pt idx="8">
                  <c:v>set. 21</c:v>
                </c:pt>
                <c:pt idx="10">
                  <c:v>giu 21</c:v>
                </c:pt>
                <c:pt idx="12">
                  <c:v>mar 21</c:v>
                </c:pt>
                <c:pt idx="14">
                  <c:v>dic 20</c:v>
                </c:pt>
                <c:pt idx="16">
                  <c:v>giu 20</c:v>
                </c:pt>
                <c:pt idx="18">
                  <c:v>dic 19</c:v>
                </c:pt>
                <c:pt idx="22">
                  <c:v>dic 18</c:v>
                </c:pt>
                <c:pt idx="26">
                  <c:v>dic 17</c:v>
                </c:pt>
              </c:strCache>
            </c:strRef>
          </c:cat>
          <c:val>
            <c:numRef>
              <c:f>'in attesa di giudizio trend'!$C$26:$C$52</c:f>
              <c:numCache>
                <c:formatCode>0.0%</c:formatCode>
                <c:ptCount val="27"/>
                <c:pt idx="0">
                  <c:v>0.153</c:v>
                </c:pt>
                <c:pt idx="1">
                  <c:v>0.14799999999999999</c:v>
                </c:pt>
                <c:pt idx="2">
                  <c:v>0.14599999999999999</c:v>
                </c:pt>
                <c:pt idx="3">
                  <c:v>0.15</c:v>
                </c:pt>
                <c:pt idx="4">
                  <c:v>0.15</c:v>
                </c:pt>
                <c:pt idx="5">
                  <c:v>0.14599999999999999</c:v>
                </c:pt>
                <c:pt idx="6">
                  <c:v>0.14899999999999999</c:v>
                </c:pt>
                <c:pt idx="7">
                  <c:v>0.151</c:v>
                </c:pt>
                <c:pt idx="8">
                  <c:v>0.14799999999999999</c:v>
                </c:pt>
                <c:pt idx="9">
                  <c:v>0.14899999999999999</c:v>
                </c:pt>
                <c:pt idx="10">
                  <c:v>0.155</c:v>
                </c:pt>
                <c:pt idx="11">
                  <c:v>0.157</c:v>
                </c:pt>
                <c:pt idx="12">
                  <c:v>0.16200000000000001</c:v>
                </c:pt>
                <c:pt idx="13">
                  <c:v>0.16700000000000001</c:v>
                </c:pt>
                <c:pt idx="14">
                  <c:v>0.17399999999999999</c:v>
                </c:pt>
                <c:pt idx="15">
                  <c:v>0.18099999999999999</c:v>
                </c:pt>
                <c:pt idx="16">
                  <c:v>0.20340159666782368</c:v>
                </c:pt>
                <c:pt idx="17">
                  <c:v>0.17827208252740168</c:v>
                </c:pt>
                <c:pt idx="18">
                  <c:v>0.18413036856533657</c:v>
                </c:pt>
                <c:pt idx="19">
                  <c:v>0.17952612393681652</c:v>
                </c:pt>
                <c:pt idx="20">
                  <c:v>0.16918568784700802</c:v>
                </c:pt>
                <c:pt idx="21">
                  <c:v>0.169612922889363</c:v>
                </c:pt>
                <c:pt idx="22">
                  <c:v>0.16467707376798285</c:v>
                </c:pt>
                <c:pt idx="23">
                  <c:v>0.17067159581022798</c:v>
                </c:pt>
                <c:pt idx="24">
                  <c:v>0.16739606126914661</c:v>
                </c:pt>
                <c:pt idx="25">
                  <c:v>0.16277962874821514</c:v>
                </c:pt>
                <c:pt idx="26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1012-4A68-9EDF-89D348FEF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62.975411286042807</c:v>
                </c:pt>
                <c:pt idx="1">
                  <c:v>68.713370214164428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78-46BB-AEB0-19A20544D79E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37.024588713957193</c:v>
                </c:pt>
                <c:pt idx="1">
                  <c:v>31.286629785835569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78-46BB-AEB0-19A20544D7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92.800283035556347</c:v>
                </c:pt>
                <c:pt idx="1">
                  <c:v>96.178634678935936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F-4B71-BC2F-FA91CC30650B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7.1997169644436587</c:v>
                </c:pt>
                <c:pt idx="1">
                  <c:v>3.8213653210640666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6F-4B71-BC2F-FA91CC3065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45" y="526368"/>
            <a:ext cx="8685681" cy="596230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maggio </a:t>
            </a:r>
            <a:r>
              <a:rPr lang="it-IT" sz="2000" dirty="0" smtClean="0"/>
              <a:t>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887152"/>
              </p:ext>
            </p:extLst>
          </p:nvPr>
        </p:nvGraphicFramePr>
        <p:xfrm>
          <a:off x="251520" y="1268760"/>
          <a:ext cx="8640960" cy="462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maggio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259706"/>
              </p:ext>
            </p:extLst>
          </p:nvPr>
        </p:nvGraphicFramePr>
        <p:xfrm>
          <a:off x="208215" y="1257330"/>
          <a:ext cx="8781822" cy="4763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31/05/2022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10310"/>
              </p:ext>
            </p:extLst>
          </p:nvPr>
        </p:nvGraphicFramePr>
        <p:xfrm>
          <a:off x="467544" y="513158"/>
          <a:ext cx="7920880" cy="57939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31 maggio </a:t>
                      </a:r>
                      <a:r>
                        <a:rPr lang="it-IT" sz="1400" u="none" strike="noStrike" dirty="0" smtClean="0">
                          <a:effectLst/>
                        </a:rPr>
                        <a:t>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1.372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458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5.158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4.752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5.653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407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2.093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31 maggio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96" y="1196752"/>
            <a:ext cx="8649394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913" y="937521"/>
            <a:ext cx="5829300" cy="566737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31 maggio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532578"/>
              </p:ext>
            </p:extLst>
          </p:nvPr>
        </p:nvGraphicFramePr>
        <p:xfrm>
          <a:off x="611560" y="548680"/>
          <a:ext cx="807258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95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maggio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98274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2017 </a:t>
            </a:r>
            <a:r>
              <a:rPr lang="en-US" sz="2400" b="1" dirty="0" err="1" smtClean="0"/>
              <a:t>maggio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505394"/>
              </p:ext>
            </p:extLst>
          </p:nvPr>
        </p:nvGraphicFramePr>
        <p:xfrm>
          <a:off x="0" y="1124744"/>
          <a:ext cx="9103960" cy="5270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maggio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691153"/>
              </p:ext>
            </p:extLst>
          </p:nvPr>
        </p:nvGraphicFramePr>
        <p:xfrm>
          <a:off x="107504" y="1003934"/>
          <a:ext cx="8857425" cy="5161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464</Words>
  <Application>Microsoft Office PowerPoint</Application>
  <PresentationFormat>Presentazione su schermo (4:3)</PresentationFormat>
  <Paragraphs>155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maggio 2022</vt:lpstr>
      <vt:lpstr>Presentazione standard di PowerPoint</vt:lpstr>
      <vt:lpstr>Detenuti per Posizione Giuridica  In Italia e nel Lazio al 31 maggio 2022</vt:lpstr>
      <vt:lpstr>Percentuali di detenuti in attesa di primo giudizio  in Italia e nel Lazio da dicembre 2017 maggio 2022 </vt:lpstr>
      <vt:lpstr>Detenuti per Nazionalità In Italia e nel Lazio al 31 maggio 2022</vt:lpstr>
      <vt:lpstr>Detenuti per Genere in Italia e nel Lazio al 31 maggio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235</cp:revision>
  <dcterms:created xsi:type="dcterms:W3CDTF">2020-06-03T15:49:37Z</dcterms:created>
  <dcterms:modified xsi:type="dcterms:W3CDTF">2022-06-04T16:52:03Z</dcterms:modified>
</cp:coreProperties>
</file>