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9" d="100"/>
          <a:sy n="89" d="100"/>
        </p:scale>
        <p:origin x="60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4%20lugl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4%20lugl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07815271532454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11 luglio'!$H$17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luglio'!$I$17:$AZ$17</c:f>
              <c:numCache>
                <c:formatCode>General</c:formatCode>
                <c:ptCount val="4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  <c:pt idx="34">
                  <c:v>103</c:v>
                </c:pt>
                <c:pt idx="35">
                  <c:v>8</c:v>
                </c:pt>
                <c:pt idx="36">
                  <c:v>3</c:v>
                </c:pt>
                <c:pt idx="37">
                  <c:v>0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3</c:v>
                </c:pt>
                <c:pt idx="4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C-484E-BA0D-F5002987ABDF}"/>
            </c:ext>
          </c:extLst>
        </c:ser>
        <c:ser>
          <c:idx val="1"/>
          <c:order val="1"/>
          <c:tx>
            <c:strRef>
              <c:f>'dal 15 gennaio al 11 luglio'!$H$18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luglio'!$I$18:$AZ$18</c:f>
              <c:numCache>
                <c:formatCode>General</c:formatCode>
                <c:ptCount val="44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10</c:v>
                </c:pt>
                <c:pt idx="4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C-484E-BA0D-F5002987ABDF}"/>
            </c:ext>
          </c:extLst>
        </c:ser>
        <c:ser>
          <c:idx val="2"/>
          <c:order val="2"/>
          <c:tx>
            <c:strRef>
              <c:f>'dal 15 gennaio al 11 luglio'!$H$19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luglio'!$I$19:$AZ$19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2</c:v>
                </c:pt>
                <c:pt idx="41">
                  <c:v>4</c:v>
                </c:pt>
                <c:pt idx="42">
                  <c:v>3</c:v>
                </c:pt>
                <c:pt idx="4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4C-484E-BA0D-F5002987ABDF}"/>
            </c:ext>
          </c:extLst>
        </c:ser>
        <c:ser>
          <c:idx val="3"/>
          <c:order val="3"/>
          <c:tx>
            <c:strRef>
              <c:f>'dal 15 gennaio al 11 luglio'!$H$20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luglio'!$I$20:$AZ$20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4C-484E-BA0D-F5002987ABDF}"/>
            </c:ext>
          </c:extLst>
        </c:ser>
        <c:ser>
          <c:idx val="4"/>
          <c:order val="4"/>
          <c:tx>
            <c:strRef>
              <c:f>'dal 15 gennaio al 11 luglio'!$H$21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luglio'!$I$21:$AZ$21</c:f>
              <c:numCache>
                <c:formatCode>General</c:formatCode>
                <c:ptCount val="4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  <c:pt idx="34">
                  <c:v>20</c:v>
                </c:pt>
                <c:pt idx="35">
                  <c:v>16</c:v>
                </c:pt>
                <c:pt idx="36">
                  <c:v>16</c:v>
                </c:pt>
                <c:pt idx="37">
                  <c:v>13</c:v>
                </c:pt>
                <c:pt idx="38">
                  <c:v>3</c:v>
                </c:pt>
                <c:pt idx="39">
                  <c:v>3</c:v>
                </c:pt>
                <c:pt idx="40">
                  <c:v>0</c:v>
                </c:pt>
                <c:pt idx="41">
                  <c:v>1</c:v>
                </c:pt>
                <c:pt idx="42">
                  <c:v>4</c:v>
                </c:pt>
                <c:pt idx="4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4C-484E-BA0D-F5002987ABDF}"/>
            </c:ext>
          </c:extLst>
        </c:ser>
        <c:ser>
          <c:idx val="5"/>
          <c:order val="5"/>
          <c:tx>
            <c:strRef>
              <c:f>'dal 15 gennaio al 11 luglio'!$H$22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luglio'!$I$22:$AZ$22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4C-484E-BA0D-F5002987ABDF}"/>
            </c:ext>
          </c:extLst>
        </c:ser>
        <c:ser>
          <c:idx val="6"/>
          <c:order val="6"/>
          <c:tx>
            <c:strRef>
              <c:f>'dal 15 gennaio al 11 luglio'!$H$23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luglio'!$I$23:$AZ$23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4C-484E-BA0D-F5002987ABDF}"/>
            </c:ext>
          </c:extLst>
        </c:ser>
        <c:ser>
          <c:idx val="7"/>
          <c:order val="7"/>
          <c:tx>
            <c:strRef>
              <c:f>'dal 15 gennaio al 11 luglio'!$H$24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luglio'!$I$24:$AZ$24</c:f>
              <c:numCache>
                <c:formatCode>General</c:formatCode>
                <c:ptCount val="4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  <c:pt idx="34">
                  <c:v>22</c:v>
                </c:pt>
                <c:pt idx="35">
                  <c:v>12</c:v>
                </c:pt>
                <c:pt idx="36">
                  <c:v>6</c:v>
                </c:pt>
                <c:pt idx="37">
                  <c:v>3</c:v>
                </c:pt>
                <c:pt idx="38">
                  <c:v>0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4C-484E-BA0D-F5002987ABDF}"/>
            </c:ext>
          </c:extLst>
        </c:ser>
        <c:ser>
          <c:idx val="8"/>
          <c:order val="8"/>
          <c:tx>
            <c:strRef>
              <c:f>'dal 15 gennaio al 11 luglio'!$H$25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11 luglio'!$I$16:$AZ$16</c:f>
              <c:strCache>
                <c:ptCount val="4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26.04</c:v>
                </c:pt>
                <c:pt idx="37">
                  <c:v>23 mag</c:v>
                </c:pt>
                <c:pt idx="40">
                  <c:v>20 giu</c:v>
                </c:pt>
                <c:pt idx="43">
                  <c:v>11 lug.</c:v>
                </c:pt>
              </c:strCache>
            </c:strRef>
          </c:cat>
          <c:val>
            <c:numRef>
              <c:f>'dal 15 gennaio al 11 luglio'!$I$25:$AZ$25</c:f>
              <c:numCache>
                <c:formatCode>General</c:formatCode>
                <c:ptCount val="44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  <c:pt idx="34">
                  <c:v>159</c:v>
                </c:pt>
                <c:pt idx="35">
                  <c:v>45</c:v>
                </c:pt>
                <c:pt idx="36">
                  <c:v>28</c:v>
                </c:pt>
                <c:pt idx="37">
                  <c:v>17</c:v>
                </c:pt>
                <c:pt idx="38">
                  <c:v>8</c:v>
                </c:pt>
                <c:pt idx="39">
                  <c:v>9</c:v>
                </c:pt>
                <c:pt idx="40">
                  <c:v>10</c:v>
                </c:pt>
                <c:pt idx="41">
                  <c:v>7</c:v>
                </c:pt>
                <c:pt idx="42">
                  <c:v>23</c:v>
                </c:pt>
                <c:pt idx="4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4C-484E-BA0D-F5002987A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244322500228011"/>
          <c:y val="0.83261531211341722"/>
          <c:w val="0.71054508759014012"/>
          <c:h val="0.10220593529300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34911217083782E-2"/>
          <c:y val="4.2966145882740857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11 luglio'!$H$32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11 luglio'!$I$31:$BQ$31</c:f>
              <c:strCache>
                <c:ptCount val="6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0">
                  <c:v>11.07</c:v>
                </c:pt>
              </c:strCache>
            </c:strRef>
          </c:cat>
          <c:val>
            <c:numRef>
              <c:f>'dal 15 gennaio al 11 luglio'!$I$32:$BQ$32</c:f>
              <c:numCache>
                <c:formatCode>General</c:formatCode>
                <c:ptCount val="61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9-4ACD-922E-721D2C9396C8}"/>
            </c:ext>
          </c:extLst>
        </c:ser>
        <c:ser>
          <c:idx val="1"/>
          <c:order val="1"/>
          <c:tx>
            <c:strRef>
              <c:f>'dal 15 gennaio al 11 luglio'!$H$33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11 luglio'!$I$31:$BQ$31</c:f>
              <c:strCache>
                <c:ptCount val="6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0">
                  <c:v>11.07</c:v>
                </c:pt>
              </c:strCache>
            </c:strRef>
          </c:cat>
          <c:val>
            <c:numRef>
              <c:f>'dal 15 gennaio al 11 luglio'!$I$33:$BQ$33</c:f>
              <c:numCache>
                <c:formatCode>General</c:formatCode>
                <c:ptCount val="6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19-4ACD-922E-721D2C9396C8}"/>
            </c:ext>
          </c:extLst>
        </c:ser>
        <c:ser>
          <c:idx val="2"/>
          <c:order val="2"/>
          <c:tx>
            <c:strRef>
              <c:f>'dal 15 gennaio al 11 luglio'!$H$34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619-4ACD-922E-721D2C9396C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19-4ACD-922E-721D2C9396C8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619-4ACD-922E-721D2C9396C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19-4ACD-922E-721D2C9396C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19-4ACD-922E-721D2C9396C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19-4ACD-922E-721D2C9396C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19-4ACD-922E-721D2C9396C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619-4ACD-922E-721D2C9396C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19-4ACD-922E-721D2C9396C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19-4ACD-922E-721D2C9396C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19-4ACD-922E-721D2C9396C8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619-4ACD-922E-721D2C9396C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619-4ACD-922E-721D2C9396C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19-4ACD-922E-721D2C9396C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619-4ACD-922E-721D2C9396C8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19-4ACD-922E-721D2C9396C8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619-4ACD-922E-721D2C9396C8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619-4ACD-922E-721D2C9396C8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619-4ACD-922E-721D2C9396C8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619-4ACD-922E-721D2C9396C8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619-4ACD-922E-721D2C9396C8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619-4ACD-922E-721D2C9396C8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619-4ACD-922E-721D2C9396C8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619-4ACD-922E-721D2C9396C8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619-4ACD-922E-721D2C9396C8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619-4ACD-922E-721D2C9396C8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619-4ACD-922E-721D2C9396C8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619-4ACD-922E-721D2C9396C8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619-4ACD-922E-721D2C9396C8}"/>
                </c:ext>
              </c:extLst>
            </c:dLbl>
            <c:dLbl>
              <c:idx val="52"/>
              <c:layout>
                <c:manualLayout>
                  <c:x val="1.5831130703732311E-2"/>
                  <c:y val="2.2994820510438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409624413145542E-2"/>
                      <c:h val="6.10997566941811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6619-4ACD-922E-721D2C9396C8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619-4ACD-922E-721D2C9396C8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619-4ACD-922E-721D2C9396C8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619-4ACD-922E-721D2C9396C8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619-4ACD-922E-721D2C9396C8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619-4ACD-922E-721D2C9396C8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6619-4ACD-922E-721D2C9396C8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619-4ACD-922E-721D2C9396C8}"/>
                </c:ext>
              </c:extLst>
            </c:dLbl>
            <c:dLbl>
              <c:idx val="60"/>
              <c:layout>
                <c:manualLayout>
                  <c:x val="1.2854463735305741E-3"/>
                  <c:y val="1.4338343213560546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619-4ACD-922E-721D2C939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11 luglio'!$I$31:$BQ$31</c:f>
              <c:strCache>
                <c:ptCount val="6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3">
                  <c:v>17.05</c:v>
                </c:pt>
                <c:pt idx="57">
                  <c:v>20.06</c:v>
                </c:pt>
                <c:pt idx="60">
                  <c:v>11.07</c:v>
                </c:pt>
              </c:strCache>
            </c:strRef>
          </c:cat>
          <c:val>
            <c:numRef>
              <c:f>'dal 15 gennaio al 11 luglio'!$I$34:$BQ$34</c:f>
              <c:numCache>
                <c:formatCode>General</c:formatCode>
                <c:ptCount val="6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6619-4ACD-922E-721D2C939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BED-48F8-8327-7125B11A7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Foglio1!$A$3:$A$46</c:f>
              <c:strCache>
                <c:ptCount val="4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</c:strCache>
            </c:strRef>
          </c:cat>
          <c:val>
            <c:numRef>
              <c:f>Foglio1!$B$3:$B$46</c:f>
              <c:numCache>
                <c:formatCode>General</c:formatCode>
                <c:ptCount val="4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D-48F8-8327-7125B11A7C63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Foglio1!$A$3:$A$46</c:f>
              <c:strCache>
                <c:ptCount val="4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</c:strCache>
            </c:strRef>
          </c:cat>
          <c:val>
            <c:numRef>
              <c:f>Foglio1!$C$3:$C$46</c:f>
              <c:numCache>
                <c:formatCode>General</c:formatCode>
                <c:ptCount val="4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ED-48F8-8327-7125B11A7C63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Foglio1!$A$3:$A$46</c:f>
              <c:strCache>
                <c:ptCount val="4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</c:strCache>
            </c:strRef>
          </c:cat>
          <c:val>
            <c:numRef>
              <c:f>Foglio1!$D$3:$D$46</c:f>
              <c:numCache>
                <c:formatCode>General</c:formatCode>
                <c:ptCount val="4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ED-48F8-8327-7125B11A7C63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ED-48F8-8327-7125B11A7C6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ED-48F8-8327-7125B11A7C6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ED-48F8-8327-7125B11A7C6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ED-48F8-8327-7125B11A7C63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ED-48F8-8327-7125B11A7C63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ED-48F8-8327-7125B11A7C63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ED-48F8-8327-7125B11A7C63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ED-48F8-8327-7125B11A7C63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ED-48F8-8327-7125B11A7C63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ED-48F8-8327-7125B11A7C63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ED-48F8-8327-7125B11A7C63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ED-48F8-8327-7125B11A7C63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BED-48F8-8327-7125B11A7C63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Foglio1!$A$3:$A$46</c:f>
              <c:strCache>
                <c:ptCount val="4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</c:strCache>
            </c:strRef>
          </c:cat>
          <c:val>
            <c:numRef>
              <c:f>Foglio1!$E$3:$E$46</c:f>
              <c:numCache>
                <c:formatCode>General</c:formatCode>
                <c:ptCount val="4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ED-48F8-8327-7125B11A7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0.68084</cdr:x>
      <cdr:y>0.19591</cdr:y>
    </cdr:from>
    <cdr:to>
      <cdr:x>0.70999</cdr:x>
      <cdr:y>0.26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8195935" y="1197792"/>
          <a:ext cx="350905" cy="391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0.753</cdr:x>
      <cdr:y>0.28967</cdr:y>
    </cdr:from>
    <cdr:to>
      <cdr:x>0.80551</cdr:x>
      <cdr:y>0.35861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9064545" y="1771059"/>
          <a:ext cx="632113" cy="4215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</a:t>
            </a:r>
            <a:r>
              <a:rPr lang="it-IT" sz="2800" b="1" dirty="0" smtClean="0"/>
              <a:t>all’11 </a:t>
            </a:r>
            <a:r>
              <a:rPr lang="it-IT" sz="2800" b="1" dirty="0"/>
              <a:t>l</a:t>
            </a:r>
            <a:r>
              <a:rPr lang="it-IT" sz="2800" b="1" dirty="0" smtClean="0"/>
              <a:t>uglio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01433"/>
              </p:ext>
            </p:extLst>
          </p:nvPr>
        </p:nvGraphicFramePr>
        <p:xfrm>
          <a:off x="301759" y="927929"/>
          <a:ext cx="11814035" cy="5981478"/>
        </p:xfrm>
        <a:graphic>
          <a:graphicData uri="http://schemas.openxmlformats.org/drawingml/2006/table">
            <a:tbl>
              <a:tblPr/>
              <a:tblGrid>
                <a:gridCol w="685132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88484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3309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4248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10145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5979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3176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7650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37155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4982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307043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11182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23308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13711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50505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06454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6508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76364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511814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2592042209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126158875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34845748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51246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</a:tblGrid>
              <a:tr h="62228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3678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31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480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116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675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6436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47573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50753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27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415881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58750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</a:t>
            </a:r>
            <a:r>
              <a:rPr lang="it-IT" b="1" dirty="0" smtClean="0"/>
              <a:t>all’11 </a:t>
            </a:r>
            <a:r>
              <a:rPr lang="it-IT" b="1" dirty="0" smtClean="0"/>
              <a:t>luglio 2022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801591"/>
              </p:ext>
            </p:extLst>
          </p:nvPr>
        </p:nvGraphicFramePr>
        <p:xfrm>
          <a:off x="350520" y="746761"/>
          <a:ext cx="11841480" cy="611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0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</a:t>
            </a:r>
            <a:r>
              <a:rPr lang="it-IT" b="1" dirty="0" smtClean="0"/>
              <a:t>al’11 </a:t>
            </a:r>
            <a:r>
              <a:rPr lang="it-IT" b="1" dirty="0" smtClean="0"/>
              <a:t>luglio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584316"/>
              </p:ext>
            </p:extLst>
          </p:nvPr>
        </p:nvGraphicFramePr>
        <p:xfrm>
          <a:off x="0" y="894302"/>
          <a:ext cx="12037925" cy="575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780247"/>
              </p:ext>
            </p:extLst>
          </p:nvPr>
        </p:nvGraphicFramePr>
        <p:xfrm>
          <a:off x="198120" y="640080"/>
          <a:ext cx="11681460" cy="5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488</Words>
  <Application>Microsoft Office PowerPoint</Application>
  <PresentationFormat>Widescreen</PresentationFormat>
  <Paragraphs>344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250</cp:revision>
  <dcterms:created xsi:type="dcterms:W3CDTF">2021-02-16T11:24:19Z</dcterms:created>
  <dcterms:modified xsi:type="dcterms:W3CDTF">2022-07-11T12:41:47Z</dcterms:modified>
</cp:coreProperties>
</file>