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78" d="100"/>
          <a:sy n="78" d="100"/>
        </p:scale>
        <p:origin x="254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5%20lugl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5%20lugl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11 luglio'!$H$17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luglio'!$I$17:$BA$17</c:f>
              <c:numCache>
                <c:formatCode>General</c:formatCode>
                <c:ptCount val="45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  <c:pt idx="43">
                  <c:v>10</c:v>
                </c:pt>
                <c:pt idx="4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F-4162-8B68-26BB2F20F1A5}"/>
            </c:ext>
          </c:extLst>
        </c:ser>
        <c:ser>
          <c:idx val="1"/>
          <c:order val="1"/>
          <c:tx>
            <c:strRef>
              <c:f>'dal 15 gennaio al 11 luglio'!$H$18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luglio'!$I$18:$BA$18</c:f>
              <c:numCache>
                <c:formatCode>General</c:formatCode>
                <c:ptCount val="45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12</c:v>
                </c:pt>
                <c:pt idx="4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F-4162-8B68-26BB2F20F1A5}"/>
            </c:ext>
          </c:extLst>
        </c:ser>
        <c:ser>
          <c:idx val="2"/>
          <c:order val="2"/>
          <c:tx>
            <c:strRef>
              <c:f>'dal 15 gennaio al 11 luglio'!$H$19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luglio'!$I$19:$BA$19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14</c:v>
                </c:pt>
                <c:pt idx="4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F-4162-8B68-26BB2F20F1A5}"/>
            </c:ext>
          </c:extLst>
        </c:ser>
        <c:ser>
          <c:idx val="3"/>
          <c:order val="3"/>
          <c:tx>
            <c:strRef>
              <c:f>'dal 15 gennaio al 11 luglio'!$H$20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luglio'!$I$20:$BA$20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F-4162-8B68-26BB2F20F1A5}"/>
            </c:ext>
          </c:extLst>
        </c:ser>
        <c:ser>
          <c:idx val="4"/>
          <c:order val="4"/>
          <c:tx>
            <c:strRef>
              <c:f>'dal 15 gennaio al 11 luglio'!$H$21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luglio'!$I$21:$BA$21</c:f>
              <c:numCache>
                <c:formatCode>General</c:formatCode>
                <c:ptCount val="4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  <c:pt idx="43">
                  <c:v>7</c:v>
                </c:pt>
                <c:pt idx="4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AF-4162-8B68-26BB2F20F1A5}"/>
            </c:ext>
          </c:extLst>
        </c:ser>
        <c:ser>
          <c:idx val="5"/>
          <c:order val="5"/>
          <c:tx>
            <c:strRef>
              <c:f>'dal 15 gennaio al 11 luglio'!$H$22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luglio'!$I$22:$BA$22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AF-4162-8B68-26BB2F20F1A5}"/>
            </c:ext>
          </c:extLst>
        </c:ser>
        <c:ser>
          <c:idx val="6"/>
          <c:order val="6"/>
          <c:tx>
            <c:strRef>
              <c:f>'dal 15 gennaio al 11 luglio'!$H$23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luglio'!$I$23:$BA$23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AF-4162-8B68-26BB2F20F1A5}"/>
            </c:ext>
          </c:extLst>
        </c:ser>
        <c:ser>
          <c:idx val="7"/>
          <c:order val="7"/>
          <c:tx>
            <c:strRef>
              <c:f>'dal 15 gennaio al 11 luglio'!$H$24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luglio'!$I$24:$BA$24</c:f>
              <c:numCache>
                <c:formatCode>General</c:formatCode>
                <c:ptCount val="4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AF-4162-8B68-26BB2F20F1A5}"/>
            </c:ext>
          </c:extLst>
        </c:ser>
        <c:ser>
          <c:idx val="8"/>
          <c:order val="8"/>
          <c:tx>
            <c:strRef>
              <c:f>'dal 15 gennaio al 11 luglio'!$H$25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11 luglio'!$I$16:$BA$16</c:f>
              <c:strCache>
                <c:ptCount val="45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</c:strCache>
            </c:strRef>
          </c:cat>
          <c:val>
            <c:numRef>
              <c:f>'dal 15 gennaio al 11 luglio'!$I$25:$BA$25</c:f>
              <c:numCache>
                <c:formatCode>General</c:formatCode>
                <c:ptCount val="45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  <c:pt idx="43">
                  <c:v>46</c:v>
                </c:pt>
                <c:pt idx="44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AF-4162-8B68-26BB2F20F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71054508759014012"/>
          <c:h val="3.1549236594376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11 luglio'!$H$32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11 luglio'!$I$31:$BR$31</c:f>
              <c:strCache>
                <c:ptCount val="62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25.07</c:v>
                </c:pt>
              </c:strCache>
            </c:strRef>
          </c:cat>
          <c:val>
            <c:numRef>
              <c:f>'dal 15 gennaio al 11 luglio'!$I$32:$BR$32</c:f>
              <c:numCache>
                <c:formatCode>General</c:formatCode>
                <c:ptCount val="6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F-4681-9364-C766F9A276B9}"/>
            </c:ext>
          </c:extLst>
        </c:ser>
        <c:ser>
          <c:idx val="1"/>
          <c:order val="1"/>
          <c:tx>
            <c:strRef>
              <c:f>'dal 15 gennaio al 11 luglio'!$H$33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11 luglio'!$I$31:$BR$31</c:f>
              <c:strCache>
                <c:ptCount val="62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25.07</c:v>
                </c:pt>
              </c:strCache>
            </c:strRef>
          </c:cat>
          <c:val>
            <c:numRef>
              <c:f>'dal 15 gennaio al 11 luglio'!$I$33:$BR$33</c:f>
              <c:numCache>
                <c:formatCode>General</c:formatCode>
                <c:ptCount val="6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F-4681-9364-C766F9A276B9}"/>
            </c:ext>
          </c:extLst>
        </c:ser>
        <c:ser>
          <c:idx val="2"/>
          <c:order val="2"/>
          <c:tx>
            <c:strRef>
              <c:f>'dal 15 gennaio al 11 luglio'!$H$34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68F-4681-9364-C766F9A276B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8F-4681-9364-C766F9A276B9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68F-4681-9364-C766F9A276B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8F-4681-9364-C766F9A276B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8F-4681-9364-C766F9A276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8F-4681-9364-C766F9A276B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8F-4681-9364-C766F9A276B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68F-4681-9364-C766F9A276B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8F-4681-9364-C766F9A276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8F-4681-9364-C766F9A276B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8F-4681-9364-C766F9A276B9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68F-4681-9364-C766F9A276B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8F-4681-9364-C766F9A276B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8F-4681-9364-C766F9A276B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8F-4681-9364-C766F9A276B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8F-4681-9364-C766F9A276B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8F-4681-9364-C766F9A276B9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8F-4681-9364-C766F9A276B9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8F-4681-9364-C766F9A276B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8F-4681-9364-C766F9A276B9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8F-4681-9364-C766F9A276B9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B68F-4681-9364-C766F9A276B9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8F-4681-9364-C766F9A276B9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8F-4681-9364-C766F9A276B9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8F-4681-9364-C766F9A276B9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68F-4681-9364-C766F9A276B9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68F-4681-9364-C766F9A276B9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68F-4681-9364-C766F9A276B9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68F-4681-9364-C766F9A276B9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B68F-4681-9364-C766F9A276B9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68F-4681-9364-C766F9A276B9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68F-4681-9364-C766F9A276B9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68F-4681-9364-C766F9A276B9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68F-4681-9364-C766F9A276B9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68F-4681-9364-C766F9A276B9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68F-4681-9364-C766F9A276B9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/>
                      <a:t>10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B68F-4681-9364-C766F9A276B9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68F-4681-9364-C766F9A276B9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68F-4681-9364-C766F9A27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11 luglio'!$I$31:$BR$31</c:f>
              <c:strCache>
                <c:ptCount val="62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25.07</c:v>
                </c:pt>
              </c:strCache>
            </c:strRef>
          </c:cat>
          <c:val>
            <c:numRef>
              <c:f>'dal 15 gennaio al 11 luglio'!$I$34:$BR$34</c:f>
              <c:numCache>
                <c:formatCode>General</c:formatCode>
                <c:ptCount val="6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B68F-4681-9364-C766F9A27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6E-4A32-AE67-19CA64AFF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Foglio1!$A$3:$A$48</c:f>
              <c:strCache>
                <c:ptCount val="4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</c:strCache>
            </c:strRef>
          </c:cat>
          <c:val>
            <c:numRef>
              <c:f>Foglio1!$B$3:$B$48</c:f>
              <c:numCache>
                <c:formatCode>General</c:formatCode>
                <c:ptCount val="46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E-4A32-AE67-19CA64AFF63D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Foglio1!$A$3:$A$48</c:f>
              <c:strCache>
                <c:ptCount val="4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</c:strCache>
            </c:strRef>
          </c:cat>
          <c:val>
            <c:numRef>
              <c:f>Foglio1!$C$3:$C$48</c:f>
              <c:numCache>
                <c:formatCode>General</c:formatCode>
                <c:ptCount val="4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6E-4A32-AE67-19CA64AFF63D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Foglio1!$A$3:$A$48</c:f>
              <c:strCache>
                <c:ptCount val="4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</c:strCache>
            </c:strRef>
          </c:cat>
          <c:val>
            <c:numRef>
              <c:f>Foglio1!$D$3:$D$48</c:f>
              <c:numCache>
                <c:formatCode>General</c:formatCode>
                <c:ptCount val="4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6E-4A32-AE67-19CA64AFF63D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A6E-4A32-AE67-19CA64AFF63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A6E-4A32-AE67-19CA64AFF63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A6E-4A32-AE67-19CA64AFF63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A6E-4A32-AE67-19CA64AFF63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A6E-4A32-AE67-19CA64AFF63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A6E-4A32-AE67-19CA64AFF63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A6E-4A32-AE67-19CA64AFF63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A6E-4A32-AE67-19CA64AFF63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A6E-4A32-AE67-19CA64AFF63D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6E-4A32-AE67-19CA64AFF63D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6E-4A32-AE67-19CA64AFF63D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6E-4A32-AE67-19CA64AFF63D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6E-4A32-AE67-19CA64AFF63D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6E-4A32-AE67-19CA64AFF63D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6E-4A32-AE67-19CA64AFF63D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6E-4A32-AE67-19CA64AFF63D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6E-4A32-AE67-19CA64AFF63D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6E-4A32-AE67-19CA64AFF63D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A6E-4A32-AE67-19CA64AFF63D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A6E-4A32-AE67-19CA64AFF63D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A6E-4A32-AE67-19CA64AFF63D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A6E-4A32-AE67-19CA64AFF63D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Foglio1!$A$3:$A$48</c:f>
              <c:strCache>
                <c:ptCount val="46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</c:strCache>
            </c:strRef>
          </c:cat>
          <c:val>
            <c:numRef>
              <c:f>Foglio1!$E$3:$E$48</c:f>
              <c:numCache>
                <c:formatCode>General</c:formatCode>
                <c:ptCount val="46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A6E-4A32-AE67-19CA64AFF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0.75415</cdr:x>
      <cdr:y>0.49828</cdr:y>
    </cdr:from>
    <cdr:to>
      <cdr:x>0.7767</cdr:x>
      <cdr:y>0.54197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4901795" y="5737448"/>
          <a:ext cx="445581" cy="50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0.67386</cdr:x>
      <cdr:y>0.22366</cdr:y>
    </cdr:from>
    <cdr:to>
      <cdr:x>0.70301</cdr:x>
      <cdr:y>0.26441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3315323" y="2575364"/>
          <a:ext cx="575995" cy="469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0.74723</cdr:x>
      <cdr:y>0.32757</cdr:y>
    </cdr:from>
    <cdr:to>
      <cdr:x>0.77253</cdr:x>
      <cdr:y>0.37697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764964" y="3771874"/>
          <a:ext cx="499920" cy="568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0.88458</cdr:x>
      <cdr:y>0.55164</cdr:y>
    </cdr:from>
    <cdr:to>
      <cdr:x>0.9286</cdr:x>
      <cdr:y>0.62069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10626846" y="3386126"/>
          <a:ext cx="528834" cy="4238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 dirty="0"/>
            <a:t>164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 25 </a:t>
            </a:r>
            <a:r>
              <a:rPr lang="it-IT" sz="2800" b="1" dirty="0"/>
              <a:t>l</a:t>
            </a:r>
            <a:r>
              <a:rPr lang="it-IT" sz="2800" b="1" dirty="0" smtClean="0"/>
              <a:t>uglio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85995"/>
              </p:ext>
            </p:extLst>
          </p:nvPr>
        </p:nvGraphicFramePr>
        <p:xfrm>
          <a:off x="0" y="772481"/>
          <a:ext cx="12194475" cy="5902637"/>
        </p:xfrm>
        <a:graphic>
          <a:graphicData uri="http://schemas.openxmlformats.org/drawingml/2006/table">
            <a:tbl>
              <a:tblPr/>
              <a:tblGrid>
                <a:gridCol w="654879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2703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94995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2736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92035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921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1956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85963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69881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9905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293485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297441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04616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95443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35028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292922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9297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55330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89214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126158875"/>
                    </a:ext>
                  </a:extLst>
                </a:gridCol>
                <a:gridCol w="33573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51440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514406">
                  <a:extLst>
                    <a:ext uri="{9D8B030D-6E8A-4147-A177-3AD203B41FA5}">
                      <a16:colId xmlns:a16="http://schemas.microsoft.com/office/drawing/2014/main" val="3938012576"/>
                    </a:ext>
                  </a:extLst>
                </a:gridCol>
              </a:tblGrid>
              <a:tr h="67634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19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5410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907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41996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328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647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7677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500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63649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442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3727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</a:t>
            </a:r>
            <a:r>
              <a:rPr lang="it-IT" b="1" dirty="0" smtClean="0"/>
              <a:t>al 25 </a:t>
            </a:r>
            <a:r>
              <a:rPr lang="it-IT" b="1" dirty="0" smtClean="0"/>
              <a:t>luglio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819313"/>
              </p:ext>
            </p:extLst>
          </p:nvPr>
        </p:nvGraphicFramePr>
        <p:xfrm>
          <a:off x="407911" y="890953"/>
          <a:ext cx="11281687" cy="575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dirty="0" smtClean="0"/>
              <a:t>al 25 </a:t>
            </a:r>
            <a:r>
              <a:rPr lang="it-IT" b="1" dirty="0" smtClean="0"/>
              <a:t>luglio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903009"/>
              </p:ext>
            </p:extLst>
          </p:nvPr>
        </p:nvGraphicFramePr>
        <p:xfrm>
          <a:off x="0" y="914400"/>
          <a:ext cx="12313920" cy="574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072280"/>
              </p:ext>
            </p:extLst>
          </p:nvPr>
        </p:nvGraphicFramePr>
        <p:xfrm>
          <a:off x="312420" y="975360"/>
          <a:ext cx="11567160" cy="49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482</Words>
  <Application>Microsoft Office PowerPoint</Application>
  <PresentationFormat>Widescreen</PresentationFormat>
  <Paragraphs>342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262</cp:revision>
  <dcterms:created xsi:type="dcterms:W3CDTF">2021-02-16T11:24:19Z</dcterms:created>
  <dcterms:modified xsi:type="dcterms:W3CDTF">2022-07-25T15:27:34Z</dcterms:modified>
</cp:coreProperties>
</file>