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.xml" ContentType="application/vnd.openxmlformats-officedocument.themeOverrid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59" r:id="rId4"/>
    <p:sldId id="260" r:id="rId5"/>
    <p:sldId id="265" r:id="rId6"/>
    <p:sldId id="257" r:id="rId7"/>
    <p:sldId id="256" r:id="rId8"/>
    <p:sldId id="261" r:id="rId9"/>
    <p:sldId id="263" r:id="rId10"/>
    <p:sldId id="267" r:id="rId11"/>
    <p:sldId id="264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C:\Users\Lorenzo\Dropbox\GARANTE%20DETENUTI\DAP%20GIUGNO%202022\DATI%20DAP%20GIUGNO%202022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orenzo\Dropbox\GARANTE%20DETENUTI\DAP%20GIUGNO%202022\DATI%20DAP%20GIUGNO%202022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P%20GIUGNO%202022\DATI%20DAP%20GIUGNO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 b="1"/>
              <a:t>Ingressi in carcere dalla libertà nel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carce'!$B$3:$B$9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'grafico lazio ingressi in carce'!$C$3:$C$9</c:f>
              <c:numCache>
                <c:formatCode>_-* #,##0_-;\-* #,##0_-;_-* "-"??_-;_-@_-</c:formatCode>
                <c:ptCount val="7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9-4293-B187-6621CE07372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assoluti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residua'!$B$28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residua'!$C$27:$J$27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residua'!$C$28:$J$28</c:f>
              <c:numCache>
                <c:formatCode>_-* #,##0\ _€_-;\-* #,##0\ _€_-;_-* "-"??\ _€_-;_-@_-</c:formatCode>
                <c:ptCount val="8"/>
                <c:pt idx="0" formatCode="#,##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 formatCode="_-* #,##0_-;\-* #,##0_-;_-* &quot;-&quot;??_-;_-@_-">
                  <c:v>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E-462C-8EB5-D842069FB383}"/>
            </c:ext>
          </c:extLst>
        </c:ser>
        <c:ser>
          <c:idx val="1"/>
          <c:order val="1"/>
          <c:tx>
            <c:strRef>
              <c:f>'graf pena residua'!$B$29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residua'!$C$27:$J$27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residua'!$C$29:$J$29</c:f>
              <c:numCache>
                <c:formatCode>_-* #,##0\ _€_-;\-* #,##0\ _€_-;_-* "-"??\ _€_-;_-@_-</c:formatCode>
                <c:ptCount val="8"/>
                <c:pt idx="0" formatCode="#,##0">
                  <c:v>1382</c:v>
                </c:pt>
                <c:pt idx="1">
                  <c:v>1412</c:v>
                </c:pt>
                <c:pt idx="2">
                  <c:v>1331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 formatCode="_-* #,##0_-;\-* #,##0_-;_-* &quot;-&quot;??_-;_-@_-">
                  <c:v>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AE-462C-8EB5-D842069FB383}"/>
            </c:ext>
          </c:extLst>
        </c:ser>
        <c:ser>
          <c:idx val="2"/>
          <c:order val="2"/>
          <c:tx>
            <c:strRef>
              <c:f>'graf pena residua'!$B$30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residua'!$C$27:$J$27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residua'!$C$30:$J$30</c:f>
              <c:numCache>
                <c:formatCode>_-* #,##0\ _€_-;\-* #,##0\ _€_-;_-* "-"??\ _€_-;_-@_-</c:formatCode>
                <c:ptCount val="8"/>
                <c:pt idx="0">
                  <c:v>2609</c:v>
                </c:pt>
                <c:pt idx="1">
                  <c:v>2186</c:v>
                </c:pt>
                <c:pt idx="2">
                  <c:v>2162</c:v>
                </c:pt>
                <c:pt idx="3">
                  <c:v>2052</c:v>
                </c:pt>
                <c:pt idx="4">
                  <c:v>2136</c:v>
                </c:pt>
                <c:pt idx="5">
                  <c:v>2196</c:v>
                </c:pt>
                <c:pt idx="6">
                  <c:v>2241</c:v>
                </c:pt>
                <c:pt idx="7" formatCode="_-* #,##0_-;\-* #,##0_-;_-* &quot;-&quot;??_-;_-@_-">
                  <c:v>2325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AE-462C-8EB5-D842069FB383}"/>
            </c:ext>
          </c:extLst>
        </c:ser>
        <c:ser>
          <c:idx val="3"/>
          <c:order val="3"/>
          <c:tx>
            <c:strRef>
              <c:f>'graf pena residua'!$B$31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residua'!$C$27:$J$27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residua'!$C$31:$J$31</c:f>
              <c:numCache>
                <c:formatCode>_-* #,##0\ _€_-;\-* #,##0\ _€_-;_-* "-"??\ _€_-;_-@_-</c:formatCode>
                <c:ptCount val="8"/>
                <c:pt idx="0">
                  <c:v>1922</c:v>
                </c:pt>
                <c:pt idx="1">
                  <c:v>1871</c:v>
                </c:pt>
                <c:pt idx="2">
                  <c:v>1914</c:v>
                </c:pt>
                <c:pt idx="3">
                  <c:v>1463</c:v>
                </c:pt>
                <c:pt idx="4">
                  <c:v>1626</c:v>
                </c:pt>
                <c:pt idx="5">
                  <c:v>1636</c:v>
                </c:pt>
                <c:pt idx="6">
                  <c:v>1579</c:v>
                </c:pt>
                <c:pt idx="7" formatCode="_-* #,##0_-;\-* #,##0_-;_-* &quot;-&quot;??_-;_-@_-">
                  <c:v>1607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AE-462C-8EB5-D842069FB3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1"/>
        <c:lblAlgn val="ctr"/>
        <c:lblOffset val="100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valori indice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residua'!$B$41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7D1-4DDC-85D9-781DB948DC61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residua'!$C$40:$J$40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residua'!$C$41:$J$41</c:f>
              <c:numCache>
                <c:formatCode>_-* #,##0.0\ _€_-;\-* #,##0.0\ _€_-;_-* "-"??\ _€_-;_-@_-</c:formatCode>
                <c:ptCount val="8"/>
                <c:pt idx="0" formatCode="General">
                  <c:v>100</c:v>
                </c:pt>
                <c:pt idx="1">
                  <c:v>101.95167286245353</c:v>
                </c:pt>
                <c:pt idx="2">
                  <c:v>112.36059479553903</c:v>
                </c:pt>
                <c:pt idx="3">
                  <c:v>108.92193308550186</c:v>
                </c:pt>
                <c:pt idx="4">
                  <c:v>93.959107806691449</c:v>
                </c:pt>
                <c:pt idx="5">
                  <c:v>79.925650557620813</c:v>
                </c:pt>
                <c:pt idx="6">
                  <c:v>75.185873605947961</c:v>
                </c:pt>
                <c:pt idx="7">
                  <c:v>78.066914498141259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D1-4DDC-85D9-781DB948DC61}"/>
            </c:ext>
          </c:extLst>
        </c:ser>
        <c:ser>
          <c:idx val="1"/>
          <c:order val="1"/>
          <c:tx>
            <c:strRef>
              <c:f>'graf pena residua'!$B$42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7"/>
              <c:layout/>
              <c:spPr>
                <a:solidFill>
                  <a:schemeClr val="lt1"/>
                </a:solidFill>
                <a:ln w="12700" cap="flat" cmpd="sng" algn="ctr">
                  <a:solidFill>
                    <a:schemeClr val="accent4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7D1-4DDC-85D9-781DB948D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residua'!$C$40:$J$40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residua'!$C$42:$J$42</c:f>
              <c:numCache>
                <c:formatCode>_-* #,##0.0\ _€_-;\-* #,##0.0\ _€_-;_-* "-"??\ _€_-;_-@_-</c:formatCode>
                <c:ptCount val="8"/>
                <c:pt idx="0" formatCode="General">
                  <c:v>100</c:v>
                </c:pt>
                <c:pt idx="1">
                  <c:v>102.17076700434153</c:v>
                </c:pt>
                <c:pt idx="2">
                  <c:v>96.30969609261939</c:v>
                </c:pt>
                <c:pt idx="3">
                  <c:v>77.785817655571634</c:v>
                </c:pt>
                <c:pt idx="4">
                  <c:v>75.470332850940665</c:v>
                </c:pt>
                <c:pt idx="5">
                  <c:v>65.629522431259048</c:v>
                </c:pt>
                <c:pt idx="6">
                  <c:v>65.340086830680178</c:v>
                </c:pt>
                <c:pt idx="7">
                  <c:v>64.254703328509407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D1-4DDC-85D9-781DB948DC61}"/>
            </c:ext>
          </c:extLst>
        </c:ser>
        <c:ser>
          <c:idx val="2"/>
          <c:order val="2"/>
          <c:tx>
            <c:strRef>
              <c:f>'graf pena residua'!$B$43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lt1"/>
                </a:solidFill>
                <a:ln w="12700" cap="flat" cmpd="sng" algn="ctr">
                  <a:solidFill>
                    <a:schemeClr val="accent6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07D1-4DDC-85D9-781DB948DC61}"/>
              </c:ext>
            </c:extLst>
          </c:dPt>
          <c:dLbls>
            <c:dLbl>
              <c:idx val="7"/>
              <c:layout>
                <c:manualLayout>
                  <c:x val="-6.9196422490471867E-3"/>
                  <c:y val="-3.6826413721077075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6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7D1-4DDC-85D9-781DB948D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residua'!$C$40:$J$40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residua'!$C$43:$J$43</c:f>
              <c:numCache>
                <c:formatCode>_-* #,##0.0\ _€_-;\-* #,##0.0\ _€_-;_-* "-"??\ _€_-;_-@_-</c:formatCode>
                <c:ptCount val="8"/>
                <c:pt idx="0" formatCode="General">
                  <c:v>100</c:v>
                </c:pt>
                <c:pt idx="1">
                  <c:v>83.786891529321579</c:v>
                </c:pt>
                <c:pt idx="2">
                  <c:v>82.866998850134152</c:v>
                </c:pt>
                <c:pt idx="3">
                  <c:v>78.650824070525104</c:v>
                </c:pt>
                <c:pt idx="4">
                  <c:v>81.870448447681099</c:v>
                </c:pt>
                <c:pt idx="5">
                  <c:v>84.170180145649667</c:v>
                </c:pt>
                <c:pt idx="6">
                  <c:v>85.894978919126103</c:v>
                </c:pt>
                <c:pt idx="7">
                  <c:v>89.114603296282098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7D1-4DDC-85D9-781DB948DC61}"/>
            </c:ext>
          </c:extLst>
        </c:ser>
        <c:ser>
          <c:idx val="3"/>
          <c:order val="3"/>
          <c:tx>
            <c:strRef>
              <c:f>'graf pena residua'!$B$44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7D1-4DDC-85D9-781DB948DC61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residua'!$C$40:$J$40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residua'!$C$44:$J$44</c:f>
              <c:numCache>
                <c:formatCode>_-* #,##0.0\ _€_-;\-* #,##0.0\ _€_-;_-* "-"??\ _€_-;_-@_-</c:formatCode>
                <c:ptCount val="8"/>
                <c:pt idx="0" formatCode="General">
                  <c:v>100</c:v>
                </c:pt>
                <c:pt idx="1">
                  <c:v>97.346514047866805</c:v>
                </c:pt>
                <c:pt idx="2">
                  <c:v>99.583766909469304</c:v>
                </c:pt>
                <c:pt idx="3">
                  <c:v>76.118626430801243</c:v>
                </c:pt>
                <c:pt idx="4">
                  <c:v>84.599375650364209</c:v>
                </c:pt>
                <c:pt idx="5">
                  <c:v>85.119667013527575</c:v>
                </c:pt>
                <c:pt idx="6">
                  <c:v>82.154006243496355</c:v>
                </c:pt>
                <c:pt idx="7">
                  <c:v>83.610822060353797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7D1-4DDC-85D9-781DB948DC61}"/>
            </c:ext>
          </c:extLst>
        </c:ser>
        <c:ser>
          <c:idx val="4"/>
          <c:order val="4"/>
          <c:tx>
            <c:strRef>
              <c:f>'graf pena residua'!$B$45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7"/>
              <c:layout>
                <c:manualLayout>
                  <c:x val="9.4019957991778157E-3"/>
                  <c:y val="2.6585577674494132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7D1-4DDC-85D9-781DB948D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residua'!$C$40:$J$40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'graf pena residua'!$C$45:$J$45</c:f>
              <c:numCache>
                <c:formatCode>_-* #,##0.0\ _€_-;\-* #,##0.0\ _€_-;_-* "-"??\ _€_-;_-@_-</c:formatCode>
                <c:ptCount val="8"/>
                <c:pt idx="0" formatCode="General">
                  <c:v>100</c:v>
                </c:pt>
                <c:pt idx="1">
                  <c:v>100.4897459442914</c:v>
                </c:pt>
                <c:pt idx="2">
                  <c:v>101.25497398224671</c:v>
                </c:pt>
                <c:pt idx="3">
                  <c:v>88.184879093970011</c:v>
                </c:pt>
                <c:pt idx="4">
                  <c:v>89.011325374961743</c:v>
                </c:pt>
                <c:pt idx="5">
                  <c:v>85.690235690235696</c:v>
                </c:pt>
                <c:pt idx="6">
                  <c:v>84.66483011937558</c:v>
                </c:pt>
                <c:pt idx="7">
                  <c:v>86.623813896541165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7D1-4DDC-85D9-781DB948D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PREMIO'!$L$41:$L$47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PREMIO'!$M$41:$M$47</c:f>
              <c:numCache>
                <c:formatCode>General</c:formatCode>
                <c:ptCount val="7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4-40C1-A6F6-22CFD8290C0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PREMIO'!$L$50:$L$56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PREMIO'!$M$50:$M$56</c:f>
              <c:numCache>
                <c:formatCode>_-* #,##0_-;\-* #,##0_-;_-* "-"??_-;_-@_-</c:formatCode>
                <c:ptCount val="7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78-4265-B21D-1AFF00F84A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/>
              <a:t>Valori</a:t>
            </a:r>
            <a:r>
              <a:rPr lang="it-IT" sz="1200" b="1" baseline="0"/>
              <a:t> indice (I° sem. 2019=100)</a:t>
            </a:r>
            <a:endParaRPr lang="it-IT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'PERMESSI PREMIO'!$A$60</c:f>
              <c:strCache>
                <c:ptCount val="1"/>
                <c:pt idx="0">
                  <c:v>Permessi premio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51-49F9-9B13-A14886E6AB58}"/>
                </c:ext>
              </c:extLst>
            </c:dLbl>
            <c:dLbl>
              <c:idx val="6"/>
              <c:layout>
                <c:manualLayout>
                  <c:x val="0"/>
                  <c:y val="7.30110594508361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51-49F9-9B13-A14886E6AB58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PREMIO'!$B$59:$H$59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PREMIO'!$B$60:$H$60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119.68</c:v>
                </c:pt>
                <c:pt idx="2">
                  <c:v>41.120000000000005</c:v>
                </c:pt>
                <c:pt idx="3">
                  <c:v>67.039999999999992</c:v>
                </c:pt>
                <c:pt idx="4">
                  <c:v>61.12</c:v>
                </c:pt>
                <c:pt idx="5">
                  <c:v>94.240000000000009</c:v>
                </c:pt>
                <c:pt idx="6">
                  <c:v>79.52000000000001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51-49F9-9B13-A14886E6AB58}"/>
            </c:ext>
          </c:extLst>
        </c:ser>
        <c:ser>
          <c:idx val="1"/>
          <c:order val="1"/>
          <c:tx>
            <c:strRef>
              <c:f>'PERMESSI PREMIO'!$A$61</c:f>
              <c:strCache>
                <c:ptCount val="1"/>
                <c:pt idx="0">
                  <c:v>Ingressi in carcere dalla libertà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51-49F9-9B13-A14886E6AB58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51-49F9-9B13-A14886E6AB58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PREMIO'!$B$59:$H$59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PREMIO'!$B$61:$H$61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96.448467966573816</c:v>
                </c:pt>
                <c:pt idx="2">
                  <c:v>73.189415041782738</c:v>
                </c:pt>
                <c:pt idx="3">
                  <c:v>64.832869080779943</c:v>
                </c:pt>
                <c:pt idx="4">
                  <c:v>57.346796657381617</c:v>
                </c:pt>
                <c:pt idx="5">
                  <c:v>55.501392757660163</c:v>
                </c:pt>
                <c:pt idx="6">
                  <c:v>62.639275766016709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51-49F9-9B13-A14886E6AB58}"/>
            </c:ext>
          </c:extLst>
        </c:ser>
        <c:ser>
          <c:idx val="2"/>
          <c:order val="2"/>
          <c:tx>
            <c:strRef>
              <c:f>'PERMESSI PREMIO'!$A$62</c:f>
              <c:strCache>
                <c:ptCount val="1"/>
                <c:pt idx="0">
                  <c:v>detenuti presenti a fine periodo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1913792242345E-2"/>
                  <c:y val="4.380663567050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51-49F9-9B13-A14886E6AB58}"/>
                </c:ext>
              </c:extLst>
            </c:dLbl>
            <c:dLbl>
              <c:idx val="5"/>
              <c:layout/>
              <c:spPr>
                <a:solidFill>
                  <a:schemeClr val="lt1"/>
                </a:solidFill>
                <a:ln w="12700" cap="flat" cmpd="sng" algn="ctr">
                  <a:solidFill>
                    <a:schemeClr val="accent3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329386022518552E-2"/>
                      <c:h val="5.49626401762743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2E51-49F9-9B13-A14886E6AB58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E51-49F9-9B13-A14886E6AB58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PREMIO'!$B$59:$H$59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PREMIO'!$B$62:$H$62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101.26465144972239</c:v>
                </c:pt>
                <c:pt idx="2">
                  <c:v>88.864898210980883</c:v>
                </c:pt>
                <c:pt idx="3">
                  <c:v>89.697717458359037</c:v>
                </c:pt>
                <c:pt idx="4">
                  <c:v>86.351017890191244</c:v>
                </c:pt>
                <c:pt idx="5">
                  <c:v>85.564466378778533</c:v>
                </c:pt>
                <c:pt idx="6">
                  <c:v>87.399753238741511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E51-49F9-9B13-A14886E6A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102623"/>
        <c:axId val="172109279"/>
      </c:lineChart>
      <c:catAx>
        <c:axId val="17210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2109279"/>
        <c:crosses val="autoZero"/>
        <c:auto val="1"/>
        <c:lblAlgn val="ctr"/>
        <c:lblOffset val="100"/>
        <c:noMultiLvlLbl val="0"/>
      </c:catAx>
      <c:valAx>
        <c:axId val="1721092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10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/>
              <a:t>Valori</a:t>
            </a:r>
            <a:r>
              <a:rPr lang="it-IT" sz="1200" b="1" baseline="0"/>
              <a:t> indice (I° sem. 2019=100)</a:t>
            </a:r>
            <a:endParaRPr lang="it-IT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'PERMESSI PREMIO'!$A$68</c:f>
              <c:strCache>
                <c:ptCount val="1"/>
                <c:pt idx="0">
                  <c:v>Permessi premio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/>
              <c:spPr>
                <a:solidFill>
                  <a:schemeClr val="lt1"/>
                </a:solidFill>
                <a:ln w="1270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1F-4E92-9CDC-11D28A5100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PREMIO'!$B$67:$H$67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PREMIO'!$B$68:$H$68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104.18154003059664</c:v>
                </c:pt>
                <c:pt idx="2">
                  <c:v>31.172870984191732</c:v>
                </c:pt>
                <c:pt idx="3">
                  <c:v>38.54665986741459</c:v>
                </c:pt>
                <c:pt idx="4">
                  <c:v>31.66751657317694</c:v>
                </c:pt>
                <c:pt idx="5">
                  <c:v>50.729219785823567</c:v>
                </c:pt>
                <c:pt idx="6">
                  <c:v>51.560428352881182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1F-4E92-9CDC-11D28A51007A}"/>
            </c:ext>
          </c:extLst>
        </c:ser>
        <c:ser>
          <c:idx val="1"/>
          <c:order val="1"/>
          <c:tx>
            <c:strRef>
              <c:f>'PERMESSI PREMIO'!$A$69</c:f>
              <c:strCache>
                <c:ptCount val="1"/>
                <c:pt idx="0">
                  <c:v>Ingressi in carcere dalla libertà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81F-4E92-9CDC-11D28A51007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PREMIO'!$B$67:$H$67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PREMIO'!$B$69:$H$69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97.086426072860675</c:v>
                </c:pt>
                <c:pt idx="2">
                  <c:v>73.368313283849488</c:v>
                </c:pt>
                <c:pt idx="3">
                  <c:v>77.130790888149477</c:v>
                </c:pt>
                <c:pt idx="4">
                  <c:v>79.464209538435284</c:v>
                </c:pt>
                <c:pt idx="5">
                  <c:v>76.405596792082591</c:v>
                </c:pt>
                <c:pt idx="6">
                  <c:v>79.293575633478383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1F-4E92-9CDC-11D28A51007A}"/>
            </c:ext>
          </c:extLst>
        </c:ser>
        <c:ser>
          <c:idx val="2"/>
          <c:order val="2"/>
          <c:tx>
            <c:strRef>
              <c:f>'PERMESSI PREMIO'!$A$70</c:f>
              <c:strCache>
                <c:ptCount val="1"/>
                <c:pt idx="0">
                  <c:v>detenuti presenti a fine periodo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8187517240996598E-2"/>
                  <c:y val="5.8408847560668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81F-4E92-9CDC-11D28A51007A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1F-4E92-9CDC-11D28A51007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PREMIO'!$B$67:$H$67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'PERMESSI PREMIO'!$B$70:$H$70</c:f>
              <c:numCache>
                <c:formatCode>0</c:formatCode>
                <c:ptCount val="7"/>
                <c:pt idx="0" formatCode="General">
                  <c:v>100</c:v>
                </c:pt>
                <c:pt idx="1">
                  <c:v>100.40811605697102</c:v>
                </c:pt>
                <c:pt idx="2">
                  <c:v>88.528138528138527</c:v>
                </c:pt>
                <c:pt idx="3">
                  <c:v>88.172895806483595</c:v>
                </c:pt>
                <c:pt idx="4">
                  <c:v>88.623971448398933</c:v>
                </c:pt>
                <c:pt idx="5">
                  <c:v>89.445160437526852</c:v>
                </c:pt>
                <c:pt idx="6">
                  <c:v>90.613330689666569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81F-4E92-9CDC-11D28A510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102623"/>
        <c:axId val="172109279"/>
      </c:lineChart>
      <c:catAx>
        <c:axId val="17210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2109279"/>
        <c:crosses val="autoZero"/>
        <c:auto val="1"/>
        <c:lblAlgn val="ctr"/>
        <c:lblOffset val="100"/>
        <c:noMultiLvlLbl val="0"/>
      </c:catAx>
      <c:valAx>
        <c:axId val="1721092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10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in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carce'!$B$24:$B$30</c:f>
              <c:strCache>
                <c:ptCount val="7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</c:strCache>
            </c:strRef>
          </c:cat>
          <c:val>
            <c:numRef>
              <c:f>'grafico lazio ingressi in carce'!$C$24:$C$30</c:f>
              <c:numCache>
                <c:formatCode>_-* #,##0_-;\-* #,##0_-;_-* "-"??_-;_-@_-</c:formatCode>
                <c:ptCount val="7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0-4F77-9038-BAF9945EC1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0.14799154334038056</c:v>
                </c:pt>
                <c:pt idx="1">
                  <c:v>0.15188926982274417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1C-42AC-842D-FF549EC4735A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0.15644820295983086</c:v>
                </c:pt>
                <c:pt idx="1">
                  <c:v>0.13168356554088556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1C-42AC-842D-FF549EC4735A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7.6990838618745602E-2</c:v>
                </c:pt>
                <c:pt idx="1">
                  <c:v>6.9498139908089576E-2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1C-42AC-842D-FF549EC4735A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0.25863284002818887</c:v>
                </c:pt>
                <c:pt idx="1">
                  <c:v>0.22632941863009701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1C-42AC-842D-FF549EC4735A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0.21282593375616632</c:v>
                </c:pt>
                <c:pt idx="1">
                  <c:v>0.20920563133707784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1C-42AC-842D-FF549EC4735A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9.0909090909090912E-2</c:v>
                </c:pt>
                <c:pt idx="1">
                  <c:v>0.12429790648479101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1C-42AC-842D-FF549EC4735A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5.3382663847780128E-2</c:v>
                </c:pt>
                <c:pt idx="1">
                  <c:v>8.1132832445838507E-2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1C-42AC-842D-FF549EC4735A}"/>
            </c:ext>
          </c:extLst>
        </c:ser>
        <c:ser>
          <c:idx val="7"/>
          <c:order val="7"/>
          <c:tx>
            <c:strRef>
              <c:f>'garfico pena inflitta'!$J$8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inflitta'!$J$9:$J$10</c:f>
              <c:numCache>
                <c:formatCode>0.0%</c:formatCode>
                <c:ptCount val="2"/>
                <c:pt idx="0">
                  <c:v>2.8188865398167725E-3</c:v>
                </c:pt>
                <c:pt idx="1">
                  <c:v>5.9632358304763291E-3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1C-42AC-842D-FF549EC4735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Valori</a:t>
            </a:r>
            <a:r>
              <a:rPr lang="it-IT" baseline="0" dirty="0" smtClean="0"/>
              <a:t> assoluti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81689246936618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inflitta'!$A$44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inflitta'!$B$43:$I$43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inflitta'!$B$44:$I$44</c:f>
              <c:numCache>
                <c:formatCode>_-* #,##0_-;\-* #,##0_-;_-* "-"??_-;_-@_-</c:formatCode>
                <c:ptCount val="8"/>
                <c:pt idx="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>
                  <c:v>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E-4414-92B6-0920818D68B1}"/>
            </c:ext>
          </c:extLst>
        </c:ser>
        <c:ser>
          <c:idx val="1"/>
          <c:order val="1"/>
          <c:tx>
            <c:strRef>
              <c:f>'garfico pena inflitta'!$A$45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inflitta'!$B$43:$I$43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inflitta'!$B$45:$I$45</c:f>
              <c:numCache>
                <c:formatCode>_-* #,##0_-;\-* #,##0_-;_-* "-"??_-;_-@_-</c:formatCode>
                <c:ptCount val="8"/>
                <c:pt idx="0">
                  <c:v>1382</c:v>
                </c:pt>
                <c:pt idx="1">
                  <c:v>1330</c:v>
                </c:pt>
                <c:pt idx="2">
                  <c:v>1240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>
                  <c:v>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8E-4414-92B6-0920818D68B1}"/>
            </c:ext>
          </c:extLst>
        </c:ser>
        <c:ser>
          <c:idx val="2"/>
          <c:order val="2"/>
          <c:tx>
            <c:strRef>
              <c:f>'garfico pena inflitta'!$A$46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inflitta'!$B$43:$I$43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inflitta'!$B$46:$I$46</c:f>
              <c:numCache>
                <c:formatCode>_-* #,##0_-;\-* #,##0_-;_-* "-"??_-;_-@_-</c:formatCode>
                <c:ptCount val="8"/>
                <c:pt idx="0">
                  <c:v>2171</c:v>
                </c:pt>
                <c:pt idx="1">
                  <c:v>2134</c:v>
                </c:pt>
                <c:pt idx="2">
                  <c:v>2171</c:v>
                </c:pt>
                <c:pt idx="3">
                  <c:v>1741</c:v>
                </c:pt>
                <c:pt idx="4">
                  <c:v>1862</c:v>
                </c:pt>
                <c:pt idx="5">
                  <c:v>1898</c:v>
                </c:pt>
                <c:pt idx="6">
                  <c:v>1854</c:v>
                </c:pt>
                <c:pt idx="7">
                  <c:v>1905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8E-4414-92B6-0920818D68B1}"/>
            </c:ext>
          </c:extLst>
        </c:ser>
        <c:ser>
          <c:idx val="3"/>
          <c:order val="3"/>
          <c:tx>
            <c:strRef>
              <c:f>'garfico pena inflitta'!$A$47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inflitta'!$B$43:$I$43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inflitta'!$B$47:$I$47</c:f>
              <c:numCache>
                <c:formatCode>_-* #,##0_-;\-* #,##0_-;_-* "-"??_-;_-@_-</c:formatCode>
                <c:ptCount val="8"/>
                <c:pt idx="0">
                  <c:v>1905</c:v>
                </c:pt>
                <c:pt idx="1">
                  <c:v>1923</c:v>
                </c:pt>
                <c:pt idx="2">
                  <c:v>1905</c:v>
                </c:pt>
                <c:pt idx="3">
                  <c:v>1774</c:v>
                </c:pt>
                <c:pt idx="4">
                  <c:v>1900</c:v>
                </c:pt>
                <c:pt idx="5">
                  <c:v>1934</c:v>
                </c:pt>
                <c:pt idx="6">
                  <c:v>1966</c:v>
                </c:pt>
                <c:pt idx="7">
                  <c:v>2027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8E-4414-92B6-0920818D68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'garfico pena inflitta'!$A$53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E0-4BFC-9929-9B1E8FFF756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E0-4BFC-9929-9B1E8FFF756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E0-4BFC-9929-9B1E8FFF756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E0-4BFC-9929-9B1E8FFF756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E0-4BFC-9929-9B1E8FFF756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E0-4BFC-9929-9B1E8FFF7564}"/>
                </c:ext>
              </c:extLst>
            </c:dLbl>
            <c:dLbl>
              <c:idx val="7"/>
              <c:layout>
                <c:manualLayout>
                  <c:x val="3.0525858387587374E-3"/>
                  <c:y val="-9.0318051560920147E-3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CE0-4BFC-9929-9B1E8FFF75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inflitta'!$B$52:$I$52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inflitta'!$B$53:$I$53</c:f>
              <c:numCache>
                <c:formatCode>#,##0</c:formatCode>
                <c:ptCount val="8"/>
                <c:pt idx="0">
                  <c:v>100</c:v>
                </c:pt>
                <c:pt idx="1">
                  <c:v>101.95167286245351</c:v>
                </c:pt>
                <c:pt idx="2">
                  <c:v>112.36059479553904</c:v>
                </c:pt>
                <c:pt idx="3">
                  <c:v>108.92193308550185</c:v>
                </c:pt>
                <c:pt idx="4">
                  <c:v>93.959107806691463</c:v>
                </c:pt>
                <c:pt idx="5">
                  <c:v>79.925650557620827</c:v>
                </c:pt>
                <c:pt idx="6">
                  <c:v>75.185873605947961</c:v>
                </c:pt>
                <c:pt idx="7">
                  <c:v>82.527881040892197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CE0-4BFC-9929-9B1E8FFF7564}"/>
            </c:ext>
          </c:extLst>
        </c:ser>
        <c:ser>
          <c:idx val="1"/>
          <c:order val="1"/>
          <c:tx>
            <c:strRef>
              <c:f>'garfico pena inflitta'!$A$54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CE0-4BFC-9929-9B1E8FFF7564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inflitta'!$B$52:$I$52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inflitta'!$B$54:$I$54</c:f>
              <c:numCache>
                <c:formatCode>#,##0</c:formatCode>
                <c:ptCount val="8"/>
                <c:pt idx="0">
                  <c:v>100</c:v>
                </c:pt>
                <c:pt idx="1">
                  <c:v>96.237337192474683</c:v>
                </c:pt>
                <c:pt idx="2">
                  <c:v>89.725036179450058</c:v>
                </c:pt>
                <c:pt idx="3">
                  <c:v>77.785817655571634</c:v>
                </c:pt>
                <c:pt idx="4">
                  <c:v>75.470332850940679</c:v>
                </c:pt>
                <c:pt idx="5">
                  <c:v>65.629522431259034</c:v>
                </c:pt>
                <c:pt idx="6">
                  <c:v>65.340086830680178</c:v>
                </c:pt>
                <c:pt idx="7">
                  <c:v>60.781476121562946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CE0-4BFC-9929-9B1E8FFF7564}"/>
            </c:ext>
          </c:extLst>
        </c:ser>
        <c:ser>
          <c:idx val="2"/>
          <c:order val="2"/>
          <c:tx>
            <c:strRef>
              <c:f>'garfico pena inflitta'!$A$55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1.7047880908322448E-3"/>
                  <c:y val="-2.5665205023024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CE0-4BFC-9929-9B1E8FFF7564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inflitta'!$B$52:$I$52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inflitta'!$B$55:$I$55</c:f>
              <c:numCache>
                <c:formatCode>#,##0</c:formatCode>
                <c:ptCount val="8"/>
                <c:pt idx="0">
                  <c:v>100</c:v>
                </c:pt>
                <c:pt idx="1">
                  <c:v>98.295716259788094</c:v>
                </c:pt>
                <c:pt idx="2">
                  <c:v>100</c:v>
                </c:pt>
                <c:pt idx="3">
                  <c:v>80.193459235375428</c:v>
                </c:pt>
                <c:pt idx="4">
                  <c:v>85.766927683095332</c:v>
                </c:pt>
                <c:pt idx="5">
                  <c:v>87.425149700598809</c:v>
                </c:pt>
                <c:pt idx="6">
                  <c:v>85.398433901427921</c:v>
                </c:pt>
                <c:pt idx="7">
                  <c:v>87.747581759557818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CE0-4BFC-9929-9B1E8FFF7564}"/>
            </c:ext>
          </c:extLst>
        </c:ser>
        <c:ser>
          <c:idx val="3"/>
          <c:order val="3"/>
          <c:tx>
            <c:strRef>
              <c:f>'garfico pena inflitta'!$A$56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CE0-4BFC-9929-9B1E8FFF7564}"/>
                </c:ext>
              </c:extLst>
            </c:dLbl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inflitta'!$B$52:$I$52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inflitta'!$B$56:$I$56</c:f>
              <c:numCache>
                <c:formatCode>#,##0</c:formatCode>
                <c:ptCount val="8"/>
                <c:pt idx="0">
                  <c:v>100</c:v>
                </c:pt>
                <c:pt idx="1">
                  <c:v>100.94488188976379</c:v>
                </c:pt>
                <c:pt idx="2">
                  <c:v>100</c:v>
                </c:pt>
                <c:pt idx="3">
                  <c:v>93.123359580052494</c:v>
                </c:pt>
                <c:pt idx="4">
                  <c:v>99.737532808398953</c:v>
                </c:pt>
                <c:pt idx="5">
                  <c:v>101.52230971128608</c:v>
                </c:pt>
                <c:pt idx="6">
                  <c:v>103.20209973753282</c:v>
                </c:pt>
                <c:pt idx="7">
                  <c:v>106.40419947506561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CE0-4BFC-9929-9B1E8FFF7564}"/>
            </c:ext>
          </c:extLst>
        </c:ser>
        <c:ser>
          <c:idx val="4"/>
          <c:order val="4"/>
          <c:tx>
            <c:strRef>
              <c:f>'garfico pena inflitta'!$A$57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C00000"/>
                </a:solidFill>
                <a:prstDash val="dashDot"/>
              </a:ln>
              <a:effectLst/>
            </c:spPr>
          </c:marker>
          <c:dLbls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CE0-4BFC-9929-9B1E8FFF7564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inflitta'!$B$52:$I$52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inflitta'!$B$57:$I$57</c:f>
              <c:numCache>
                <c:formatCode>#,##0</c:formatCode>
                <c:ptCount val="8"/>
                <c:pt idx="0">
                  <c:v>100</c:v>
                </c:pt>
                <c:pt idx="1">
                  <c:v>99.234771962044704</c:v>
                </c:pt>
                <c:pt idx="2">
                  <c:v>99.862258953168066</c:v>
                </c:pt>
                <c:pt idx="3">
                  <c:v>88.184879093969982</c:v>
                </c:pt>
                <c:pt idx="4">
                  <c:v>89.011325374961757</c:v>
                </c:pt>
                <c:pt idx="5">
                  <c:v>85.690235690235681</c:v>
                </c:pt>
                <c:pt idx="6">
                  <c:v>84.66483011937558</c:v>
                </c:pt>
                <c:pt idx="7">
                  <c:v>86.838077747168654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CE0-4BFC-9929-9B1E8FFF756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noMultiLvlLbl val="0"/>
      </c:catAx>
      <c:valAx>
        <c:axId val="143272656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Valori assoluti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81689246936618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inflitta'!$A$90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inflitta'!$B$89:$I$89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inflitta'!$B$90:$I$90</c:f>
              <c:numCache>
                <c:formatCode>_-* #,##0_-;\-* #,##0_-;_-* "-"??_-;_-@_-</c:formatCode>
                <c:ptCount val="8"/>
                <c:pt idx="0">
                  <c:v>9838</c:v>
                </c:pt>
                <c:pt idx="1">
                  <c:v>9589</c:v>
                </c:pt>
                <c:pt idx="2">
                  <c:v>9721</c:v>
                </c:pt>
                <c:pt idx="3">
                  <c:v>9068</c:v>
                </c:pt>
                <c:pt idx="4">
                  <c:v>8655</c:v>
                </c:pt>
                <c:pt idx="5">
                  <c:v>8326</c:v>
                </c:pt>
                <c:pt idx="6">
                  <c:v>8498</c:v>
                </c:pt>
                <c:pt idx="7">
                  <c:v>8329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55-4615-B253-B5E8A62C1119}"/>
            </c:ext>
          </c:extLst>
        </c:ser>
        <c:ser>
          <c:idx val="1"/>
          <c:order val="1"/>
          <c:tx>
            <c:strRef>
              <c:f>'garfico pena inflitta'!$A$91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inflitta'!$B$89:$I$89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inflitta'!$B$91:$I$91</c:f>
              <c:numCache>
                <c:formatCode>_-* #,##0_-;\-* #,##0_-;_-* "-"??_-;_-@_-</c:formatCode>
                <c:ptCount val="8"/>
                <c:pt idx="0">
                  <c:v>9727</c:v>
                </c:pt>
                <c:pt idx="1">
                  <c:v>9454</c:v>
                </c:pt>
                <c:pt idx="2">
                  <c:v>9143</c:v>
                </c:pt>
                <c:pt idx="3">
                  <c:v>8274</c:v>
                </c:pt>
                <c:pt idx="4">
                  <c:v>8155</c:v>
                </c:pt>
                <c:pt idx="5">
                  <c:v>7768</c:v>
                </c:pt>
                <c:pt idx="6">
                  <c:v>7678</c:v>
                </c:pt>
                <c:pt idx="7">
                  <c:v>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55-4615-B253-B5E8A62C1119}"/>
            </c:ext>
          </c:extLst>
        </c:ser>
        <c:ser>
          <c:idx val="2"/>
          <c:order val="2"/>
          <c:tx>
            <c:strRef>
              <c:f>'garfico pena inflitta'!$A$92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inflitta'!$B$89:$I$89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inflitta'!$B$92:$I$92</c:f>
              <c:numCache>
                <c:formatCode>_-* #,##0_-;\-* #,##0_-;_-* "-"??_-;_-@_-</c:formatCode>
                <c:ptCount val="8"/>
                <c:pt idx="0">
                  <c:v>18969</c:v>
                </c:pt>
                <c:pt idx="1">
                  <c:v>22092</c:v>
                </c:pt>
                <c:pt idx="2">
                  <c:v>22382</c:v>
                </c:pt>
                <c:pt idx="3">
                  <c:v>22092</c:v>
                </c:pt>
                <c:pt idx="4">
                  <c:v>21175</c:v>
                </c:pt>
                <c:pt idx="5">
                  <c:v>21820</c:v>
                </c:pt>
                <c:pt idx="6">
                  <c:v>22130</c:v>
                </c:pt>
                <c:pt idx="7">
                  <c:v>22737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55-4615-B253-B5E8A62C1119}"/>
            </c:ext>
          </c:extLst>
        </c:ser>
        <c:ser>
          <c:idx val="3"/>
          <c:order val="3"/>
          <c:tx>
            <c:strRef>
              <c:f>'garfico pena inflitta'!$A$93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inflitta'!$B$89:$I$89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inflitta'!$B$93:$I$93</c:f>
              <c:numCache>
                <c:formatCode>_-* #,##0_-;\-* #,##0_-;_-* "-"??_-;_-@_-</c:formatCode>
                <c:ptCount val="8"/>
                <c:pt idx="0" formatCode="#,##0">
                  <c:v>15720</c:v>
                </c:pt>
                <c:pt idx="1">
                  <c:v>19011</c:v>
                </c:pt>
                <c:pt idx="2">
                  <c:v>19149</c:v>
                </c:pt>
                <c:pt idx="3">
                  <c:v>19011</c:v>
                </c:pt>
                <c:pt idx="4">
                  <c:v>15008</c:v>
                </c:pt>
                <c:pt idx="5">
                  <c:v>15383</c:v>
                </c:pt>
                <c:pt idx="6">
                  <c:v>15501</c:v>
                </c:pt>
                <c:pt idx="7">
                  <c:v>16222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55-4615-B253-B5E8A62C11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9092233514863498E-2"/>
          <c:y val="0.10877376666714476"/>
          <c:w val="0.93475504989189129"/>
          <c:h val="0.67566847859864509"/>
        </c:manualLayout>
      </c:layout>
      <c:lineChart>
        <c:grouping val="standard"/>
        <c:varyColors val="0"/>
        <c:ser>
          <c:idx val="0"/>
          <c:order val="0"/>
          <c:tx>
            <c:strRef>
              <c:f>'garfico pena inflitta'!$A$99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7"/>
              <c:layout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3A1-4157-BF2C-5A8D87CA0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inflitta'!$B$98:$I$98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inflitta'!$B$99:$I$99</c:f>
              <c:numCache>
                <c:formatCode>#,##0</c:formatCode>
                <c:ptCount val="8"/>
                <c:pt idx="0">
                  <c:v>100</c:v>
                </c:pt>
                <c:pt idx="1">
                  <c:v>97.468997763773132</c:v>
                </c:pt>
                <c:pt idx="2">
                  <c:v>98.810733889001824</c:v>
                </c:pt>
                <c:pt idx="3">
                  <c:v>92.173205936165886</c:v>
                </c:pt>
                <c:pt idx="4">
                  <c:v>87.975198211018494</c:v>
                </c:pt>
                <c:pt idx="5">
                  <c:v>84.631022565562091</c:v>
                </c:pt>
                <c:pt idx="6">
                  <c:v>86.379345395405551</c:v>
                </c:pt>
                <c:pt idx="7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A1-4157-BF2C-5A8D87CA02C6}"/>
            </c:ext>
          </c:extLst>
        </c:ser>
        <c:ser>
          <c:idx val="1"/>
          <c:order val="1"/>
          <c:tx>
            <c:strRef>
              <c:f>'garfico pena inflitta'!$A$100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3A1-4157-BF2C-5A8D87CA02C6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inflitta'!$B$98:$I$98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inflitta'!$B$100:$I$100</c:f>
              <c:numCache>
                <c:formatCode>#,##0</c:formatCode>
                <c:ptCount val="8"/>
                <c:pt idx="0">
                  <c:v>100</c:v>
                </c:pt>
                <c:pt idx="1">
                  <c:v>97.193379253623931</c:v>
                </c:pt>
                <c:pt idx="2">
                  <c:v>93.996093348411648</c:v>
                </c:pt>
                <c:pt idx="3">
                  <c:v>85.062198005551579</c:v>
                </c:pt>
                <c:pt idx="4">
                  <c:v>83.838799218669692</c:v>
                </c:pt>
                <c:pt idx="5">
                  <c:v>79.860182995784953</c:v>
                </c:pt>
                <c:pt idx="6">
                  <c:v>78.934923409067551</c:v>
                </c:pt>
                <c:pt idx="7">
                  <c:v>74.236660840958166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A1-4157-BF2C-5A8D87CA02C6}"/>
            </c:ext>
          </c:extLst>
        </c:ser>
        <c:ser>
          <c:idx val="2"/>
          <c:order val="2"/>
          <c:tx>
            <c:strRef>
              <c:f>'garfico pena inflitta'!$A$101</c:f>
              <c:strCache>
                <c:ptCount val="1"/>
                <c:pt idx="0">
                  <c:v>pena inflitta oltre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7"/>
              <c:layout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3A1-4157-BF2C-5A8D87CA0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inflitta'!$B$98:$I$98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inflitta'!$B$101:$I$101</c:f>
              <c:numCache>
                <c:formatCode>#,##0</c:formatCode>
                <c:ptCount val="8"/>
                <c:pt idx="0">
                  <c:v>100</c:v>
                </c:pt>
                <c:pt idx="1">
                  <c:v>116.46370393800413</c:v>
                </c:pt>
                <c:pt idx="2">
                  <c:v>117.99251410195581</c:v>
                </c:pt>
                <c:pt idx="3">
                  <c:v>116.46370393800413</c:v>
                </c:pt>
                <c:pt idx="4">
                  <c:v>111.62950076440507</c:v>
                </c:pt>
                <c:pt idx="5">
                  <c:v>115.02978543940111</c:v>
                </c:pt>
                <c:pt idx="6">
                  <c:v>116.66403078707364</c:v>
                </c:pt>
                <c:pt idx="7">
                  <c:v>119.86398861300017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3A1-4157-BF2C-5A8D87CA02C6}"/>
            </c:ext>
          </c:extLst>
        </c:ser>
        <c:ser>
          <c:idx val="3"/>
          <c:order val="3"/>
          <c:tx>
            <c:strRef>
              <c:f>'garfico pena inflitta'!$A$102</c:f>
              <c:strCache>
                <c:ptCount val="1"/>
                <c:pt idx="0">
                  <c:v>pena inflitta inferiore a 5</c:v>
                </c:pt>
              </c:strCache>
            </c:strRef>
          </c:tx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1.2031913460125769E-2"/>
                  <c:y val="-3.5211023470577502E-2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706479907692564E-2"/>
                      <c:h val="7.48320660185984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3A1-4157-BF2C-5A8D87CA0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inflitta'!$B$98:$I$98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inflitta'!$B$102:$I$102</c:f>
              <c:numCache>
                <c:formatCode>#,##0</c:formatCode>
                <c:ptCount val="8"/>
                <c:pt idx="0">
                  <c:v>100</c:v>
                </c:pt>
                <c:pt idx="1">
                  <c:v>120.93511450381681</c:v>
                </c:pt>
                <c:pt idx="2">
                  <c:v>121.81297709923666</c:v>
                </c:pt>
                <c:pt idx="3">
                  <c:v>120.93511450381681</c:v>
                </c:pt>
                <c:pt idx="4">
                  <c:v>95.470737913486005</c:v>
                </c:pt>
                <c:pt idx="5">
                  <c:v>97.856234096692106</c:v>
                </c:pt>
                <c:pt idx="6">
                  <c:v>98.606870229007654</c:v>
                </c:pt>
                <c:pt idx="7">
                  <c:v>103.19338422391857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3A1-4157-BF2C-5A8D87CA02C6}"/>
            </c:ext>
          </c:extLst>
        </c:ser>
        <c:ser>
          <c:idx val="4"/>
          <c:order val="4"/>
          <c:tx>
            <c:strRef>
              <c:f>'garfico pena inflitta'!$A$103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FF0000"/>
                </a:solidFill>
                <a:prstDash val="dashDot"/>
              </a:ln>
              <a:effectLst/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3A1-4157-BF2C-5A8D87CA02C6}"/>
                </c:ext>
              </c:extLst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3A1-4157-BF2C-5A8D87CA02C6}"/>
                </c:ext>
              </c:extLst>
            </c:dLbl>
            <c:spPr>
              <a:solidFill>
                <a:srgbClr val="FF0000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inflitta'!$B$98:$I$98</c:f>
              <c:strCache>
                <c:ptCount val="8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</c:strCache>
            </c:strRef>
          </c:cat>
          <c:val>
            <c:numRef>
              <c:f>'garfico pena inflitta'!$B$103:$I$103</c:f>
              <c:numCache>
                <c:formatCode>#,##0</c:formatCode>
                <c:ptCount val="8"/>
                <c:pt idx="0">
                  <c:v>100</c:v>
                </c:pt>
                <c:pt idx="1">
                  <c:v>101.45335680160923</c:v>
                </c:pt>
                <c:pt idx="2">
                  <c:v>101.86740424105272</c:v>
                </c:pt>
                <c:pt idx="3">
                  <c:v>89.814768250775273</c:v>
                </c:pt>
                <c:pt idx="4">
                  <c:v>89.454362584862963</c:v>
                </c:pt>
                <c:pt idx="5">
                  <c:v>89.911993965300468</c:v>
                </c:pt>
                <c:pt idx="6">
                  <c:v>90.745117760455969</c:v>
                </c:pt>
                <c:pt idx="7">
                  <c:v>91.938647221523752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3A1-4157-BF2C-5A8D87CA02C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noMultiLvlLbl val="0"/>
      </c:catAx>
      <c:valAx>
        <c:axId val="143272656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residua'!$R$25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residua'!$S$25:$T$25</c:f>
              <c:numCache>
                <c:formatCode>General</c:formatCode>
                <c:ptCount val="2"/>
                <c:pt idx="0" formatCode="#,##0">
                  <c:v>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18-4850-AFC6-2AF0CB85FD1D}"/>
            </c:ext>
          </c:extLst>
        </c:ser>
        <c:ser>
          <c:idx val="1"/>
          <c:order val="1"/>
          <c:tx>
            <c:strRef>
              <c:f>'graf pena residua'!$R$26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residua'!$S$26:$T$26</c:f>
              <c:numCache>
                <c:formatCode>#,##0</c:formatCode>
                <c:ptCount val="2"/>
                <c:pt idx="1">
                  <c:v>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18-4850-AFC6-2AF0CB85FD1D}"/>
            </c:ext>
          </c:extLst>
        </c:ser>
        <c:ser>
          <c:idx val="2"/>
          <c:order val="2"/>
          <c:tx>
            <c:strRef>
              <c:f>'graf pena residua'!$R$27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residua'!$S$27:$T$27</c:f>
              <c:numCache>
                <c:formatCode>#,##0</c:formatCode>
                <c:ptCount val="2"/>
                <c:pt idx="1">
                  <c:v>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18-4850-AFC6-2AF0CB85FD1D}"/>
            </c:ext>
          </c:extLst>
        </c:ser>
        <c:ser>
          <c:idx val="3"/>
          <c:order val="3"/>
          <c:tx>
            <c:strRef>
              <c:f>'graf pena residua'!$R$28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residua'!$S$28:$T$28</c:f>
              <c:numCache>
                <c:formatCode>#,##0</c:formatCode>
                <c:ptCount val="2"/>
                <c:pt idx="1">
                  <c:v>2325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18-4850-AFC6-2AF0CB85FD1D}"/>
            </c:ext>
          </c:extLst>
        </c:ser>
        <c:ser>
          <c:idx val="4"/>
          <c:order val="4"/>
          <c:tx>
            <c:strRef>
              <c:f>'graf pena residua'!$R$32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residua'!$S$32:$T$32</c:f>
              <c:numCache>
                <c:formatCode>#,##0</c:formatCode>
                <c:ptCount val="2"/>
                <c:pt idx="1">
                  <c:v>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18-4850-AFC6-2AF0CB85FD1D}"/>
            </c:ext>
          </c:extLst>
        </c:ser>
        <c:ser>
          <c:idx val="5"/>
          <c:order val="5"/>
          <c:tx>
            <c:strRef>
              <c:f>'graf pena residua'!$R$33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residua'!$S$24:$T$24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residua'!$S$33:$T$33</c:f>
              <c:numCache>
                <c:formatCode>#,##0</c:formatCode>
                <c:ptCount val="2"/>
                <c:pt idx="1">
                  <c:v>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18-4850-AFC6-2AF0CB85FD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residua'!$V$27</c:f>
              <c:strCache>
                <c:ptCount val="1"/>
                <c:pt idx="0">
                  <c:v>capienza regolamentare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residua'!$W$27:$X$27</c:f>
              <c:numCache>
                <c:formatCode>General</c:formatCode>
                <c:ptCount val="2"/>
                <c:pt idx="0" formatCode="#,##0">
                  <c:v>50900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0-498F-B734-BA9661401BD4}"/>
            </c:ext>
          </c:extLst>
        </c:ser>
        <c:ser>
          <c:idx val="1"/>
          <c:order val="1"/>
          <c:tx>
            <c:strRef>
              <c:f>'graf pena residua'!$V$28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residua'!$W$28:$X$28</c:f>
              <c:numCache>
                <c:formatCode>#,##0</c:formatCode>
                <c:ptCount val="2"/>
                <c:pt idx="1">
                  <c:v>8329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A0-498F-B734-BA9661401BD4}"/>
            </c:ext>
          </c:extLst>
        </c:ser>
        <c:ser>
          <c:idx val="2"/>
          <c:order val="2"/>
          <c:tx>
            <c:strRef>
              <c:f>'graf pena residua'!$V$29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residua'!$W$29:$X$29</c:f>
              <c:numCache>
                <c:formatCode>#,##0</c:formatCode>
                <c:ptCount val="2"/>
                <c:pt idx="1">
                  <c:v>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A0-498F-B734-BA9661401BD4}"/>
            </c:ext>
          </c:extLst>
        </c:ser>
        <c:ser>
          <c:idx val="3"/>
          <c:order val="3"/>
          <c:tx>
            <c:strRef>
              <c:f>'graf pena residua'!$V$30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residua'!$W$30:$X$30</c:f>
              <c:numCache>
                <c:formatCode>#,##0</c:formatCode>
                <c:ptCount val="2"/>
                <c:pt idx="1">
                  <c:v>24890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A0-498F-B734-BA9661401BD4}"/>
            </c:ext>
          </c:extLst>
        </c:ser>
        <c:ser>
          <c:idx val="4"/>
          <c:order val="4"/>
          <c:tx>
            <c:strRef>
              <c:f>'graf pena residua'!$V$31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residua'!$W$31:$X$31</c:f>
              <c:numCache>
                <c:formatCode>#,##0</c:formatCode>
                <c:ptCount val="2"/>
                <c:pt idx="1">
                  <c:v>6996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A0-498F-B734-BA9661401BD4}"/>
            </c:ext>
          </c:extLst>
        </c:ser>
        <c:ser>
          <c:idx val="5"/>
          <c:order val="5"/>
          <c:tx>
            <c:strRef>
              <c:f>'graf pena residua'!$V$32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residua'!$W$32:$X$32</c:f>
              <c:numCache>
                <c:formatCode>#,##0</c:formatCode>
                <c:ptCount val="2"/>
                <c:pt idx="1">
                  <c:v>7073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A0-498F-B734-BA9661401BD4}"/>
            </c:ext>
          </c:extLst>
        </c:ser>
        <c:ser>
          <c:idx val="6"/>
          <c:order val="6"/>
          <c:tx>
            <c:strRef>
              <c:f>'graf pena residua'!$V$33</c:f>
              <c:strCache>
                <c:ptCount val="1"/>
                <c:pt idx="0">
                  <c:v>internati, in colonie agricole, altro</c:v>
                </c:pt>
              </c:strCache>
            </c:strRef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.1191765980498374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CA0-498F-B734-BA9661401B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residua'!$W$26:$X$26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residua'!$W$33:$X$33</c:f>
              <c:numCache>
                <c:formatCode>General</c:formatCode>
                <c:ptCount val="2"/>
                <c:pt idx="1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A0-498F-B734-BA9661401B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79200871167699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0.25478</cdr:x>
      <cdr:y>0.20681</cdr:y>
    </cdr:from>
    <cdr:to>
      <cdr:x>0.3987</cdr:x>
      <cdr:y>0.21099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791934" y="888803"/>
          <a:ext cx="1012226" cy="17978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0.25261</cdr:x>
      <cdr:y>0.16603</cdr:y>
    </cdr:from>
    <cdr:to>
      <cdr:x>0.39653</cdr:x>
      <cdr:y>0.17021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776673" y="713544"/>
          <a:ext cx="1012248" cy="17976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23/07/2022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di Pena del Lazio </a:t>
            </a:r>
            <a:r>
              <a:rPr lang="it-IT" sz="2400" b="1" dirty="0" smtClean="0"/>
              <a:t>tra il I° semestre 2019 e il I° semestre 2022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288039"/>
              </p:ext>
            </p:extLst>
          </p:nvPr>
        </p:nvGraphicFramePr>
        <p:xfrm>
          <a:off x="1612490" y="1402080"/>
          <a:ext cx="8011570" cy="437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2" y="328549"/>
            <a:ext cx="889101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Andamento temporale dei permessi premio concessi negli Istituti </a:t>
            </a:r>
            <a:r>
              <a:rPr lang="it-IT" sz="2800" b="1" dirty="0" smtClean="0"/>
              <a:t>di pena in Italia </a:t>
            </a:r>
            <a:r>
              <a:rPr lang="it-IT" sz="2800" b="1" dirty="0" smtClean="0"/>
              <a:t> </a:t>
            </a:r>
            <a:r>
              <a:rPr lang="it-IT" sz="2800" b="1" dirty="0" smtClean="0"/>
              <a:t>dal </a:t>
            </a:r>
            <a:r>
              <a:rPr lang="it-IT" sz="2800" b="1" dirty="0" smtClean="0"/>
              <a:t>I° semestre 2019 al I° semestre 2022 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719808"/>
              </p:ext>
            </p:extLst>
          </p:nvPr>
        </p:nvGraphicFramePr>
        <p:xfrm>
          <a:off x="1730477" y="1730477"/>
          <a:ext cx="8101781" cy="4247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049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0624" y="291973"/>
            <a:ext cx="1032357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400" dirty="0" smtClean="0"/>
              <a:t>Lazio: Andamento </a:t>
            </a:r>
            <a:r>
              <a:rPr lang="it-IT" sz="2400" dirty="0" smtClean="0"/>
              <a:t>in valori indice degli ingressi in carcere dalla libertà dei permessi premi concessi e del numero di detenuti presenti (*) dal </a:t>
            </a:r>
            <a:r>
              <a:rPr lang="it-IT" sz="2400" dirty="0" smtClean="0"/>
              <a:t>2019 </a:t>
            </a:r>
            <a:r>
              <a:rPr lang="it-IT" sz="2400" dirty="0" smtClean="0"/>
              <a:t>al </a:t>
            </a:r>
            <a:r>
              <a:rPr lang="it-IT" sz="2400" dirty="0" smtClean="0"/>
              <a:t>I° semestre 2022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78825" y="5741176"/>
            <a:ext cx="4901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(*) alla data del </a:t>
            </a:r>
            <a:r>
              <a:rPr lang="it-IT" sz="1200" dirty="0" smtClean="0"/>
              <a:t>30.06 e del 31.12 </a:t>
            </a:r>
            <a:r>
              <a:rPr lang="it-IT" sz="1200" dirty="0" smtClean="0"/>
              <a:t>di ogni </a:t>
            </a:r>
            <a:r>
              <a:rPr lang="it-IT" sz="1200" dirty="0" smtClean="0"/>
              <a:t>semestre considerato  </a:t>
            </a:r>
            <a:r>
              <a:rPr lang="it-IT" sz="1200" dirty="0" smtClean="0"/>
              <a:t>considerato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762331"/>
              </p:ext>
            </p:extLst>
          </p:nvPr>
        </p:nvGraphicFramePr>
        <p:xfrm>
          <a:off x="988172" y="1133856"/>
          <a:ext cx="9384860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3526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0624" y="291973"/>
            <a:ext cx="1032357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400" dirty="0" smtClean="0"/>
              <a:t>Totale Italia: Andamento </a:t>
            </a:r>
            <a:r>
              <a:rPr lang="it-IT" sz="2400" dirty="0" smtClean="0"/>
              <a:t>in valori indice degli ingressi in carcere dalla libertà dei permessi premi concessi e del numero di detenuti presenti (*) dal </a:t>
            </a:r>
            <a:r>
              <a:rPr lang="it-IT" sz="2400" dirty="0" smtClean="0"/>
              <a:t>2019 </a:t>
            </a:r>
            <a:r>
              <a:rPr lang="it-IT" sz="2400" dirty="0" smtClean="0"/>
              <a:t>al </a:t>
            </a:r>
            <a:r>
              <a:rPr lang="it-IT" sz="2400" dirty="0" smtClean="0"/>
              <a:t>I° semestre 2022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29664" y="5742039"/>
            <a:ext cx="4901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(*) alla data del </a:t>
            </a:r>
            <a:r>
              <a:rPr lang="it-IT" sz="1200" dirty="0" smtClean="0"/>
              <a:t>30.06 e del 31.12 </a:t>
            </a:r>
            <a:r>
              <a:rPr lang="it-IT" sz="1200" dirty="0" smtClean="0"/>
              <a:t>di ogni </a:t>
            </a:r>
            <a:r>
              <a:rPr lang="it-IT" sz="1200" dirty="0" smtClean="0"/>
              <a:t>semestre considerato  </a:t>
            </a:r>
            <a:r>
              <a:rPr lang="it-IT" sz="1200" dirty="0" smtClean="0"/>
              <a:t>considerato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023843"/>
              </p:ext>
            </p:extLst>
          </p:nvPr>
        </p:nvGraphicFramePr>
        <p:xfrm>
          <a:off x="2497395" y="1295937"/>
          <a:ext cx="7914966" cy="4446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919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di </a:t>
            </a:r>
            <a:r>
              <a:rPr lang="it-IT" sz="2400" b="1" dirty="0" smtClean="0"/>
              <a:t>Pena In Italia tra il I° semestre 2019 e il I° semestre 2022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46743"/>
              </p:ext>
            </p:extLst>
          </p:nvPr>
        </p:nvGraphicFramePr>
        <p:xfrm>
          <a:off x="1258529" y="1577339"/>
          <a:ext cx="9153832" cy="448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73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Ripartizione percentuale delle persone detenute negli IIPP del Lazio e in Italia in base alla posizione giuridica e alla durata della pena inflitta al </a:t>
            </a:r>
            <a:r>
              <a:rPr lang="it-IT" b="1" dirty="0" smtClean="0"/>
              <a:t>30.06.2022 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48421" y="6129373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837633"/>
              </p:ext>
            </p:extLst>
          </p:nvPr>
        </p:nvGraphicFramePr>
        <p:xfrm>
          <a:off x="1258529" y="1103077"/>
          <a:ext cx="9960077" cy="5000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nel </a:t>
            </a:r>
            <a:r>
              <a:rPr lang="it-IT" b="1" dirty="0"/>
              <a:t>L</a:t>
            </a:r>
            <a:r>
              <a:rPr lang="it-IT" b="1" dirty="0" smtClean="0"/>
              <a:t>azio in 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285533" y="6501432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 e Ministero di Giustizia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823192"/>
              </p:ext>
            </p:extLst>
          </p:nvPr>
        </p:nvGraphicFramePr>
        <p:xfrm>
          <a:off x="137160" y="1427287"/>
          <a:ext cx="5943704" cy="457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194785"/>
              </p:ext>
            </p:extLst>
          </p:nvPr>
        </p:nvGraphicFramePr>
        <p:xfrm>
          <a:off x="6075779" y="1327353"/>
          <a:ext cx="6016994" cy="4109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974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</a:t>
            </a:r>
            <a:r>
              <a:rPr lang="it-IT" b="1" dirty="0" smtClean="0"/>
              <a:t>In Italia in </a:t>
            </a:r>
            <a:r>
              <a:rPr lang="it-IT" b="1" dirty="0" smtClean="0"/>
              <a:t>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285533" y="6501432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 e Ministero di Giustizia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357657"/>
              </p:ext>
            </p:extLst>
          </p:nvPr>
        </p:nvGraphicFramePr>
        <p:xfrm>
          <a:off x="-78658" y="1368271"/>
          <a:ext cx="6027174" cy="4428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283587"/>
              </p:ext>
            </p:extLst>
          </p:nvPr>
        </p:nvGraphicFramePr>
        <p:xfrm>
          <a:off x="5948516" y="1088911"/>
          <a:ext cx="6243484" cy="470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7097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del Lazio al </a:t>
            </a:r>
            <a:r>
              <a:rPr lang="it-IT" b="1" dirty="0" smtClean="0"/>
              <a:t>30.06.2021 </a:t>
            </a:r>
            <a:r>
              <a:rPr lang="it-IT" b="1" dirty="0" smtClean="0"/>
              <a:t>in base alla posizione giuridica e alla durata della pena residua e </a:t>
            </a:r>
          </a:p>
          <a:p>
            <a:pPr algn="ctr"/>
            <a:r>
              <a:rPr lang="it-IT" b="1" dirty="0" smtClean="0"/>
              <a:t>confronto con </a:t>
            </a:r>
            <a:r>
              <a:rPr lang="it-IT" b="1" dirty="0" smtClean="0"/>
              <a:t>i posti effettivamente disponibili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11261" y="6412837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363737"/>
              </p:ext>
            </p:extLst>
          </p:nvPr>
        </p:nvGraphicFramePr>
        <p:xfrm>
          <a:off x="2438400" y="1059415"/>
          <a:ext cx="7174230" cy="451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in Italia al </a:t>
            </a:r>
            <a:r>
              <a:rPr lang="it-IT" b="1" dirty="0" smtClean="0"/>
              <a:t>30.06.2022 </a:t>
            </a:r>
            <a:r>
              <a:rPr lang="it-IT" b="1" dirty="0" smtClean="0"/>
              <a:t>in base alla posizione giuridica e alla durata della pena residua e </a:t>
            </a:r>
          </a:p>
          <a:p>
            <a:pPr algn="ctr"/>
            <a:r>
              <a:rPr lang="it-IT" b="1" dirty="0" smtClean="0"/>
              <a:t>confronto con la capienza regolamentare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05456" y="6239101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 e Ministero di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871231"/>
              </p:ext>
            </p:extLst>
          </p:nvPr>
        </p:nvGraphicFramePr>
        <p:xfrm>
          <a:off x="2579369" y="1280160"/>
          <a:ext cx="7901817" cy="465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nel </a:t>
            </a:r>
            <a:r>
              <a:rPr lang="it-IT" b="1" dirty="0"/>
              <a:t>L</a:t>
            </a:r>
            <a:r>
              <a:rPr lang="it-IT" b="1" dirty="0" smtClean="0"/>
              <a:t>azio in base alla durata della pena residua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285533" y="6501432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 e Ministero di Giustizia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178048"/>
              </p:ext>
            </p:extLst>
          </p:nvPr>
        </p:nvGraphicFramePr>
        <p:xfrm>
          <a:off x="137160" y="1248081"/>
          <a:ext cx="6401291" cy="479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328446"/>
              </p:ext>
            </p:extLst>
          </p:nvPr>
        </p:nvGraphicFramePr>
        <p:xfrm>
          <a:off x="6538451" y="1537582"/>
          <a:ext cx="5653549" cy="4509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966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1" y="328549"/>
            <a:ext cx="9344185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Andamento temporale dei permessi premio concessi negli Istituti di Pena del Lazio dal </a:t>
            </a:r>
            <a:r>
              <a:rPr lang="it-IT" sz="2800" b="1" dirty="0" smtClean="0"/>
              <a:t> I° semestre 2019 al I° semestre 2022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DAP e Ministero di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12626"/>
              </p:ext>
            </p:extLst>
          </p:nvPr>
        </p:nvGraphicFramePr>
        <p:xfrm>
          <a:off x="1573161" y="1602591"/>
          <a:ext cx="8819536" cy="455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0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549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Andamento temporale degli ingressi in carcere dalla libertà negli Istituti di Pena del Lazio tra il I° semestre 2019 e il I° semestre 2022</vt:lpstr>
      <vt:lpstr>Andamento temporale degli ingressi in carcere dalla libertà negli Istituti di Pena In Italia tra il I° semestre 2019 e il I° semestre 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Andamento temporale dei permessi premio concessi negli Istituti di Pena del Lazio dal  I° semestre 2019 al I° semestre 2022</vt:lpstr>
      <vt:lpstr>Andamento temporale dei permessi premio concessi negli Istituti di pena in Italia  dal I° semestre 2019 al I° semestre 2022 </vt:lpstr>
      <vt:lpstr>Lazio: Andamento in valori indice degli ingressi in carcere dalla libertà dei permessi premi concessi e del numero di detenuti presenti (*) dal 2019 al I° semestre 2022 </vt:lpstr>
      <vt:lpstr>Totale Italia: Andamento in valori indice degli ingressi in carcere dalla libertà dei permessi premi concessi e del numero di detenuti presenti (*) dal 2019 al I° semestre 2022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64</cp:revision>
  <dcterms:created xsi:type="dcterms:W3CDTF">2022-01-16T14:08:51Z</dcterms:created>
  <dcterms:modified xsi:type="dcterms:W3CDTF">2022-07-23T14:16:22Z</dcterms:modified>
</cp:coreProperties>
</file>